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5.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7.xml"/><Relationship Id="rId44" Type="http://schemas.openxmlformats.org/officeDocument/2006/relationships/font" Target="fonts/Merriweather-italic.fntdata"/><Relationship Id="rId21" Type="http://schemas.openxmlformats.org/officeDocument/2006/relationships/slide" Target="slides/slide16.xml"/><Relationship Id="rId43" Type="http://schemas.openxmlformats.org/officeDocument/2006/relationships/font" Target="fonts/Merriweather-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old.fntdata"/><Relationship Id="rId16" Type="http://schemas.openxmlformats.org/officeDocument/2006/relationships/slide" Target="slides/slide11.xml"/><Relationship Id="rId38" Type="http://schemas.openxmlformats.org/officeDocument/2006/relationships/font" Target="fonts/Robo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18252fab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18252fab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1824eb6e3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824eb6e3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824eb6e3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824eb6e3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bf6d2ab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bf6d2ab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848d0a1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848d0a1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1848d0a1d5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1848d0a1d5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848d0a1d5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848d0a1d5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848d0a1d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848d0a1d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848d0a1d5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848d0a1d5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1848d0a1d5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848d0a1d5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bc308719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bc308719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bf6d2ab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bf6d2ab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bba278271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bba278271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bba278271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bba278271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bba278271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bba278271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1846762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1846762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8467621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8467621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8467621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8467621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8431d8cc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8431d8cc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8431d8ccf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8431d8ccf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bf6d2ab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bf6d2ab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bf6d2ab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bf6d2ab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1484ba8c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1484ba8c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bf6d2ab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bf6d2ab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bba27827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bba27827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1487308a4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1487308a4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487308a4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487308a4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487308a4f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487308a4f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824eb6e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824eb6e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824eb6e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824eb6e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1824eb6e3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1824eb6e3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drive.google.com/file/d/1oS-CqksW-HEqHLElLsQc60pEwIT5PPOU/view" TargetMode="External"/><Relationship Id="rId4" Type="http://schemas.openxmlformats.org/officeDocument/2006/relationships/image" Target="../media/image1.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rive.google.com/file/d/1ZhWN_dfwm4qOeCfn1GVI2VVKJ5Sp-Onc/view" TargetMode="External"/><Relationship Id="rId4" Type="http://schemas.openxmlformats.org/officeDocument/2006/relationships/image" Target="../media/image1.png"/><Relationship Id="rId5" Type="http://schemas.openxmlformats.org/officeDocument/2006/relationships/hyperlink" Target="http://drive.google.com/file/d/1cjUAA84tqavaj98KzQfPo6S_vKKtyiHh/view" TargetMode="External"/><Relationship Id="rId6"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cs.djangoproject.com/en/4.1/topics/auth/default/" TargetMode="External"/><Relationship Id="rId4" Type="http://schemas.openxmlformats.org/officeDocument/2006/relationships/hyperlink" Target="https://stackoverflow.com" TargetMode="External"/><Relationship Id="rId5" Type="http://schemas.openxmlformats.org/officeDocument/2006/relationships/hyperlink" Target="https://stackoverflow.com" TargetMode="External"/><Relationship Id="rId6" Type="http://schemas.openxmlformats.org/officeDocument/2006/relationships/hyperlink" Target="https://getbootstrap.com/" TargetMode="External"/><Relationship Id="rId7" Type="http://schemas.openxmlformats.org/officeDocument/2006/relationships/hyperlink" Target="https://github.com/" TargetMode="External"/><Relationship Id="rId8" Type="http://schemas.openxmlformats.org/officeDocument/2006/relationships/hyperlink" Target="https://discord.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Dans Getaway Car Shack</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Group 4</a:t>
            </a:r>
            <a:endParaRPr/>
          </a:p>
          <a:p>
            <a:pPr indent="0" lvl="0" marL="0" rtl="0" algn="l">
              <a:spcBef>
                <a:spcPts val="0"/>
              </a:spcBef>
              <a:spcAft>
                <a:spcPts val="0"/>
              </a:spcAft>
              <a:buNone/>
            </a:pPr>
            <a:r>
              <a:rPr lang="en"/>
              <a:t>Ryan Gubler (Himself), Michael Hanks (Database), Josh Hatch (Database), Kaiden McMillen (Django Wizard)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Testing - Requirement 1</a:t>
            </a:r>
            <a:endParaRPr/>
          </a:p>
        </p:txBody>
      </p:sp>
      <p:sp>
        <p:nvSpPr>
          <p:cNvPr id="123" name="Google Shape;123;p22"/>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Tested users and their authentication</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Tested users balance and hours logged</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Example of testing is in right code snippet</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Code Snippet only tests database directly, including models and methods</a:t>
            </a:r>
            <a:endParaRPr/>
          </a:p>
        </p:txBody>
      </p:sp>
      <p:sp>
        <p:nvSpPr>
          <p:cNvPr id="124" name="Google Shape;124;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2"/>
          <p:cNvPicPr preferRelativeResize="0"/>
          <p:nvPr/>
        </p:nvPicPr>
        <p:blipFill>
          <a:blip r:embed="rId3">
            <a:alphaModFix/>
          </a:blip>
          <a:stretch>
            <a:fillRect/>
          </a:stretch>
        </p:blipFill>
        <p:spPr>
          <a:xfrm>
            <a:off x="4205575" y="1452275"/>
            <a:ext cx="4704801" cy="2553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more code snippets - Req 1</a:t>
            </a:r>
            <a:endParaRPr/>
          </a:p>
          <a:p>
            <a:pPr indent="0" lvl="0" marL="0" rtl="0" algn="l">
              <a:spcBef>
                <a:spcPts val="0"/>
              </a:spcBef>
              <a:spcAft>
                <a:spcPts val="0"/>
              </a:spcAft>
              <a:buNone/>
            </a:pPr>
            <a:r>
              <a:t/>
            </a:r>
            <a:endParaRPr/>
          </a:p>
        </p:txBody>
      </p:sp>
      <p:sp>
        <p:nvSpPr>
          <p:cNvPr id="131" name="Google Shape;131;p23"/>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 below: Shows that when trying to pay employees, it check if the current user is a manager or not. If not, it will redirect back to the account page, showing that the site has good security.</a:t>
            </a:r>
            <a:endParaRPr/>
          </a:p>
        </p:txBody>
      </p:sp>
      <p:sp>
        <p:nvSpPr>
          <p:cNvPr id="132" name="Google Shape;132;p23"/>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Code below: When trying to lojack a car, we make sure that the request is a post request, and the user has manager permissions, to make sure the database cannot be infiltrated.</a:t>
            </a:r>
            <a:endParaRPr/>
          </a:p>
        </p:txBody>
      </p:sp>
      <p:pic>
        <p:nvPicPr>
          <p:cNvPr id="133" name="Google Shape;133;p23"/>
          <p:cNvPicPr preferRelativeResize="0"/>
          <p:nvPr/>
        </p:nvPicPr>
        <p:blipFill>
          <a:blip r:embed="rId3">
            <a:alphaModFix/>
          </a:blip>
          <a:stretch>
            <a:fillRect/>
          </a:stretch>
        </p:blipFill>
        <p:spPr>
          <a:xfrm>
            <a:off x="80550" y="2972650"/>
            <a:ext cx="4462176" cy="1713950"/>
          </a:xfrm>
          <a:prstGeom prst="rect">
            <a:avLst/>
          </a:prstGeom>
          <a:noFill/>
          <a:ln>
            <a:noFill/>
          </a:ln>
        </p:spPr>
      </p:pic>
      <p:pic>
        <p:nvPicPr>
          <p:cNvPr id="134" name="Google Shape;134;p23"/>
          <p:cNvPicPr preferRelativeResize="0"/>
          <p:nvPr/>
        </p:nvPicPr>
        <p:blipFill>
          <a:blip r:embed="rId4">
            <a:alphaModFix/>
          </a:blip>
          <a:stretch>
            <a:fillRect/>
          </a:stretch>
        </p:blipFill>
        <p:spPr>
          <a:xfrm>
            <a:off x="4653650" y="2895011"/>
            <a:ext cx="4357399" cy="186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UML Class Diagram</a:t>
            </a:r>
            <a:endParaRPr/>
          </a:p>
        </p:txBody>
      </p:sp>
      <p:pic>
        <p:nvPicPr>
          <p:cNvPr id="140" name="Google Shape;140;p24"/>
          <p:cNvPicPr preferRelativeResize="0"/>
          <p:nvPr/>
        </p:nvPicPr>
        <p:blipFill>
          <a:blip r:embed="rId3">
            <a:alphaModFix/>
          </a:blip>
          <a:stretch>
            <a:fillRect/>
          </a:stretch>
        </p:blipFill>
        <p:spPr>
          <a:xfrm>
            <a:off x="884600" y="1372550"/>
            <a:ext cx="7374850" cy="3667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606800" y="8307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Merriweather"/>
                <a:ea typeface="Merriweather"/>
                <a:cs typeface="Merriweather"/>
                <a:sym typeface="Merriweather"/>
              </a:rPr>
              <a:t>Requirement 2</a:t>
            </a:r>
            <a:endParaRPr sz="2800">
              <a:solidFill>
                <a:schemeClr val="lt1"/>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DBDEE1"/>
                </a:solidFill>
              </a:rPr>
              <a:t>Managing funds in wallet</a:t>
            </a:r>
            <a:endParaRPr/>
          </a:p>
        </p:txBody>
      </p:sp>
      <p:sp>
        <p:nvSpPr>
          <p:cNvPr id="146" name="Google Shape;146;p25"/>
          <p:cNvSpPr txBox="1"/>
          <p:nvPr/>
        </p:nvSpPr>
        <p:spPr>
          <a:xfrm>
            <a:off x="4529450" y="794650"/>
            <a:ext cx="4413900" cy="1108200"/>
          </a:xfrm>
          <a:prstGeom prst="rect">
            <a:avLst/>
          </a:prstGeom>
          <a:noFill/>
          <a:ln>
            <a:noFill/>
          </a:ln>
        </p:spPr>
        <p:txBody>
          <a:bodyPr anchorCtr="0" anchor="t" bIns="91425" lIns="91425" spcFirstLastPara="1" rIns="91425" wrap="square" tIns="91425">
            <a:spAutoFit/>
          </a:bodyPr>
          <a:lstStyle/>
          <a:p>
            <a:pPr indent="-609600" lvl="0" marL="457200" rtl="0" algn="l">
              <a:lnSpc>
                <a:spcPct val="115000"/>
              </a:lnSpc>
              <a:spcBef>
                <a:spcPts val="0"/>
              </a:spcBef>
              <a:spcAft>
                <a:spcPts val="0"/>
              </a:spcAft>
              <a:buClr>
                <a:schemeClr val="dk2"/>
              </a:buClr>
              <a:buSzPts val="6000"/>
              <a:buFont typeface="Roboto"/>
              <a:buChar char="-"/>
            </a:pPr>
            <a:r>
              <a:rPr lang="en" sz="6000">
                <a:solidFill>
                  <a:schemeClr val="dk2"/>
                </a:solidFill>
                <a:latin typeface="Roboto"/>
                <a:ea typeface="Roboto"/>
                <a:cs typeface="Roboto"/>
                <a:sym typeface="Roboto"/>
              </a:rPr>
              <a:t>- - - - - - - -&gt;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03125" y="110825"/>
            <a:ext cx="3706500" cy="6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Video Demonstration</a:t>
            </a:r>
            <a:endParaRPr sz="2600"/>
          </a:p>
        </p:txBody>
      </p:sp>
      <p:sp>
        <p:nvSpPr>
          <p:cNvPr id="152" name="Google Shape;152;p26"/>
          <p:cNvSpPr txBox="1"/>
          <p:nvPr>
            <p:ph idx="1" type="body"/>
          </p:nvPr>
        </p:nvSpPr>
        <p:spPr>
          <a:xfrm>
            <a:off x="4644675" y="650275"/>
            <a:ext cx="4166400" cy="394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6" title="Desktop 2023.04.12 - 20.05.01.03.mp4">
            <a:hlinkClick r:id="rId3"/>
          </p:cNvPr>
          <p:cNvPicPr preferRelativeResize="0"/>
          <p:nvPr/>
        </p:nvPicPr>
        <p:blipFill>
          <a:blip r:embed="rId4">
            <a:alphaModFix/>
          </a:blip>
          <a:stretch>
            <a:fillRect/>
          </a:stretch>
        </p:blipFill>
        <p:spPr>
          <a:xfrm>
            <a:off x="4435550" y="650275"/>
            <a:ext cx="4601700" cy="4384875"/>
          </a:xfrm>
          <a:prstGeom prst="rect">
            <a:avLst/>
          </a:prstGeom>
          <a:noFill/>
          <a:ln>
            <a:noFill/>
          </a:ln>
        </p:spPr>
      </p:pic>
      <p:pic>
        <p:nvPicPr>
          <p:cNvPr id="154" name="Google Shape;154;p26"/>
          <p:cNvPicPr preferRelativeResize="0"/>
          <p:nvPr/>
        </p:nvPicPr>
        <p:blipFill>
          <a:blip r:embed="rId5">
            <a:alphaModFix/>
          </a:blip>
          <a:stretch>
            <a:fillRect/>
          </a:stretch>
        </p:blipFill>
        <p:spPr>
          <a:xfrm>
            <a:off x="303125" y="650275"/>
            <a:ext cx="3814574" cy="44209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66125" y="0"/>
            <a:ext cx="65871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500"/>
              <a:t>Functionality - Req2</a:t>
            </a:r>
            <a:endParaRPr sz="4500"/>
          </a:p>
        </p:txBody>
      </p:sp>
      <p:sp>
        <p:nvSpPr>
          <p:cNvPr id="160" name="Google Shape;160;p27"/>
          <p:cNvSpPr txBox="1"/>
          <p:nvPr/>
        </p:nvSpPr>
        <p:spPr>
          <a:xfrm>
            <a:off x="231175" y="1401450"/>
            <a:ext cx="8668800" cy="22164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highlight>
                  <a:schemeClr val="dk1"/>
                </a:highlight>
                <a:latin typeface="Roboto"/>
                <a:ea typeface="Roboto"/>
                <a:cs typeface="Roboto"/>
                <a:sym typeface="Roboto"/>
              </a:rPr>
              <a:t>From requirements document</a:t>
            </a:r>
            <a:endParaRPr sz="1200">
              <a:solidFill>
                <a:schemeClr val="lt1"/>
              </a:solidFill>
              <a:highlight>
                <a:schemeClr val="dk1"/>
              </a:highlight>
              <a:latin typeface="Roboto"/>
              <a:ea typeface="Roboto"/>
              <a:cs typeface="Roboto"/>
              <a:sym typeface="Roboto"/>
            </a:endParaRPr>
          </a:p>
          <a:p>
            <a:pPr indent="0" lvl="0" marL="0" rtl="0" algn="l">
              <a:spcBef>
                <a:spcPts val="0"/>
              </a:spcBef>
              <a:spcAft>
                <a:spcPts val="0"/>
              </a:spcAft>
              <a:buNone/>
            </a:pPr>
            <a:r>
              <a:rPr lang="en" sz="1200">
                <a:solidFill>
                  <a:schemeClr val="lt1"/>
                </a:solidFill>
                <a:highlight>
                  <a:schemeClr val="dk1"/>
                </a:highlight>
                <a:latin typeface="Roboto"/>
                <a:ea typeface="Roboto"/>
                <a:cs typeface="Roboto"/>
                <a:sym typeface="Roboto"/>
              </a:rPr>
              <a:t>	</a:t>
            </a:r>
            <a:endParaRPr sz="1200">
              <a:solidFill>
                <a:schemeClr val="lt1"/>
              </a:solidFill>
              <a:highlight>
                <a:schemeClr val="dk1"/>
              </a:highlight>
              <a:latin typeface="Roboto"/>
              <a:ea typeface="Roboto"/>
              <a:cs typeface="Roboto"/>
              <a:sym typeface="Roboto"/>
            </a:endParaRPr>
          </a:p>
          <a:p>
            <a:pPr indent="0" lvl="0" marL="228600" rtl="0" algn="l">
              <a:spcBef>
                <a:spcPts val="0"/>
              </a:spcBef>
              <a:spcAft>
                <a:spcPts val="0"/>
              </a:spcAft>
              <a:buNone/>
            </a:pPr>
            <a:r>
              <a:rPr lang="en" sz="1200">
                <a:solidFill>
                  <a:schemeClr val="lt1"/>
                </a:solidFill>
                <a:highlight>
                  <a:schemeClr val="dk1"/>
                </a:highlight>
                <a:latin typeface="Roboto"/>
                <a:ea typeface="Roboto"/>
                <a:cs typeface="Roboto"/>
                <a:sym typeface="Roboto"/>
              </a:rPr>
              <a:t>1.	Funds wallet</a:t>
            </a:r>
            <a:endParaRPr sz="1200">
              <a:solidFill>
                <a:schemeClr val="lt1"/>
              </a:solidFill>
              <a:highlight>
                <a:schemeClr val="dk1"/>
              </a:highlight>
              <a:latin typeface="Roboto"/>
              <a:ea typeface="Roboto"/>
              <a:cs typeface="Roboto"/>
              <a:sym typeface="Roboto"/>
            </a:endParaRPr>
          </a:p>
          <a:p>
            <a:pPr indent="0" lvl="0" marL="228600" rtl="0" algn="l">
              <a:spcBef>
                <a:spcPts val="0"/>
              </a:spcBef>
              <a:spcAft>
                <a:spcPts val="0"/>
              </a:spcAft>
              <a:buNone/>
            </a:pPr>
            <a:r>
              <a:rPr lang="en" sz="1200">
                <a:solidFill>
                  <a:schemeClr val="lt1"/>
                </a:solidFill>
                <a:highlight>
                  <a:schemeClr val="dk1"/>
                </a:highlight>
                <a:latin typeface="Roboto"/>
                <a:ea typeface="Roboto"/>
                <a:cs typeface="Roboto"/>
                <a:sym typeface="Roboto"/>
              </a:rPr>
              <a:t>	</a:t>
            </a:r>
            <a:endParaRPr sz="1200">
              <a:solidFill>
                <a:schemeClr val="lt1"/>
              </a:solidFill>
              <a:highlight>
                <a:schemeClr val="dk1"/>
              </a:highlight>
              <a:latin typeface="Roboto"/>
              <a:ea typeface="Roboto"/>
              <a:cs typeface="Roboto"/>
              <a:sym typeface="Roboto"/>
            </a:endParaRPr>
          </a:p>
          <a:p>
            <a:pPr indent="0" lvl="0" marL="228600" rtl="0" algn="l">
              <a:spcBef>
                <a:spcPts val="0"/>
              </a:spcBef>
              <a:spcAft>
                <a:spcPts val="0"/>
              </a:spcAft>
              <a:buNone/>
            </a:pPr>
            <a:r>
              <a:rPr lang="en" sz="1200">
                <a:solidFill>
                  <a:schemeClr val="lt1"/>
                </a:solidFill>
                <a:highlight>
                  <a:schemeClr val="dk1"/>
                </a:highlight>
                <a:latin typeface="Roboto"/>
                <a:ea typeface="Roboto"/>
                <a:cs typeface="Roboto"/>
                <a:sym typeface="Roboto"/>
              </a:rPr>
              <a:t>	1.1.	Each account will have a wallet that holds funds associated with it (adding funds)</a:t>
            </a:r>
            <a:endParaRPr sz="1200">
              <a:solidFill>
                <a:schemeClr val="lt1"/>
              </a:solidFill>
              <a:highlight>
                <a:schemeClr val="dk1"/>
              </a:highlight>
              <a:latin typeface="Roboto"/>
              <a:ea typeface="Roboto"/>
              <a:cs typeface="Roboto"/>
              <a:sym typeface="Roboto"/>
            </a:endParaRPr>
          </a:p>
          <a:p>
            <a:pPr indent="0" lvl="0" marL="228600" rtl="0" algn="l">
              <a:spcBef>
                <a:spcPts val="0"/>
              </a:spcBef>
              <a:spcAft>
                <a:spcPts val="0"/>
              </a:spcAft>
              <a:buNone/>
            </a:pPr>
            <a:r>
              <a:t/>
            </a:r>
            <a:endParaRPr sz="1200">
              <a:solidFill>
                <a:schemeClr val="lt1"/>
              </a:solidFill>
              <a:highlight>
                <a:schemeClr val="dk1"/>
              </a:highlight>
              <a:latin typeface="Roboto"/>
              <a:ea typeface="Roboto"/>
              <a:cs typeface="Roboto"/>
              <a:sym typeface="Roboto"/>
            </a:endParaRPr>
          </a:p>
          <a:p>
            <a:pPr indent="0" lvl="0" marL="685800" rtl="0" algn="l">
              <a:spcBef>
                <a:spcPts val="0"/>
              </a:spcBef>
              <a:spcAft>
                <a:spcPts val="0"/>
              </a:spcAft>
              <a:buNone/>
            </a:pPr>
            <a:r>
              <a:rPr lang="en" sz="1200">
                <a:solidFill>
                  <a:schemeClr val="lt1"/>
                </a:solidFill>
                <a:highlight>
                  <a:schemeClr val="dk1"/>
                </a:highlight>
                <a:latin typeface="Roboto"/>
                <a:ea typeface="Roboto"/>
                <a:cs typeface="Roboto"/>
                <a:sym typeface="Roboto"/>
              </a:rPr>
              <a:t>	1.1.1.	Customers may opt to add money into their respective wallets.</a:t>
            </a:r>
            <a:endParaRPr sz="1200">
              <a:solidFill>
                <a:schemeClr val="lt1"/>
              </a:solidFill>
              <a:highlight>
                <a:schemeClr val="dk1"/>
              </a:highlight>
              <a:latin typeface="Roboto"/>
              <a:ea typeface="Roboto"/>
              <a:cs typeface="Roboto"/>
              <a:sym typeface="Roboto"/>
            </a:endParaRPr>
          </a:p>
          <a:p>
            <a:pPr indent="0" lvl="0" marL="685800" rtl="0" algn="l">
              <a:spcBef>
                <a:spcPts val="0"/>
              </a:spcBef>
              <a:spcAft>
                <a:spcPts val="0"/>
              </a:spcAft>
              <a:buNone/>
            </a:pPr>
            <a:r>
              <a:t/>
            </a:r>
            <a:endParaRPr sz="1200">
              <a:solidFill>
                <a:schemeClr val="lt1"/>
              </a:solidFill>
              <a:highlight>
                <a:schemeClr val="dk1"/>
              </a:highlight>
              <a:latin typeface="Roboto"/>
              <a:ea typeface="Roboto"/>
              <a:cs typeface="Roboto"/>
              <a:sym typeface="Roboto"/>
            </a:endParaRPr>
          </a:p>
          <a:p>
            <a:pPr indent="0" lvl="0" marL="685800" rtl="0" algn="l">
              <a:spcBef>
                <a:spcPts val="0"/>
              </a:spcBef>
              <a:spcAft>
                <a:spcPts val="0"/>
              </a:spcAft>
              <a:buNone/>
            </a:pPr>
            <a:r>
              <a:rPr lang="en" sz="1200">
                <a:solidFill>
                  <a:schemeClr val="lt1"/>
                </a:solidFill>
                <a:highlight>
                  <a:schemeClr val="dk1"/>
                </a:highlight>
                <a:latin typeface="Roboto"/>
                <a:ea typeface="Roboto"/>
                <a:cs typeface="Roboto"/>
                <a:sym typeface="Roboto"/>
              </a:rPr>
              <a:t>	1.1.2.	Employees will have money added to their accounts when the manager pays their reported hours.</a:t>
            </a:r>
            <a:endParaRPr sz="1200">
              <a:solidFill>
                <a:schemeClr val="lt1"/>
              </a:solidFill>
              <a:highlight>
                <a:schemeClr val="dk1"/>
              </a:highlight>
              <a:latin typeface="Roboto"/>
              <a:ea typeface="Roboto"/>
              <a:cs typeface="Roboto"/>
              <a:sym typeface="Roboto"/>
            </a:endParaRPr>
          </a:p>
          <a:p>
            <a:pPr indent="0" lvl="0" marL="685800" rtl="0" algn="l">
              <a:spcBef>
                <a:spcPts val="0"/>
              </a:spcBef>
              <a:spcAft>
                <a:spcPts val="0"/>
              </a:spcAft>
              <a:buNone/>
            </a:pPr>
            <a:r>
              <a:t/>
            </a:r>
            <a:endParaRPr sz="1200">
              <a:solidFill>
                <a:schemeClr val="lt1"/>
              </a:solidFill>
              <a:highlight>
                <a:schemeClr val="dk1"/>
              </a:highlight>
              <a:latin typeface="Roboto"/>
              <a:ea typeface="Roboto"/>
              <a:cs typeface="Roboto"/>
              <a:sym typeface="Roboto"/>
            </a:endParaRPr>
          </a:p>
          <a:p>
            <a:pPr indent="0" lvl="0" marL="685800" rtl="0" algn="l">
              <a:spcBef>
                <a:spcPts val="0"/>
              </a:spcBef>
              <a:spcAft>
                <a:spcPts val="0"/>
              </a:spcAft>
              <a:buNone/>
            </a:pPr>
            <a:r>
              <a:rPr lang="en" sz="1200">
                <a:solidFill>
                  <a:schemeClr val="lt1"/>
                </a:solidFill>
                <a:highlight>
                  <a:schemeClr val="dk1"/>
                </a:highlight>
                <a:latin typeface="Roboto"/>
                <a:ea typeface="Roboto"/>
                <a:cs typeface="Roboto"/>
                <a:sym typeface="Roboto"/>
              </a:rPr>
              <a:t>	1.1.3	The manager has access to the funds derived from rentals, insurance, and late fees.</a:t>
            </a:r>
            <a:endParaRPr sz="1200">
              <a:solidFill>
                <a:schemeClr val="lt1"/>
              </a:solidFill>
              <a:highlight>
                <a:schemeClr val="dk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0" y="0"/>
            <a:ext cx="5150700" cy="94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4500">
                <a:latin typeface="Roboto"/>
                <a:ea typeface="Roboto"/>
                <a:cs typeface="Roboto"/>
                <a:sym typeface="Roboto"/>
              </a:rPr>
              <a:t>Usability - Req 2</a:t>
            </a:r>
            <a:endParaRPr sz="4500">
              <a:latin typeface="Roboto"/>
              <a:ea typeface="Roboto"/>
              <a:cs typeface="Roboto"/>
              <a:sym typeface="Roboto"/>
            </a:endParaRPr>
          </a:p>
        </p:txBody>
      </p:sp>
      <p:sp>
        <p:nvSpPr>
          <p:cNvPr id="166" name="Google Shape;166;p28"/>
          <p:cNvSpPr txBox="1"/>
          <p:nvPr>
            <p:ph idx="1" type="body"/>
          </p:nvPr>
        </p:nvSpPr>
        <p:spPr>
          <a:xfrm>
            <a:off x="339525" y="1008950"/>
            <a:ext cx="8387100" cy="3888900"/>
          </a:xfrm>
          <a:prstGeom prst="rect">
            <a:avLst/>
          </a:prstGeom>
        </p:spPr>
        <p:txBody>
          <a:bodyPr anchorCtr="0" anchor="t" bIns="91425" lIns="91425" spcFirstLastPara="1" rIns="91425" wrap="square" tIns="91425">
            <a:normAutofit/>
          </a:bodyPr>
          <a:lstStyle/>
          <a:p>
            <a:pPr indent="-304800" lvl="0" marL="457200" rtl="0" algn="l">
              <a:lnSpc>
                <a:spcPct val="300000"/>
              </a:lnSpc>
              <a:spcBef>
                <a:spcPts val="1000"/>
              </a:spcBef>
              <a:spcAft>
                <a:spcPts val="0"/>
              </a:spcAft>
              <a:buClr>
                <a:schemeClr val="lt1"/>
              </a:buClr>
              <a:buSzPts val="1200"/>
              <a:buChar char="●"/>
            </a:pPr>
            <a:r>
              <a:rPr lang="en" sz="1200">
                <a:solidFill>
                  <a:schemeClr val="lt1"/>
                </a:solidFill>
              </a:rPr>
              <a:t>Users, employees, and Managers can add funds to their account.</a:t>
            </a:r>
            <a:endParaRPr sz="1200">
              <a:solidFill>
                <a:schemeClr val="lt1"/>
              </a:solidFill>
            </a:endParaRPr>
          </a:p>
          <a:p>
            <a:pPr indent="-304800" lvl="0" marL="457200" rtl="0" algn="l">
              <a:lnSpc>
                <a:spcPct val="300000"/>
              </a:lnSpc>
              <a:spcBef>
                <a:spcPts val="1000"/>
              </a:spcBef>
              <a:spcAft>
                <a:spcPts val="0"/>
              </a:spcAft>
              <a:buClr>
                <a:schemeClr val="lt1"/>
              </a:buClr>
              <a:buSzPts val="1200"/>
              <a:buChar char="●"/>
            </a:pPr>
            <a:r>
              <a:rPr lang="en" sz="1200">
                <a:solidFill>
                  <a:schemeClr val="lt1"/>
                </a:solidFill>
              </a:rPr>
              <a:t>Managers have the ability to purchase cars and pay employees.</a:t>
            </a:r>
            <a:endParaRPr sz="1200">
              <a:solidFill>
                <a:schemeClr val="lt1"/>
              </a:solidFill>
            </a:endParaRPr>
          </a:p>
          <a:p>
            <a:pPr indent="-304800" lvl="0" marL="457200" rtl="0" algn="l">
              <a:lnSpc>
                <a:spcPct val="300000"/>
              </a:lnSpc>
              <a:spcBef>
                <a:spcPts val="1000"/>
              </a:spcBef>
              <a:spcAft>
                <a:spcPts val="0"/>
              </a:spcAft>
              <a:buClr>
                <a:schemeClr val="lt1"/>
              </a:buClr>
              <a:buSzPts val="1200"/>
              <a:buChar char="●"/>
            </a:pPr>
            <a:r>
              <a:rPr lang="en" sz="1200">
                <a:solidFill>
                  <a:schemeClr val="lt1"/>
                </a:solidFill>
              </a:rPr>
              <a:t>Employees can collect money from the hours they log.</a:t>
            </a:r>
            <a:endParaRPr sz="1200">
              <a:solidFill>
                <a:schemeClr val="lt1"/>
              </a:solidFill>
            </a:endParaRPr>
          </a:p>
          <a:p>
            <a:pPr indent="-304800" lvl="0" marL="457200" rtl="0" algn="l">
              <a:lnSpc>
                <a:spcPct val="200000"/>
              </a:lnSpc>
              <a:spcBef>
                <a:spcPts val="1000"/>
              </a:spcBef>
              <a:spcAft>
                <a:spcPts val="1000"/>
              </a:spcAft>
              <a:buClr>
                <a:schemeClr val="lt1"/>
              </a:buClr>
              <a:buSzPts val="1200"/>
              <a:buChar char="●"/>
            </a:pPr>
            <a:r>
              <a:rPr lang="en" sz="1200">
                <a:solidFill>
                  <a:schemeClr val="lt1"/>
                </a:solidFill>
              </a:rPr>
              <a:t>Users can rent vehicles by adding funds to their account. They also can purchase insurance, and also pay the service fee if their car gets lojacked.</a:t>
            </a:r>
            <a:endParaRPr sz="12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0000" y="0"/>
            <a:ext cx="5334900" cy="910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500">
                <a:latin typeface="Roboto"/>
                <a:ea typeface="Roboto"/>
                <a:cs typeface="Roboto"/>
                <a:sym typeface="Roboto"/>
              </a:rPr>
              <a:t>Reliability - Req 2</a:t>
            </a:r>
            <a:endParaRPr sz="4500">
              <a:latin typeface="Roboto"/>
              <a:ea typeface="Roboto"/>
              <a:cs typeface="Roboto"/>
              <a:sym typeface="Roboto"/>
            </a:endParaRPr>
          </a:p>
        </p:txBody>
      </p:sp>
      <p:sp>
        <p:nvSpPr>
          <p:cNvPr id="172" name="Google Shape;172;p29"/>
          <p:cNvSpPr txBox="1"/>
          <p:nvPr>
            <p:ph idx="1" type="body"/>
          </p:nvPr>
        </p:nvSpPr>
        <p:spPr>
          <a:xfrm>
            <a:off x="296175" y="1105275"/>
            <a:ext cx="8546100" cy="3785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solidFill>
                  <a:schemeClr val="lt1"/>
                </a:solidFill>
              </a:rPr>
              <a:t>We wanted adding funds to be simple and user friendly.</a:t>
            </a:r>
            <a:endParaRPr>
              <a:solidFill>
                <a:schemeClr val="lt1"/>
              </a:solidFill>
            </a:endParaRPr>
          </a:p>
          <a:p>
            <a:pPr indent="-311150" lvl="0" marL="457200" rtl="0" algn="l">
              <a:lnSpc>
                <a:spcPct val="200000"/>
              </a:lnSpc>
              <a:spcBef>
                <a:spcPts val="1200"/>
              </a:spcBef>
              <a:spcAft>
                <a:spcPts val="0"/>
              </a:spcAft>
              <a:buClr>
                <a:schemeClr val="lt1"/>
              </a:buClr>
              <a:buSzPts val="1300"/>
              <a:buChar char="●"/>
            </a:pPr>
            <a:r>
              <a:rPr lang="en">
                <a:solidFill>
                  <a:schemeClr val="lt1"/>
                </a:solidFill>
              </a:rPr>
              <a:t>The custom input bar only accepts an integer to help account for bad input that a user might give.</a:t>
            </a:r>
            <a:endParaRPr>
              <a:solidFill>
                <a:schemeClr val="lt1"/>
              </a:solidFill>
            </a:endParaRPr>
          </a:p>
          <a:p>
            <a:pPr indent="-311150" lvl="0" marL="457200" rtl="0" algn="l">
              <a:lnSpc>
                <a:spcPct val="200000"/>
              </a:lnSpc>
              <a:spcBef>
                <a:spcPts val="0"/>
              </a:spcBef>
              <a:spcAft>
                <a:spcPts val="0"/>
              </a:spcAft>
              <a:buClr>
                <a:schemeClr val="lt1"/>
              </a:buClr>
              <a:buSzPts val="1300"/>
              <a:buChar char="●"/>
            </a:pPr>
            <a:r>
              <a:rPr lang="en">
                <a:solidFill>
                  <a:schemeClr val="lt1"/>
                </a:solidFill>
              </a:rPr>
              <a:t>We have funds in the model so that the funds for the users, employees, and managers will keep track of the money in the accounts accurately.</a:t>
            </a:r>
            <a:endParaRPr>
              <a:solidFill>
                <a:schemeClr val="lt1"/>
              </a:solidFill>
            </a:endParaRPr>
          </a:p>
          <a:p>
            <a:pPr indent="-311150" lvl="0" marL="457200" rtl="0" algn="l">
              <a:lnSpc>
                <a:spcPct val="200000"/>
              </a:lnSpc>
              <a:spcBef>
                <a:spcPts val="0"/>
              </a:spcBef>
              <a:spcAft>
                <a:spcPts val="0"/>
              </a:spcAft>
              <a:buClr>
                <a:schemeClr val="lt1"/>
              </a:buClr>
              <a:buSzPts val="1300"/>
              <a:buChar char="●"/>
            </a:pPr>
            <a:r>
              <a:rPr lang="en">
                <a:solidFill>
                  <a:schemeClr val="lt1"/>
                </a:solidFill>
              </a:rPr>
              <a:t>The tests we have help ensure the accuracy of funds moving around in accounts.</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0" y="0"/>
            <a:ext cx="5575800" cy="867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500">
                <a:latin typeface="Roboto"/>
                <a:ea typeface="Roboto"/>
                <a:cs typeface="Roboto"/>
                <a:sym typeface="Roboto"/>
              </a:rPr>
              <a:t>Performance - Req 2</a:t>
            </a:r>
            <a:endParaRPr sz="4500">
              <a:latin typeface="Roboto"/>
              <a:ea typeface="Roboto"/>
              <a:cs typeface="Roboto"/>
              <a:sym typeface="Roboto"/>
            </a:endParaRPr>
          </a:p>
        </p:txBody>
      </p:sp>
      <p:sp>
        <p:nvSpPr>
          <p:cNvPr id="178" name="Google Shape;178;p30"/>
          <p:cNvSpPr txBox="1"/>
          <p:nvPr>
            <p:ph idx="1" type="body"/>
          </p:nvPr>
        </p:nvSpPr>
        <p:spPr>
          <a:xfrm>
            <a:off x="120450" y="867000"/>
            <a:ext cx="8837400" cy="14520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None/>
            </a:pPr>
            <a:r>
              <a:rPr lang="en">
                <a:solidFill>
                  <a:schemeClr val="lt1"/>
                </a:solidFill>
              </a:rPr>
              <a:t>The code we have set up queries the database in a timely fashion when asking for current funds, and also when updating funds.</a:t>
            </a:r>
            <a:endParaRPr>
              <a:solidFill>
                <a:schemeClr val="lt1"/>
              </a:solidFill>
            </a:endParaRPr>
          </a:p>
          <a:p>
            <a:pPr indent="0" lvl="0" marL="0" rtl="0" algn="l">
              <a:lnSpc>
                <a:spcPct val="115000"/>
              </a:lnSpc>
              <a:spcBef>
                <a:spcPts val="1200"/>
              </a:spcBef>
              <a:spcAft>
                <a:spcPts val="0"/>
              </a:spcAft>
              <a:buNone/>
            </a:pPr>
            <a:r>
              <a:rPr lang="en">
                <a:solidFill>
                  <a:schemeClr val="lt1"/>
                </a:solidFill>
              </a:rPr>
              <a:t>We are clean from any known errors. The math behind the funds addition and subtraction has been working correctly.</a:t>
            </a:r>
            <a:endParaRPr>
              <a:solidFill>
                <a:schemeClr val="lt1"/>
              </a:solidFill>
            </a:endParaRPr>
          </a:p>
          <a:p>
            <a:pPr indent="0" lvl="0" marL="0" rtl="0" algn="l">
              <a:lnSpc>
                <a:spcPct val="115000"/>
              </a:lnSpc>
              <a:spcBef>
                <a:spcPts val="1200"/>
              </a:spcBef>
              <a:spcAft>
                <a:spcPts val="1200"/>
              </a:spcAft>
              <a:buNone/>
            </a:pPr>
            <a:r>
              <a:rPr lang="en">
                <a:solidFill>
                  <a:schemeClr val="lt1"/>
                </a:solidFill>
              </a:rPr>
              <a:t>Testing the user, employee, and manager accounts has shown that the movement and flow of funds has been accurately portrayed.</a:t>
            </a:r>
            <a:endParaRPr>
              <a:solidFill>
                <a:schemeClr val="lt1"/>
              </a:solidFill>
            </a:endParaRPr>
          </a:p>
        </p:txBody>
      </p:sp>
      <p:pic>
        <p:nvPicPr>
          <p:cNvPr id="179" name="Google Shape;179;p30"/>
          <p:cNvPicPr preferRelativeResize="0"/>
          <p:nvPr/>
        </p:nvPicPr>
        <p:blipFill>
          <a:blip r:embed="rId3">
            <a:alphaModFix/>
          </a:blip>
          <a:stretch>
            <a:fillRect/>
          </a:stretch>
        </p:blipFill>
        <p:spPr>
          <a:xfrm>
            <a:off x="152400" y="2319000"/>
            <a:ext cx="4419600" cy="2672100"/>
          </a:xfrm>
          <a:prstGeom prst="rect">
            <a:avLst/>
          </a:prstGeom>
          <a:noFill/>
          <a:ln>
            <a:noFill/>
          </a:ln>
        </p:spPr>
      </p:pic>
      <p:pic>
        <p:nvPicPr>
          <p:cNvPr id="180" name="Google Shape;180;p30"/>
          <p:cNvPicPr preferRelativeResize="0"/>
          <p:nvPr/>
        </p:nvPicPr>
        <p:blipFill>
          <a:blip r:embed="rId4">
            <a:alphaModFix/>
          </a:blip>
          <a:stretch>
            <a:fillRect/>
          </a:stretch>
        </p:blipFill>
        <p:spPr>
          <a:xfrm>
            <a:off x="4572000" y="2319000"/>
            <a:ext cx="4385850" cy="267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66150" y="94325"/>
            <a:ext cx="5334900" cy="75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500">
                <a:latin typeface="Roboto"/>
                <a:ea typeface="Roboto"/>
                <a:cs typeface="Roboto"/>
                <a:sym typeface="Roboto"/>
              </a:rPr>
              <a:t>Sustainability - Req 2</a:t>
            </a:r>
            <a:endParaRPr sz="4500">
              <a:latin typeface="Roboto"/>
              <a:ea typeface="Roboto"/>
              <a:cs typeface="Roboto"/>
              <a:sym typeface="Roboto"/>
            </a:endParaRPr>
          </a:p>
        </p:txBody>
      </p:sp>
      <p:sp>
        <p:nvSpPr>
          <p:cNvPr id="186" name="Google Shape;186;p31"/>
          <p:cNvSpPr txBox="1"/>
          <p:nvPr>
            <p:ph idx="1" type="body"/>
          </p:nvPr>
        </p:nvSpPr>
        <p:spPr>
          <a:xfrm>
            <a:off x="469550" y="852425"/>
            <a:ext cx="8213700" cy="16158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chemeClr val="lt1"/>
              </a:buClr>
              <a:buSzPts val="1300"/>
              <a:buChar char="●"/>
            </a:pPr>
            <a:r>
              <a:rPr lang="en">
                <a:solidFill>
                  <a:schemeClr val="lt1"/>
                </a:solidFill>
              </a:rPr>
              <a:t>Because of the models created in Django, we can add functionality of various things.</a:t>
            </a:r>
            <a:endParaRPr>
              <a:solidFill>
                <a:schemeClr val="lt1"/>
              </a:solidFill>
            </a:endParaRPr>
          </a:p>
          <a:p>
            <a:pPr indent="-311150" lvl="0" marL="457200" rtl="0" algn="l">
              <a:lnSpc>
                <a:spcPct val="200000"/>
              </a:lnSpc>
              <a:spcBef>
                <a:spcPts val="0"/>
              </a:spcBef>
              <a:spcAft>
                <a:spcPts val="0"/>
              </a:spcAft>
              <a:buClr>
                <a:schemeClr val="lt1"/>
              </a:buClr>
              <a:buSzPts val="1300"/>
              <a:buChar char="●"/>
            </a:pPr>
            <a:r>
              <a:rPr lang="en">
                <a:solidFill>
                  <a:schemeClr val="lt1"/>
                </a:solidFill>
              </a:rPr>
              <a:t>We could add transferring funds to bank accounts. (Found in the Future Features section of requirements documentation)</a:t>
            </a:r>
            <a:endParaRPr>
              <a:solidFill>
                <a:schemeClr val="lt1"/>
              </a:solidFill>
            </a:endParaRPr>
          </a:p>
          <a:p>
            <a:pPr indent="-311150" lvl="0" marL="457200" rtl="0" algn="l">
              <a:lnSpc>
                <a:spcPct val="200000"/>
              </a:lnSpc>
              <a:spcBef>
                <a:spcPts val="0"/>
              </a:spcBef>
              <a:spcAft>
                <a:spcPts val="0"/>
              </a:spcAft>
              <a:buClr>
                <a:schemeClr val="lt1"/>
              </a:buClr>
              <a:buSzPts val="1300"/>
              <a:buChar char="●"/>
            </a:pPr>
            <a:r>
              <a:rPr lang="en">
                <a:solidFill>
                  <a:schemeClr val="lt1"/>
                </a:solidFill>
              </a:rPr>
              <a:t>Debugging is easy since simple math operations are used when purchasing and earning. </a:t>
            </a:r>
            <a:endParaRPr>
              <a:solidFill>
                <a:schemeClr val="lt1"/>
              </a:solidFill>
            </a:endParaRPr>
          </a:p>
        </p:txBody>
      </p:sp>
      <p:pic>
        <p:nvPicPr>
          <p:cNvPr id="187" name="Google Shape;187;p31"/>
          <p:cNvPicPr preferRelativeResize="0"/>
          <p:nvPr/>
        </p:nvPicPr>
        <p:blipFill>
          <a:blip r:embed="rId3">
            <a:alphaModFix/>
          </a:blip>
          <a:stretch>
            <a:fillRect/>
          </a:stretch>
        </p:blipFill>
        <p:spPr>
          <a:xfrm>
            <a:off x="2438025" y="2499513"/>
            <a:ext cx="4276725" cy="2562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296600" y="500925"/>
            <a:ext cx="3706500" cy="9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rPr lang="en" sz="1100"/>
              <a:t>Simple UI</a:t>
            </a:r>
            <a:endParaRPr sz="1100"/>
          </a:p>
          <a:p>
            <a:pPr indent="0" lvl="0" marL="0" rtl="0" algn="l">
              <a:lnSpc>
                <a:spcPct val="100000"/>
              </a:lnSpc>
              <a:spcBef>
                <a:spcPts val="1200"/>
              </a:spcBef>
              <a:spcAft>
                <a:spcPts val="0"/>
              </a:spcAft>
              <a:buNone/>
            </a:pPr>
            <a:r>
              <a:rPr lang="en" sz="1100"/>
              <a:t>Flexible Database</a:t>
            </a:r>
            <a:endParaRPr sz="1100"/>
          </a:p>
          <a:p>
            <a:pPr indent="0" lvl="0" marL="0" rtl="0" algn="l">
              <a:lnSpc>
                <a:spcPct val="100000"/>
              </a:lnSpc>
              <a:spcBef>
                <a:spcPts val="1200"/>
              </a:spcBef>
              <a:spcAft>
                <a:spcPts val="0"/>
              </a:spcAft>
              <a:buNone/>
            </a:pPr>
            <a:r>
              <a:rPr lang="en" sz="1100"/>
              <a:t>Django</a:t>
            </a:r>
            <a:endParaRPr sz="1100"/>
          </a:p>
          <a:p>
            <a:pPr indent="0" lvl="0" marL="0" rtl="0" algn="l">
              <a:lnSpc>
                <a:spcPct val="100000"/>
              </a:lnSpc>
              <a:spcBef>
                <a:spcPts val="1200"/>
              </a:spcBef>
              <a:spcAft>
                <a:spcPts val="0"/>
              </a:spcAft>
              <a:buNone/>
            </a:pPr>
            <a:r>
              <a:rPr lang="en" sz="1100"/>
              <a:t>Bootstrap</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rPr lang="en" sz="1100"/>
              <a:t>Tuesdays and Thursdays in person</a:t>
            </a:r>
            <a:endParaRPr sz="1100"/>
          </a:p>
          <a:p>
            <a:pPr indent="0" lvl="0" marL="0" rtl="0" algn="l">
              <a:lnSpc>
                <a:spcPct val="100000"/>
              </a:lnSpc>
              <a:spcBef>
                <a:spcPts val="1200"/>
              </a:spcBef>
              <a:spcAft>
                <a:spcPts val="0"/>
              </a:spcAft>
              <a:buNone/>
            </a:pPr>
            <a:r>
              <a:rPr lang="en" sz="1100"/>
              <a:t>Mondays and Fridays on discord</a:t>
            </a:r>
            <a:endParaRPr sz="1100"/>
          </a:p>
          <a:p>
            <a:pPr indent="0" lvl="0" marL="0" rtl="0" algn="l">
              <a:lnSpc>
                <a:spcPct val="100000"/>
              </a:lnSpc>
              <a:spcBef>
                <a:spcPts val="1200"/>
              </a:spcBef>
              <a:spcAft>
                <a:spcPts val="0"/>
              </a:spcAft>
              <a:buNone/>
            </a:pPr>
            <a:r>
              <a:t/>
            </a:r>
            <a:endParaRPr sz="1100"/>
          </a:p>
          <a:p>
            <a:pPr indent="0" lvl="0" marL="0" rtl="0" algn="l">
              <a:lnSpc>
                <a:spcPct val="100000"/>
              </a:lnSpc>
              <a:spcBef>
                <a:spcPts val="1200"/>
              </a:spcBef>
              <a:spcAft>
                <a:spcPts val="0"/>
              </a:spcAft>
              <a:buNone/>
            </a:pPr>
            <a:r>
              <a:rPr lang="en" sz="1100"/>
              <a:t>High security</a:t>
            </a:r>
            <a:endParaRPr sz="1100"/>
          </a:p>
          <a:p>
            <a:pPr indent="0" lvl="0" marL="0" rtl="0" algn="l">
              <a:lnSpc>
                <a:spcPct val="100000"/>
              </a:lnSpc>
              <a:spcBef>
                <a:spcPts val="1200"/>
              </a:spcBef>
              <a:spcAft>
                <a:spcPts val="0"/>
              </a:spcAft>
              <a:buNone/>
            </a:pPr>
            <a:r>
              <a:rPr lang="en" sz="1100"/>
              <a:t>Thorough</a:t>
            </a:r>
            <a:r>
              <a:rPr lang="en" sz="1100"/>
              <a:t> testing</a:t>
            </a:r>
            <a:endParaRPr sz="1100"/>
          </a:p>
          <a:p>
            <a:pPr indent="0" lvl="0" marL="0" rtl="0" algn="l">
              <a:spcBef>
                <a:spcPts val="1200"/>
              </a:spcBef>
              <a:spcAft>
                <a:spcPts val="1200"/>
              </a:spcAft>
              <a:buNone/>
            </a:pPr>
            <a:r>
              <a:t/>
            </a:r>
            <a:endParaRPr/>
          </a:p>
        </p:txBody>
      </p:sp>
      <p:sp>
        <p:nvSpPr>
          <p:cNvPr id="72" name="Google Shape;72;p14"/>
          <p:cNvSpPr txBox="1"/>
          <p:nvPr/>
        </p:nvSpPr>
        <p:spPr>
          <a:xfrm>
            <a:off x="423575" y="1459850"/>
            <a:ext cx="4221000" cy="25551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a:solidFill>
                  <a:schemeClr val="lt1"/>
                </a:solidFill>
                <a:latin typeface="Roboto"/>
                <a:ea typeface="Roboto"/>
                <a:cs typeface="Roboto"/>
                <a:sym typeface="Roboto"/>
              </a:rPr>
              <a:t>Major Design Decisions - - - - - - - - - -&gt;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457200" lvl="0" marL="457200" rtl="0" algn="l">
              <a:spcBef>
                <a:spcPts val="0"/>
              </a:spcBef>
              <a:spcAft>
                <a:spcPts val="0"/>
              </a:spcAft>
              <a:buNone/>
            </a:pPr>
            <a:r>
              <a:rPr lang="en">
                <a:solidFill>
                  <a:schemeClr val="lt1"/>
                </a:solidFill>
                <a:latin typeface="Roboto"/>
                <a:ea typeface="Roboto"/>
                <a:cs typeface="Roboto"/>
                <a:sym typeface="Roboto"/>
              </a:rPr>
              <a:t>Scrum Meetings - - - - - - - - - - - - - - - -&gt;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457200" lvl="0" marL="457200" rtl="0" algn="l">
              <a:spcBef>
                <a:spcPts val="0"/>
              </a:spcBef>
              <a:spcAft>
                <a:spcPts val="0"/>
              </a:spcAft>
              <a:buNone/>
            </a:pPr>
            <a:r>
              <a:rPr lang="en">
                <a:solidFill>
                  <a:schemeClr val="lt1"/>
                </a:solidFill>
                <a:latin typeface="Roboto"/>
                <a:ea typeface="Roboto"/>
                <a:cs typeface="Roboto"/>
                <a:sym typeface="Roboto"/>
              </a:rPr>
              <a:t>Ready for Deployment - - - - - - - - - - -&gt;</a:t>
            </a:r>
            <a:endParaRPr>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3</a:t>
            </a:r>
            <a:endParaRPr/>
          </a:p>
          <a:p>
            <a:pPr indent="0" lvl="0" marL="0" rtl="0" algn="l">
              <a:spcBef>
                <a:spcPts val="0"/>
              </a:spcBef>
              <a:spcAft>
                <a:spcPts val="0"/>
              </a:spcAft>
              <a:buNone/>
            </a:pPr>
            <a:r>
              <a:rPr lang="en"/>
              <a:t>	</a:t>
            </a:r>
            <a:r>
              <a:rPr lang="en" sz="1600"/>
              <a:t>Car Inventory/Reservations</a:t>
            </a:r>
            <a:endParaRPr sz="1600"/>
          </a:p>
          <a:p>
            <a:pPr indent="0" lvl="0" marL="0" rtl="0" algn="l">
              <a:spcBef>
                <a:spcPts val="0"/>
              </a:spcBef>
              <a:spcAft>
                <a:spcPts val="0"/>
              </a:spcAft>
              <a:buNone/>
            </a:pPr>
            <a:r>
              <a:t/>
            </a:r>
            <a:endParaRPr/>
          </a:p>
        </p:txBody>
      </p:sp>
      <p:sp>
        <p:nvSpPr>
          <p:cNvPr id="193" name="Google Shape;193;p32"/>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Functionality</a:t>
            </a:r>
            <a:endParaRPr sz="5000"/>
          </a:p>
        </p:txBody>
      </p:sp>
      <p:sp>
        <p:nvSpPr>
          <p:cNvPr id="199" name="Google Shape;199;p33"/>
          <p:cNvSpPr txBox="1"/>
          <p:nvPr/>
        </p:nvSpPr>
        <p:spPr>
          <a:xfrm>
            <a:off x="222175" y="982225"/>
            <a:ext cx="8566800" cy="372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lt1"/>
                </a:solidFill>
                <a:latin typeface="Roboto"/>
                <a:ea typeface="Roboto"/>
                <a:cs typeface="Roboto"/>
                <a:sym typeface="Roboto"/>
              </a:rPr>
              <a:t>Functionality, from Functional Requirements doc.</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2.1 The app will have a database of cars currently under ownership of Dans Getaway</a:t>
            </a:r>
            <a:endParaRPr sz="1600">
              <a:solidFill>
                <a:schemeClr val="lt1"/>
              </a:solidFill>
              <a:latin typeface="Roboto"/>
              <a:ea typeface="Roboto"/>
              <a:cs typeface="Roboto"/>
              <a:sym typeface="Roboto"/>
            </a:endParaRPr>
          </a:p>
          <a:p>
            <a:pPr indent="-330200" lvl="1" marL="9144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2.1.1 The cars will either be reserved, or free to reserve. The period of reservation will be at minimum one day. </a:t>
            </a:r>
            <a:endParaRPr sz="1600">
              <a:solidFill>
                <a:schemeClr val="lt1"/>
              </a:solidFill>
              <a:latin typeface="Roboto"/>
              <a:ea typeface="Roboto"/>
              <a:cs typeface="Roboto"/>
              <a:sym typeface="Roboto"/>
            </a:endParaRPr>
          </a:p>
          <a:p>
            <a:pPr indent="-330200" lvl="1" marL="9144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 2.1.2 The app database will keep track of whether a car is currently insured, and whether it is currently LoJacked.</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2.2 Cars will come in one of three types of vehicles, these will cost $100, $50,  or $10 per day of rental.</a:t>
            </a:r>
            <a:endParaRPr sz="1600">
              <a:solidFill>
                <a:schemeClr val="lt1"/>
              </a:solidFill>
              <a:latin typeface="Roboto"/>
              <a:ea typeface="Roboto"/>
              <a:cs typeface="Roboto"/>
              <a:sym typeface="Roboto"/>
            </a:endParaRPr>
          </a:p>
          <a:p>
            <a:pPr indent="-330200" lvl="0" marL="457200" rtl="0" algn="l">
              <a:lnSpc>
                <a:spcPct val="15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2.3 The manager has the ability to purchase new cars to be added to the inventory.</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Usability</a:t>
            </a:r>
            <a:endParaRPr sz="5000"/>
          </a:p>
        </p:txBody>
      </p:sp>
      <p:sp>
        <p:nvSpPr>
          <p:cNvPr id="205" name="Google Shape;205;p34"/>
          <p:cNvSpPr txBox="1"/>
          <p:nvPr/>
        </p:nvSpPr>
        <p:spPr>
          <a:xfrm>
            <a:off x="222175" y="982225"/>
            <a:ext cx="85668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We expected that all four tiers of user </a:t>
            </a:r>
            <a:r>
              <a:rPr lang="en">
                <a:solidFill>
                  <a:schemeClr val="lt1"/>
                </a:solidFill>
                <a:latin typeface="Roboto"/>
                <a:ea typeface="Roboto"/>
                <a:cs typeface="Roboto"/>
                <a:sym typeface="Roboto"/>
              </a:rPr>
              <a:t>access</a:t>
            </a:r>
            <a:r>
              <a:rPr lang="en">
                <a:solidFill>
                  <a:schemeClr val="lt1"/>
                </a:solidFill>
                <a:latin typeface="Roboto"/>
                <a:ea typeface="Roboto"/>
                <a:cs typeface="Roboto"/>
                <a:sym typeface="Roboto"/>
              </a:rPr>
              <a:t> would need to interface with our car inventory.</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Users would need to find available cars, and sort them by availability and price range. </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Employees would need to be able to find and complete service tickets that had been attached to certain cars.</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Managers would need to be able to view the car inventory, as well as add new cars to the inventory</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We wanted the UI to be intuitive, as well as consistent throughout the website. We accomplished this by relying mostly on simple html forms. This was helpful in the development process because it was easy to implement, and almost all users would come to the app with experience using identical UI elements.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Reliability</a:t>
            </a:r>
            <a:endParaRPr sz="5000"/>
          </a:p>
        </p:txBody>
      </p:sp>
      <p:sp>
        <p:nvSpPr>
          <p:cNvPr id="211" name="Google Shape;211;p35"/>
          <p:cNvSpPr txBox="1"/>
          <p:nvPr/>
        </p:nvSpPr>
        <p:spPr>
          <a:xfrm>
            <a:off x="222175" y="982225"/>
            <a:ext cx="85668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Due to the relative simplicity of of our application we had a goal of an essentially bug free database of cars</a:t>
            </a:r>
            <a:endParaRPr>
              <a:solidFill>
                <a:schemeClr val="lt1"/>
              </a:solidFill>
              <a:latin typeface="Roboto"/>
              <a:ea typeface="Roboto"/>
              <a:cs typeface="Roboto"/>
              <a:sym typeface="Roboto"/>
            </a:endParaRPr>
          </a:p>
          <a:p>
            <a:pPr indent="0" lvl="0" marL="457200" rtl="0" algn="l">
              <a:lnSpc>
                <a:spcPct val="150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By using the built in Django database SQlite, we had to do very little to ensure that our get and post requests had the effects that we expected them to, this allowed for our car inventory to be developed relatively bug free.</a:t>
            </a:r>
            <a:endParaRPr>
              <a:solidFill>
                <a:schemeClr val="lt1"/>
              </a:solidFill>
              <a:latin typeface="Roboto"/>
              <a:ea typeface="Roboto"/>
              <a:cs typeface="Roboto"/>
              <a:sym typeface="Roboto"/>
            </a:endParaRPr>
          </a:p>
          <a:p>
            <a:pPr indent="0" lvl="0" marL="457200" rtl="0" algn="l">
              <a:lnSpc>
                <a:spcPct val="150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While bug testing was an important part of our development process, we did find that due to time constraints we did not have the opportunity to test the site as much as we wanted.</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Ideally we would have a trial run using professional testers.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Performance</a:t>
            </a:r>
            <a:endParaRPr sz="5000"/>
          </a:p>
        </p:txBody>
      </p:sp>
      <p:sp>
        <p:nvSpPr>
          <p:cNvPr id="217" name="Google Shape;217;p36"/>
          <p:cNvSpPr txBox="1"/>
          <p:nvPr/>
        </p:nvSpPr>
        <p:spPr>
          <a:xfrm>
            <a:off x="222175" y="982225"/>
            <a:ext cx="8566800" cy="3955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For this project we used the Django framework. Because Django is written in python, it will always have performance limitations when compared to other frameworks, likely if we were going to produce this app </a:t>
            </a:r>
            <a:r>
              <a:rPr lang="en">
                <a:solidFill>
                  <a:schemeClr val="lt1"/>
                </a:solidFill>
                <a:latin typeface="Roboto"/>
                <a:ea typeface="Roboto"/>
                <a:cs typeface="Roboto"/>
                <a:sym typeface="Roboto"/>
              </a:rPr>
              <a:t>commercially</a:t>
            </a:r>
            <a:r>
              <a:rPr lang="en">
                <a:solidFill>
                  <a:schemeClr val="lt1"/>
                </a:solidFill>
                <a:latin typeface="Roboto"/>
                <a:ea typeface="Roboto"/>
                <a:cs typeface="Roboto"/>
                <a:sym typeface="Roboto"/>
              </a:rPr>
              <a:t> we would be using a faster technology.</a:t>
            </a:r>
            <a:endParaRPr>
              <a:solidFill>
                <a:schemeClr val="lt1"/>
              </a:solidFill>
              <a:latin typeface="Roboto"/>
              <a:ea typeface="Roboto"/>
              <a:cs typeface="Roboto"/>
              <a:sym typeface="Roboto"/>
            </a:endParaRPr>
          </a:p>
          <a:p>
            <a:pPr indent="0" lvl="0" marL="457200" rtl="0" algn="l">
              <a:lnSpc>
                <a:spcPct val="150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None of our code related to the car inventory relies on complicated algorithms, allowing us to be fairly certain that none of our functions causes unexpected slowdown during runtime.</a:t>
            </a:r>
            <a:endParaRPr>
              <a:solidFill>
                <a:schemeClr val="lt1"/>
              </a:solidFill>
              <a:latin typeface="Roboto"/>
              <a:ea typeface="Roboto"/>
              <a:cs typeface="Roboto"/>
              <a:sym typeface="Roboto"/>
            </a:endParaRPr>
          </a:p>
          <a:p>
            <a:pPr indent="0" lvl="0" marL="457200" rtl="0" algn="l">
              <a:lnSpc>
                <a:spcPct val="150000"/>
              </a:lnSpc>
              <a:spcBef>
                <a:spcPts val="0"/>
              </a:spcBef>
              <a:spcAft>
                <a:spcPts val="0"/>
              </a:spcAft>
              <a:buNone/>
            </a:pPr>
            <a:r>
              <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Because the nature of this car rental app is designed for management of a specific lot and not a large corporation, we can be certain that the number of cars actually in the database will be relatively small. This ensures that the file size of our program will be </a:t>
            </a:r>
            <a:r>
              <a:rPr lang="en">
                <a:solidFill>
                  <a:schemeClr val="lt1"/>
                </a:solidFill>
                <a:latin typeface="Roboto"/>
                <a:ea typeface="Roboto"/>
                <a:cs typeface="Roboto"/>
                <a:sym typeface="Roboto"/>
              </a:rPr>
              <a:t>manageable</a:t>
            </a:r>
            <a:r>
              <a:rPr lang="en">
                <a:solidFill>
                  <a:schemeClr val="lt1"/>
                </a:solidFill>
                <a:latin typeface="Roboto"/>
                <a:ea typeface="Roboto"/>
                <a:cs typeface="Roboto"/>
                <a:sym typeface="Roboto"/>
              </a:rPr>
              <a:t> for almost any computer running it.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Supportability</a:t>
            </a:r>
            <a:endParaRPr sz="5000"/>
          </a:p>
        </p:txBody>
      </p:sp>
      <p:sp>
        <p:nvSpPr>
          <p:cNvPr id="223" name="Google Shape;223;p37"/>
          <p:cNvSpPr txBox="1"/>
          <p:nvPr/>
        </p:nvSpPr>
        <p:spPr>
          <a:xfrm>
            <a:off x="222175" y="982225"/>
            <a:ext cx="8566800" cy="3632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Reservations are represented as model instances in our database. </a:t>
            </a:r>
            <a:endParaRPr>
              <a:solidFill>
                <a:schemeClr val="lt1"/>
              </a:solidFill>
              <a:latin typeface="Roboto"/>
              <a:ea typeface="Roboto"/>
              <a:cs typeface="Roboto"/>
              <a:sym typeface="Roboto"/>
            </a:endParaRPr>
          </a:p>
          <a:p>
            <a:pPr indent="-317500" lvl="1" marL="9144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This allows for easy addition of new data fields that can be used to create new functionality.</a:t>
            </a:r>
            <a:endParaRPr>
              <a:solidFill>
                <a:schemeClr val="lt1"/>
              </a:solidFill>
              <a:latin typeface="Roboto"/>
              <a:ea typeface="Roboto"/>
              <a:cs typeface="Roboto"/>
              <a:sym typeface="Roboto"/>
            </a:endParaRPr>
          </a:p>
          <a:p>
            <a:pPr indent="-317500" lvl="2" marL="13716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For example we could attach the parking lot a return is supposed to take place.</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The above reasoning also applies to our car models, for example we could create a field that holds date regarding car maintenance, oil changes, how old the tires are, and the like.</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Because of the modularity of the code expanding upon existing features of the site should be relatively easy.</a:t>
            </a:r>
            <a:endParaRPr>
              <a:solidFill>
                <a:schemeClr val="lt1"/>
              </a:solidFill>
              <a:latin typeface="Roboto"/>
              <a:ea typeface="Roboto"/>
              <a:cs typeface="Roboto"/>
              <a:sym typeface="Roboto"/>
            </a:endParaRPr>
          </a:p>
          <a:p>
            <a:pPr indent="-317500" lvl="0" marL="457200" rtl="0" algn="l">
              <a:lnSpc>
                <a:spcPct val="150000"/>
              </a:lnSpc>
              <a:spcBef>
                <a:spcPts val="0"/>
              </a:spcBef>
              <a:spcAft>
                <a:spcPts val="0"/>
              </a:spcAft>
              <a:buClr>
                <a:schemeClr val="lt1"/>
              </a:buClr>
              <a:buSzPts val="1400"/>
              <a:buFont typeface="Roboto"/>
              <a:buChar char="●"/>
            </a:pPr>
            <a:r>
              <a:rPr lang="en">
                <a:solidFill>
                  <a:schemeClr val="lt1"/>
                </a:solidFill>
                <a:latin typeface="Roboto"/>
                <a:ea typeface="Roboto"/>
                <a:cs typeface="Roboto"/>
                <a:sym typeface="Roboto"/>
              </a:rPr>
              <a:t>One possible concern moving forward is that the views file in our project is already quite cluttered, we could possibly remedy this by splitting this file up into multiple directories, or possibly utilize multiple apps inside the same project.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Low Fidelity Modeling</a:t>
            </a:r>
            <a:endParaRPr/>
          </a:p>
        </p:txBody>
      </p:sp>
      <p:pic>
        <p:nvPicPr>
          <p:cNvPr id="229" name="Google Shape;229;p38"/>
          <p:cNvPicPr preferRelativeResize="0"/>
          <p:nvPr/>
        </p:nvPicPr>
        <p:blipFill>
          <a:blip r:embed="rId3">
            <a:alphaModFix/>
          </a:blip>
          <a:stretch>
            <a:fillRect/>
          </a:stretch>
        </p:blipFill>
        <p:spPr>
          <a:xfrm>
            <a:off x="3928925" y="1662125"/>
            <a:ext cx="5215075" cy="2800251"/>
          </a:xfrm>
          <a:prstGeom prst="rect">
            <a:avLst/>
          </a:prstGeom>
          <a:noFill/>
          <a:ln>
            <a:noFill/>
          </a:ln>
        </p:spPr>
      </p:pic>
      <p:sp>
        <p:nvSpPr>
          <p:cNvPr id="230" name="Google Shape;230;p38"/>
          <p:cNvSpPr txBox="1"/>
          <p:nvPr/>
        </p:nvSpPr>
        <p:spPr>
          <a:xfrm>
            <a:off x="147850" y="1827150"/>
            <a:ext cx="3411300" cy="1477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Roboto"/>
                <a:ea typeface="Roboto"/>
                <a:cs typeface="Roboto"/>
                <a:sym typeface="Roboto"/>
              </a:rPr>
              <a:t>You’ll note that </a:t>
            </a:r>
            <a:r>
              <a:rPr lang="en">
                <a:latin typeface="Roboto"/>
                <a:ea typeface="Roboto"/>
                <a:cs typeface="Roboto"/>
                <a:sym typeface="Roboto"/>
              </a:rPr>
              <a:t>the</a:t>
            </a:r>
            <a:r>
              <a:rPr lang="en">
                <a:latin typeface="Roboto"/>
                <a:ea typeface="Roboto"/>
                <a:cs typeface="Roboto"/>
                <a:sym typeface="Roboto"/>
              </a:rPr>
              <a:t> original modeling for the reservation page looks quite different than our final product. Some of this is due to the inclusion of the picaday calendar in our app.</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Unit Testing</a:t>
            </a:r>
            <a:endParaRPr/>
          </a:p>
        </p:txBody>
      </p:sp>
      <p:pic>
        <p:nvPicPr>
          <p:cNvPr id="236" name="Google Shape;236;p39"/>
          <p:cNvPicPr preferRelativeResize="0"/>
          <p:nvPr/>
        </p:nvPicPr>
        <p:blipFill>
          <a:blip r:embed="rId3">
            <a:alphaModFix/>
          </a:blip>
          <a:stretch>
            <a:fillRect/>
          </a:stretch>
        </p:blipFill>
        <p:spPr>
          <a:xfrm>
            <a:off x="5673200" y="1333775"/>
            <a:ext cx="3470795" cy="3714075"/>
          </a:xfrm>
          <a:prstGeom prst="rect">
            <a:avLst/>
          </a:prstGeom>
          <a:noFill/>
          <a:ln>
            <a:noFill/>
          </a:ln>
        </p:spPr>
      </p:pic>
      <p:sp>
        <p:nvSpPr>
          <p:cNvPr id="237" name="Google Shape;237;p39"/>
          <p:cNvSpPr txBox="1"/>
          <p:nvPr/>
        </p:nvSpPr>
        <p:spPr>
          <a:xfrm>
            <a:off x="283650" y="1484425"/>
            <a:ext cx="4944900" cy="12621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Test for pricing</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Test for reservations</a:t>
            </a:r>
            <a:endParaRPr>
              <a:latin typeface="Roboto"/>
              <a:ea typeface="Roboto"/>
              <a:cs typeface="Roboto"/>
              <a:sym typeface="Roboto"/>
            </a:endParaRPr>
          </a:p>
          <a:p>
            <a:pPr indent="-317500" lvl="0" marL="457200" rtl="0" algn="l">
              <a:lnSpc>
                <a:spcPct val="200000"/>
              </a:lnSpc>
              <a:spcBef>
                <a:spcPts val="0"/>
              </a:spcBef>
              <a:spcAft>
                <a:spcPts val="0"/>
              </a:spcAft>
              <a:buSzPts val="1400"/>
              <a:buFont typeface="Roboto"/>
              <a:buChar char="●"/>
            </a:pPr>
            <a:r>
              <a:rPr lang="en">
                <a:latin typeface="Roboto"/>
                <a:ea typeface="Roboto"/>
                <a:cs typeface="Roboto"/>
                <a:sym typeface="Roboto"/>
              </a:rPr>
              <a:t>Test for proper naming</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 Itemization</a:t>
            </a:r>
            <a:endParaRPr/>
          </a:p>
        </p:txBody>
      </p:sp>
      <p:sp>
        <p:nvSpPr>
          <p:cNvPr id="243" name="Google Shape;243;p40"/>
          <p:cNvSpPr txBox="1"/>
          <p:nvPr/>
        </p:nvSpPr>
        <p:spPr>
          <a:xfrm>
            <a:off x="166200" y="1321800"/>
            <a:ext cx="4405800" cy="3401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user view for returning car rentals</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backend view for inventory page</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javascript functionality for retrieving available cars from database.</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ticket method</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Joshua Hatch</a:t>
            </a:r>
            <a:endParaRPr sz="10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Django function to return a JSON object with available cars, given the start and end date</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picaday calendar</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Ryan Gubler</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unit test for car models</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Django view function for logging out user/employee/manager</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p:txBody>
      </p:sp>
      <p:sp>
        <p:nvSpPr>
          <p:cNvPr id="244" name="Google Shape;244;p40"/>
          <p:cNvSpPr txBox="1"/>
          <p:nvPr/>
        </p:nvSpPr>
        <p:spPr>
          <a:xfrm>
            <a:off x="4397975" y="1376350"/>
            <a:ext cx="4405800" cy="1877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service ticket model</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Joshua Hatch</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car model</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high fidelity modeling</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Joshua Hatch</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manager view for lojacking overdue rentals</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Michael Hanks</a:t>
            </a:r>
            <a:endParaRPr sz="12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Create high fidelity prototype for relevant pages</a:t>
            </a:r>
            <a:endParaRPr sz="1100">
              <a:latin typeface="Roboto"/>
              <a:ea typeface="Roboto"/>
              <a:cs typeface="Roboto"/>
              <a:sym typeface="Roboto"/>
            </a:endParaRPr>
          </a:p>
          <a:p>
            <a:pPr indent="-298450" lvl="1" marL="914400" rtl="0" algn="l">
              <a:spcBef>
                <a:spcPts val="0"/>
              </a:spcBef>
              <a:spcAft>
                <a:spcPts val="0"/>
              </a:spcAft>
              <a:buSzPts val="1100"/>
              <a:buFont typeface="Roboto"/>
              <a:buChar char="○"/>
            </a:pPr>
            <a:r>
              <a:rPr lang="en" sz="1100">
                <a:latin typeface="Roboto"/>
                <a:ea typeface="Roboto"/>
                <a:cs typeface="Roboto"/>
                <a:sym typeface="Roboto"/>
              </a:rPr>
              <a:t>Ryan Gubler</a:t>
            </a:r>
            <a:endParaRPr sz="11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Videos…</a:t>
            </a:r>
            <a:endParaRPr/>
          </a:p>
        </p:txBody>
      </p:sp>
      <p:sp>
        <p:nvSpPr>
          <p:cNvPr id="250" name="Google Shape;250;p41"/>
          <p:cNvSpPr txBox="1"/>
          <p:nvPr>
            <p:ph idx="1" type="body"/>
          </p:nvPr>
        </p:nvSpPr>
        <p:spPr>
          <a:xfrm>
            <a:off x="4808375" y="196900"/>
            <a:ext cx="4166400" cy="41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Video 1 - Use Case 5 - Manager Purchasing Car</a:t>
            </a:r>
            <a:endParaRPr/>
          </a:p>
        </p:txBody>
      </p:sp>
      <p:pic>
        <p:nvPicPr>
          <p:cNvPr id="251" name="Google Shape;251;p41" title="Screen Recording (4-5-2023 6-28-25 PM).wmv">
            <a:hlinkClick r:id="rId3"/>
          </p:cNvPr>
          <p:cNvPicPr preferRelativeResize="0"/>
          <p:nvPr/>
        </p:nvPicPr>
        <p:blipFill>
          <a:blip r:embed="rId4">
            <a:alphaModFix/>
          </a:blip>
          <a:stretch>
            <a:fillRect/>
          </a:stretch>
        </p:blipFill>
        <p:spPr>
          <a:xfrm>
            <a:off x="5672325" y="608188"/>
            <a:ext cx="2438500" cy="1828875"/>
          </a:xfrm>
          <a:prstGeom prst="rect">
            <a:avLst/>
          </a:prstGeom>
          <a:noFill/>
          <a:ln>
            <a:noFill/>
          </a:ln>
        </p:spPr>
      </p:pic>
      <p:sp>
        <p:nvSpPr>
          <p:cNvPr id="252" name="Google Shape;252;p41"/>
          <p:cNvSpPr txBox="1"/>
          <p:nvPr/>
        </p:nvSpPr>
        <p:spPr>
          <a:xfrm>
            <a:off x="5238500" y="2630950"/>
            <a:ext cx="3110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latin typeface="Roboto"/>
                <a:ea typeface="Roboto"/>
                <a:cs typeface="Roboto"/>
                <a:sym typeface="Roboto"/>
              </a:rPr>
              <a:t>Video 2 - Use Case 1 - User Rents Car</a:t>
            </a:r>
            <a:endParaRPr>
              <a:latin typeface="Roboto"/>
              <a:ea typeface="Roboto"/>
              <a:cs typeface="Roboto"/>
              <a:sym typeface="Roboto"/>
            </a:endParaRPr>
          </a:p>
        </p:txBody>
      </p:sp>
      <p:pic>
        <p:nvPicPr>
          <p:cNvPr id="253" name="Google Shape;253;p41" title="User_rents_car.mkv">
            <a:hlinkClick r:id="rId5"/>
          </p:cNvPr>
          <p:cNvPicPr preferRelativeResize="0"/>
          <p:nvPr/>
        </p:nvPicPr>
        <p:blipFill>
          <a:blip r:embed="rId6">
            <a:alphaModFix/>
          </a:blip>
          <a:stretch>
            <a:fillRect/>
          </a:stretch>
        </p:blipFill>
        <p:spPr>
          <a:xfrm>
            <a:off x="5672325" y="3015850"/>
            <a:ext cx="2438500" cy="1828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1</a:t>
            </a:r>
            <a:endParaRPr/>
          </a:p>
          <a:p>
            <a:pPr indent="0" lvl="0" marL="0" rtl="0" algn="l">
              <a:spcBef>
                <a:spcPts val="0"/>
              </a:spcBef>
              <a:spcAft>
                <a:spcPts val="0"/>
              </a:spcAft>
              <a:buNone/>
            </a:pPr>
            <a:r>
              <a:rPr lang="en" sz="1200">
                <a:solidFill>
                  <a:srgbClr val="DBDEE1"/>
                </a:solidFill>
                <a:latin typeface="Arial"/>
                <a:ea typeface="Arial"/>
                <a:cs typeface="Arial"/>
                <a:sym typeface="Arial"/>
              </a:rPr>
              <a:t>User profiles and account security</a:t>
            </a:r>
            <a:endParaRPr/>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609600" lvl="0" marL="457200" rtl="0" algn="l">
              <a:spcBef>
                <a:spcPts val="0"/>
              </a:spcBef>
              <a:spcAft>
                <a:spcPts val="0"/>
              </a:spcAft>
              <a:buSzPts val="6000"/>
              <a:buChar char="-"/>
            </a:pPr>
            <a:r>
              <a:rPr lang="en" sz="6000"/>
              <a:t>- - - - - - - -&gt;</a:t>
            </a:r>
            <a:endParaRPr sz="6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Color Burndown Chart</a:t>
            </a:r>
            <a:endParaRPr/>
          </a:p>
        </p:txBody>
      </p:sp>
      <p:pic>
        <p:nvPicPr>
          <p:cNvPr id="259" name="Google Shape;259;p42"/>
          <p:cNvPicPr preferRelativeResize="0"/>
          <p:nvPr/>
        </p:nvPicPr>
        <p:blipFill>
          <a:blip r:embed="rId3">
            <a:alphaModFix/>
          </a:blip>
          <a:stretch>
            <a:fillRect/>
          </a:stretch>
        </p:blipFill>
        <p:spPr>
          <a:xfrm>
            <a:off x="930550" y="1555549"/>
            <a:ext cx="7373752" cy="34960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65" name="Google Shape;265;p43"/>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https://docs.djangoproject.com/en/4.1/topics/auth/default/</a:t>
            </a:r>
            <a:r>
              <a:rPr lang="en"/>
              <a:t> - Django documentation for users and authentication</a:t>
            </a:r>
            <a:endParaRPr/>
          </a:p>
          <a:p>
            <a:pPr indent="-311150" lvl="0" marL="457200" rtl="0" algn="l">
              <a:spcBef>
                <a:spcPts val="0"/>
              </a:spcBef>
              <a:spcAft>
                <a:spcPts val="0"/>
              </a:spcAft>
              <a:buSzPts val="1300"/>
              <a:buChar char="●"/>
            </a:pPr>
            <a:r>
              <a:rPr lang="en" u="sng">
                <a:solidFill>
                  <a:schemeClr val="hlink"/>
                </a:solidFill>
                <a:hlinkClick r:id="rId4"/>
              </a:rPr>
              <a:t>https://stackoverflow.co</a:t>
            </a:r>
            <a:r>
              <a:rPr lang="en" u="sng">
                <a:solidFill>
                  <a:schemeClr val="hlink"/>
                </a:solidFill>
                <a:hlinkClick r:id="rId5"/>
              </a:rPr>
              <a:t>m</a:t>
            </a:r>
            <a:r>
              <a:rPr lang="en"/>
              <a:t> - General purpose advice/help regarding almost every aspect of the project.</a:t>
            </a:r>
            <a:endParaRPr/>
          </a:p>
          <a:p>
            <a:pPr indent="-311150" lvl="0" marL="457200" rtl="0" algn="l">
              <a:spcBef>
                <a:spcPts val="0"/>
              </a:spcBef>
              <a:spcAft>
                <a:spcPts val="0"/>
              </a:spcAft>
              <a:buSzPts val="1300"/>
              <a:buChar char="●"/>
            </a:pPr>
            <a:r>
              <a:rPr lang="en" u="sng">
                <a:solidFill>
                  <a:schemeClr val="hlink"/>
                </a:solidFill>
                <a:hlinkClick r:id="rId6"/>
              </a:rPr>
              <a:t>https://getbootstrap.com/</a:t>
            </a:r>
            <a:r>
              <a:rPr lang="en"/>
              <a:t> - CSS framework used for an easier to implement and more professional looking front end.</a:t>
            </a:r>
            <a:endParaRPr/>
          </a:p>
          <a:p>
            <a:pPr indent="-311150" lvl="0" marL="457200" rtl="0" algn="l">
              <a:spcBef>
                <a:spcPts val="0"/>
              </a:spcBef>
              <a:spcAft>
                <a:spcPts val="0"/>
              </a:spcAft>
              <a:buSzPts val="1300"/>
              <a:buChar char="●"/>
            </a:pPr>
            <a:r>
              <a:rPr lang="en" u="sng">
                <a:solidFill>
                  <a:schemeClr val="hlink"/>
                </a:solidFill>
                <a:hlinkClick r:id="rId7"/>
              </a:rPr>
              <a:t>https://github.com/</a:t>
            </a:r>
            <a:r>
              <a:rPr lang="en"/>
              <a:t> - Powerful version control, online repository, and team management tool.</a:t>
            </a:r>
            <a:endParaRPr/>
          </a:p>
          <a:p>
            <a:pPr indent="-311150" lvl="0" marL="457200" rtl="0" algn="l">
              <a:spcBef>
                <a:spcPts val="0"/>
              </a:spcBef>
              <a:spcAft>
                <a:spcPts val="0"/>
              </a:spcAft>
              <a:buSzPts val="1300"/>
              <a:buChar char="●"/>
            </a:pPr>
            <a:r>
              <a:rPr lang="en" u="sng">
                <a:solidFill>
                  <a:schemeClr val="hlink"/>
                </a:solidFill>
                <a:hlinkClick r:id="rId8"/>
              </a:rPr>
              <a:t>https://discord.com/</a:t>
            </a:r>
            <a:r>
              <a:rPr lang="en"/>
              <a:t> - Used for team communication, and roughly half of team stand up meetings.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0" y="0"/>
            <a:ext cx="69060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Functionality - Req 1</a:t>
            </a:r>
            <a:endParaRPr sz="5000"/>
          </a:p>
        </p:txBody>
      </p:sp>
      <p:sp>
        <p:nvSpPr>
          <p:cNvPr id="84" name="Google Shape;84;p16"/>
          <p:cNvSpPr txBox="1"/>
          <p:nvPr/>
        </p:nvSpPr>
        <p:spPr>
          <a:xfrm>
            <a:off x="222175" y="982225"/>
            <a:ext cx="8566800" cy="406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solidFill>
                  <a:schemeClr val="lt1"/>
                </a:solidFill>
                <a:latin typeface="Roboto"/>
                <a:ea typeface="Roboto"/>
                <a:cs typeface="Roboto"/>
                <a:sym typeface="Roboto"/>
              </a:rPr>
              <a:t>From requirements document</a:t>
            </a:r>
            <a:endParaRPr sz="1600">
              <a:solidFill>
                <a:schemeClr val="lt1"/>
              </a:solidFill>
              <a:latin typeface="Roboto"/>
              <a:ea typeface="Roboto"/>
              <a:cs typeface="Roboto"/>
              <a:sym typeface="Roboto"/>
            </a:endParaRPr>
          </a:p>
          <a:p>
            <a:pPr indent="-298450" lvl="0" marL="457200" rtl="0" algn="l">
              <a:lnSpc>
                <a:spcPct val="100000"/>
              </a:lnSpc>
              <a:spcBef>
                <a:spcPts val="0"/>
              </a:spcBef>
              <a:spcAft>
                <a:spcPts val="0"/>
              </a:spcAft>
              <a:buClr>
                <a:schemeClr val="lt1"/>
              </a:buClr>
              <a:buSzPts val="1100"/>
              <a:buFont typeface="Roboto"/>
              <a:buAutoNum type="arabicPeriod"/>
            </a:pPr>
            <a:r>
              <a:rPr lang="en" sz="1200">
                <a:solidFill>
                  <a:schemeClr val="lt1"/>
                </a:solidFill>
                <a:latin typeface="Roboto"/>
                <a:ea typeface="Roboto"/>
                <a:cs typeface="Roboto"/>
                <a:sym typeface="Roboto"/>
              </a:rPr>
              <a:t>User profiles and accoun</a:t>
            </a:r>
            <a:r>
              <a:rPr lang="en" sz="1200">
                <a:solidFill>
                  <a:schemeClr val="lt1"/>
                </a:solidFill>
                <a:latin typeface="Roboto"/>
                <a:ea typeface="Roboto"/>
                <a:cs typeface="Roboto"/>
                <a:sym typeface="Roboto"/>
              </a:rPr>
              <a:t>t security</a:t>
            </a:r>
            <a:endParaRPr sz="1200">
              <a:solidFill>
                <a:schemeClr val="lt1"/>
              </a:solidFill>
              <a:latin typeface="Roboto"/>
              <a:ea typeface="Roboto"/>
              <a:cs typeface="Roboto"/>
              <a:sym typeface="Roboto"/>
            </a:endParaRPr>
          </a:p>
          <a:p>
            <a:pPr indent="457200" lvl="0" marL="0" rtl="0" algn="l">
              <a:lnSpc>
                <a:spcPct val="100000"/>
              </a:lnSpc>
              <a:spcBef>
                <a:spcPts val="1200"/>
              </a:spcBef>
              <a:spcAft>
                <a:spcPts val="0"/>
              </a:spcAft>
              <a:buNone/>
            </a:pPr>
            <a:r>
              <a:rPr lang="en" sz="1200">
                <a:solidFill>
                  <a:schemeClr val="lt1"/>
                </a:solidFill>
                <a:latin typeface="Roboto"/>
                <a:ea typeface="Roboto"/>
                <a:cs typeface="Roboto"/>
                <a:sym typeface="Roboto"/>
              </a:rPr>
              <a:t>1.1.</a:t>
            </a:r>
            <a:r>
              <a:rPr lang="en" sz="7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The app will have unique passwords and usernames for each user. These will be used when logging in to th</a:t>
            </a:r>
            <a:r>
              <a:rPr lang="en" sz="1200">
                <a:solidFill>
                  <a:schemeClr val="lt1"/>
                </a:solidFill>
                <a:latin typeface="Roboto"/>
                <a:ea typeface="Roboto"/>
                <a:cs typeface="Roboto"/>
                <a:sym typeface="Roboto"/>
              </a:rPr>
              <a:t>e app.</a:t>
            </a:r>
            <a:endParaRPr sz="1200">
              <a:solidFill>
                <a:schemeClr val="lt1"/>
              </a:solidFill>
              <a:latin typeface="Roboto"/>
              <a:ea typeface="Roboto"/>
              <a:cs typeface="Roboto"/>
              <a:sym typeface="Roboto"/>
            </a:endParaRPr>
          </a:p>
          <a:p>
            <a:pPr indent="457200" lvl="0" marL="0" rtl="0" algn="l">
              <a:lnSpc>
                <a:spcPct val="100000"/>
              </a:lnSpc>
              <a:spcBef>
                <a:spcPts val="1200"/>
              </a:spcBef>
              <a:spcAft>
                <a:spcPts val="0"/>
              </a:spcAft>
              <a:buNone/>
            </a:pPr>
            <a:r>
              <a:rPr lang="en" sz="1200">
                <a:solidFill>
                  <a:schemeClr val="lt1"/>
                </a:solidFill>
                <a:latin typeface="Roboto"/>
                <a:ea typeface="Roboto"/>
                <a:cs typeface="Roboto"/>
                <a:sym typeface="Roboto"/>
              </a:rPr>
              <a:t>1.2.</a:t>
            </a:r>
            <a:r>
              <a:rPr lang="en" sz="7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The app will have three distinct use types, customer, employee, and manager. </a:t>
            </a:r>
            <a:endParaRPr sz="1200">
              <a:solidFill>
                <a:schemeClr val="lt1"/>
              </a:solidFill>
              <a:latin typeface="Roboto"/>
              <a:ea typeface="Roboto"/>
              <a:cs typeface="Roboto"/>
              <a:sym typeface="Roboto"/>
            </a:endParaRPr>
          </a:p>
          <a:p>
            <a:pPr indent="457200" lvl="0" marL="457200" rtl="0" algn="l">
              <a:lnSpc>
                <a:spcPct val="100000"/>
              </a:lnSpc>
              <a:spcBef>
                <a:spcPts val="1200"/>
              </a:spcBef>
              <a:spcAft>
                <a:spcPts val="0"/>
              </a:spcAft>
              <a:buNone/>
            </a:pPr>
            <a:r>
              <a:rPr lang="en" sz="1200">
                <a:solidFill>
                  <a:schemeClr val="lt1"/>
                </a:solidFill>
                <a:latin typeface="Roboto"/>
                <a:ea typeface="Roboto"/>
                <a:cs typeface="Roboto"/>
                <a:sym typeface="Roboto"/>
              </a:rPr>
              <a:t>1.2.1.</a:t>
            </a:r>
            <a:r>
              <a:rPr lang="en" sz="7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Customers will have permission to rent cars, buy insurance, add funds, and request service calls. </a:t>
            </a:r>
            <a:endParaRPr sz="1200">
              <a:solidFill>
                <a:schemeClr val="lt1"/>
              </a:solidFill>
              <a:latin typeface="Roboto"/>
              <a:ea typeface="Roboto"/>
              <a:cs typeface="Roboto"/>
              <a:sym typeface="Roboto"/>
            </a:endParaRPr>
          </a:p>
          <a:p>
            <a:pPr indent="457200" lvl="0" marL="457200" rtl="0" algn="l">
              <a:lnSpc>
                <a:spcPct val="100000"/>
              </a:lnSpc>
              <a:spcBef>
                <a:spcPts val="1200"/>
              </a:spcBef>
              <a:spcAft>
                <a:spcPts val="0"/>
              </a:spcAft>
              <a:buNone/>
            </a:pPr>
            <a:r>
              <a:rPr lang="en" sz="1200">
                <a:solidFill>
                  <a:schemeClr val="lt1"/>
                </a:solidFill>
                <a:latin typeface="Roboto"/>
                <a:ea typeface="Roboto"/>
                <a:cs typeface="Roboto"/>
                <a:sym typeface="Roboto"/>
              </a:rPr>
              <a:t>1.2.2.</a:t>
            </a:r>
            <a:r>
              <a:rPr lang="en" sz="7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Employees will have permission to report hours, LoJack cars, and accept service requests. </a:t>
            </a:r>
            <a:endParaRPr sz="1200">
              <a:solidFill>
                <a:schemeClr val="lt1"/>
              </a:solidFill>
              <a:latin typeface="Roboto"/>
              <a:ea typeface="Roboto"/>
              <a:cs typeface="Roboto"/>
              <a:sym typeface="Roboto"/>
            </a:endParaRPr>
          </a:p>
          <a:p>
            <a:pPr indent="457200" lvl="0" marL="457200" rtl="0" algn="l">
              <a:lnSpc>
                <a:spcPct val="100000"/>
              </a:lnSpc>
              <a:spcBef>
                <a:spcPts val="1200"/>
              </a:spcBef>
              <a:spcAft>
                <a:spcPts val="0"/>
              </a:spcAft>
              <a:buNone/>
            </a:pPr>
            <a:r>
              <a:rPr lang="en" sz="1200">
                <a:solidFill>
                  <a:schemeClr val="lt1"/>
                </a:solidFill>
                <a:latin typeface="Roboto"/>
                <a:ea typeface="Roboto"/>
                <a:cs typeface="Roboto"/>
                <a:sym typeface="Roboto"/>
              </a:rPr>
              <a:t>1.2.3.</a:t>
            </a:r>
            <a:r>
              <a:rPr lang="en" sz="7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Managers will have permission to pay outstanding wages, hire new employees, and buy new cars.     	</a:t>
            </a:r>
            <a:endParaRPr sz="1200">
              <a:solidFill>
                <a:schemeClr val="lt1"/>
              </a:solidFill>
              <a:latin typeface="Roboto"/>
              <a:ea typeface="Roboto"/>
              <a:cs typeface="Roboto"/>
              <a:sym typeface="Roboto"/>
            </a:endParaRPr>
          </a:p>
          <a:p>
            <a:pPr indent="0" lvl="0" marL="457200" rtl="0" algn="l">
              <a:lnSpc>
                <a:spcPct val="100000"/>
              </a:lnSpc>
              <a:spcBef>
                <a:spcPts val="1200"/>
              </a:spcBef>
              <a:spcAft>
                <a:spcPts val="0"/>
              </a:spcAft>
              <a:buNone/>
            </a:pPr>
            <a:r>
              <a:rPr lang="en" sz="1200">
                <a:solidFill>
                  <a:schemeClr val="lt1"/>
                </a:solidFill>
                <a:latin typeface="Roboto"/>
                <a:ea typeface="Roboto"/>
                <a:cs typeface="Roboto"/>
                <a:sym typeface="Roboto"/>
              </a:rPr>
              <a:t>1.3.</a:t>
            </a:r>
            <a:r>
              <a:rPr lang="en" sz="7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Managers will be able to hire new employees by elevating the account status of a customer to the employee level. </a:t>
            </a:r>
            <a:endParaRPr sz="1200">
              <a:solidFill>
                <a:schemeClr val="lt1"/>
              </a:solidFill>
              <a:latin typeface="Roboto"/>
              <a:ea typeface="Roboto"/>
              <a:cs typeface="Roboto"/>
              <a:sym typeface="Roboto"/>
            </a:endParaRPr>
          </a:p>
          <a:p>
            <a:pPr indent="0" lvl="0" marL="0" rtl="0" algn="l">
              <a:lnSpc>
                <a:spcPct val="15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Usability - Req 1</a:t>
            </a:r>
            <a:endParaRPr sz="5000"/>
          </a:p>
        </p:txBody>
      </p:sp>
      <p:sp>
        <p:nvSpPr>
          <p:cNvPr id="90" name="Google Shape;90;p17"/>
          <p:cNvSpPr txBox="1"/>
          <p:nvPr/>
        </p:nvSpPr>
        <p:spPr>
          <a:xfrm>
            <a:off x="222175" y="982225"/>
            <a:ext cx="8566800" cy="42174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Users, employees, and Managers have secure accounts.</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Managers have the ability to hire users to employees or managers.</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The site allows only managers and employees to log hours and complete service tickets.</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Users are allowed to reserve cars and return them, respectively.</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lnSpc>
                <a:spcPct val="15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0" y="0"/>
            <a:ext cx="53349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Reliability</a:t>
            </a:r>
            <a:r>
              <a:rPr lang="en" sz="5000"/>
              <a:t>- Req 1</a:t>
            </a:r>
            <a:endParaRPr sz="5000"/>
          </a:p>
        </p:txBody>
      </p:sp>
      <p:sp>
        <p:nvSpPr>
          <p:cNvPr id="96" name="Google Shape;96;p18"/>
          <p:cNvSpPr txBox="1"/>
          <p:nvPr/>
        </p:nvSpPr>
        <p:spPr>
          <a:xfrm>
            <a:off x="222175" y="982225"/>
            <a:ext cx="8566800" cy="3755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1600">
                <a:solidFill>
                  <a:schemeClr val="lt1"/>
                </a:solidFill>
                <a:latin typeface="Roboto"/>
                <a:ea typeface="Roboto"/>
                <a:cs typeface="Roboto"/>
                <a:sym typeface="Roboto"/>
              </a:rPr>
              <a:t>We wanted accounts to be secure and non accessible from intruders.</a:t>
            </a:r>
            <a:endParaRPr sz="1600">
              <a:solidFill>
                <a:schemeClr val="lt1"/>
              </a:solidFill>
              <a:latin typeface="Roboto"/>
              <a:ea typeface="Roboto"/>
              <a:cs typeface="Roboto"/>
              <a:sym typeface="Roboto"/>
            </a:endParaRPr>
          </a:p>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Django applies user security and functionality</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rPr lang="en" sz="1600">
                <a:solidFill>
                  <a:schemeClr val="lt1"/>
                </a:solidFill>
                <a:latin typeface="Roboto"/>
                <a:ea typeface="Roboto"/>
                <a:cs typeface="Roboto"/>
                <a:sym typeface="Roboto"/>
              </a:rPr>
              <a:t>We also wanted accounts to have balances, as well as employees and managers to have hours logged.</a:t>
            </a:r>
            <a:endParaRPr sz="1600">
              <a:solidFill>
                <a:schemeClr val="lt1"/>
              </a:solidFill>
              <a:latin typeface="Roboto"/>
              <a:ea typeface="Roboto"/>
              <a:cs typeface="Roboto"/>
              <a:sym typeface="Roboto"/>
            </a:endParaRPr>
          </a:p>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Django has models available for customization.</a:t>
            </a:r>
            <a:endParaRPr sz="1600">
              <a:solidFill>
                <a:schemeClr val="lt1"/>
              </a:solidFill>
              <a:latin typeface="Roboto"/>
              <a:ea typeface="Roboto"/>
              <a:cs typeface="Roboto"/>
              <a:sym typeface="Roboto"/>
            </a:endParaRPr>
          </a:p>
          <a:p>
            <a:pPr indent="-330200" lvl="0" marL="457200" rtl="0" algn="l">
              <a:lnSpc>
                <a:spcPct val="1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 used custom models that allowed a custom user to be linked to a django user, which allowed functionality.</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rPr lang="en" sz="1600">
                <a:solidFill>
                  <a:schemeClr val="lt1"/>
                </a:solidFill>
                <a:latin typeface="Roboto"/>
                <a:ea typeface="Roboto"/>
                <a:cs typeface="Roboto"/>
                <a:sym typeface="Roboto"/>
              </a:rPr>
              <a:t>We added decorators on each view function that makes sure someone is logged in to be able to access pages around the site.</a:t>
            </a:r>
            <a:endParaRPr sz="1600">
              <a:solidFill>
                <a:schemeClr val="lt1"/>
              </a:solidFill>
              <a:latin typeface="Roboto"/>
              <a:ea typeface="Roboto"/>
              <a:cs typeface="Roboto"/>
              <a:sym typeface="Roboto"/>
            </a:endParaRPr>
          </a:p>
          <a:p>
            <a:pPr indent="0" lvl="0" marL="0" rtl="0" algn="l">
              <a:lnSpc>
                <a:spcPct val="15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0" y="0"/>
            <a:ext cx="60663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Performance</a:t>
            </a:r>
            <a:r>
              <a:rPr lang="en" sz="5000"/>
              <a:t>- Req 1</a:t>
            </a:r>
            <a:endParaRPr sz="5000"/>
          </a:p>
        </p:txBody>
      </p:sp>
      <p:sp>
        <p:nvSpPr>
          <p:cNvPr id="102" name="Google Shape;102;p19"/>
          <p:cNvSpPr txBox="1"/>
          <p:nvPr/>
        </p:nvSpPr>
        <p:spPr>
          <a:xfrm>
            <a:off x="222175" y="982225"/>
            <a:ext cx="8566800" cy="326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sz="1600">
                <a:solidFill>
                  <a:schemeClr val="lt1"/>
                </a:solidFill>
                <a:latin typeface="Roboto"/>
                <a:ea typeface="Roboto"/>
                <a:cs typeface="Roboto"/>
                <a:sym typeface="Roboto"/>
              </a:rPr>
              <a:t>The code we have set up queries the database in a timely fashion when asking for a user, </a:t>
            </a:r>
            <a:r>
              <a:rPr lang="en" sz="1600">
                <a:solidFill>
                  <a:schemeClr val="lt1"/>
                </a:solidFill>
                <a:latin typeface="Roboto"/>
                <a:ea typeface="Roboto"/>
                <a:cs typeface="Roboto"/>
                <a:sym typeface="Roboto"/>
              </a:rPr>
              <a:t>custom</a:t>
            </a:r>
            <a:r>
              <a:rPr lang="en" sz="1600">
                <a:solidFill>
                  <a:schemeClr val="lt1"/>
                </a:solidFill>
                <a:latin typeface="Roboto"/>
                <a:ea typeface="Roboto"/>
                <a:cs typeface="Roboto"/>
                <a:sym typeface="Roboto"/>
              </a:rPr>
              <a:t> user, etc.</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rPr lang="en" sz="1600">
                <a:solidFill>
                  <a:schemeClr val="lt1"/>
                </a:solidFill>
                <a:latin typeface="Roboto"/>
                <a:ea typeface="Roboto"/>
                <a:cs typeface="Roboto"/>
                <a:sym typeface="Roboto"/>
              </a:rPr>
              <a:t>There have been no errors </a:t>
            </a:r>
            <a:r>
              <a:rPr lang="en" sz="1600">
                <a:solidFill>
                  <a:schemeClr val="lt1"/>
                </a:solidFill>
                <a:latin typeface="Roboto"/>
                <a:ea typeface="Roboto"/>
                <a:cs typeface="Roboto"/>
                <a:sym typeface="Roboto"/>
              </a:rPr>
              <a:t>with the database being infiltrated.</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rPr lang="en" sz="1600">
                <a:solidFill>
                  <a:schemeClr val="lt1"/>
                </a:solidFill>
                <a:latin typeface="Roboto"/>
                <a:ea typeface="Roboto"/>
                <a:cs typeface="Roboto"/>
                <a:sym typeface="Roboto"/>
              </a:rPr>
              <a:t>Testing with Customers, Employees, and Managers has led to no problem with getting information.</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lnSpc>
                <a:spcPct val="15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03" name="Google Shape;103;p19"/>
          <p:cNvPicPr preferRelativeResize="0"/>
          <p:nvPr/>
        </p:nvPicPr>
        <p:blipFill>
          <a:blip r:embed="rId3">
            <a:alphaModFix/>
          </a:blip>
          <a:stretch>
            <a:fillRect/>
          </a:stretch>
        </p:blipFill>
        <p:spPr>
          <a:xfrm>
            <a:off x="738425" y="2827538"/>
            <a:ext cx="7534275" cy="166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0" y="0"/>
            <a:ext cx="6066300" cy="942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5000"/>
              <a:t>Sustainability</a:t>
            </a:r>
            <a:r>
              <a:rPr lang="en" sz="5000"/>
              <a:t>- Req 1</a:t>
            </a:r>
            <a:endParaRPr sz="5000"/>
          </a:p>
        </p:txBody>
      </p:sp>
      <p:sp>
        <p:nvSpPr>
          <p:cNvPr id="109" name="Google Shape;109;p20"/>
          <p:cNvSpPr txBox="1"/>
          <p:nvPr/>
        </p:nvSpPr>
        <p:spPr>
          <a:xfrm>
            <a:off x="222175" y="982225"/>
            <a:ext cx="8566800" cy="28014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200"/>
              </a:spcBef>
              <a:spcAft>
                <a:spcPts val="0"/>
              </a:spcAft>
              <a:buClr>
                <a:schemeClr val="lt1"/>
              </a:buClr>
              <a:buSzPts val="1600"/>
              <a:buFont typeface="Roboto"/>
              <a:buChar char="●"/>
            </a:pPr>
            <a:r>
              <a:rPr lang="en" sz="1600">
                <a:solidFill>
                  <a:schemeClr val="lt1"/>
                </a:solidFill>
                <a:latin typeface="Roboto"/>
                <a:ea typeface="Roboto"/>
                <a:cs typeface="Roboto"/>
                <a:sym typeface="Roboto"/>
              </a:rPr>
              <a:t>Because of the models we created in Django, we can add many different things to what we already have implemented. </a:t>
            </a:r>
            <a:endParaRPr sz="1600">
              <a:solidFill>
                <a:schemeClr val="lt1"/>
              </a:solidFill>
              <a:latin typeface="Roboto"/>
              <a:ea typeface="Roboto"/>
              <a:cs typeface="Roboto"/>
              <a:sym typeface="Roboto"/>
            </a:endParaRPr>
          </a:p>
          <a:p>
            <a:pPr indent="-330200" lvl="0" marL="457200" rtl="0" algn="l">
              <a:lnSpc>
                <a:spcPct val="1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We could easily add one-time insurance policies, profile pics, etc. (Found in the Future Features section of requirements documentation).</a:t>
            </a:r>
            <a:endParaRPr sz="1600">
              <a:solidFill>
                <a:schemeClr val="lt1"/>
              </a:solidFill>
              <a:latin typeface="Roboto"/>
              <a:ea typeface="Roboto"/>
              <a:cs typeface="Roboto"/>
              <a:sym typeface="Roboto"/>
            </a:endParaRPr>
          </a:p>
          <a:p>
            <a:pPr indent="-330200" lvl="0" marL="457200" rtl="0" algn="l">
              <a:lnSpc>
                <a:spcPct val="100000"/>
              </a:lnSpc>
              <a:spcBef>
                <a:spcPts val="0"/>
              </a:spcBef>
              <a:spcAft>
                <a:spcPts val="0"/>
              </a:spcAft>
              <a:buClr>
                <a:schemeClr val="lt1"/>
              </a:buClr>
              <a:buSzPts val="1600"/>
              <a:buFont typeface="Roboto"/>
              <a:buChar char="●"/>
            </a:pPr>
            <a:r>
              <a:rPr lang="en" sz="1600">
                <a:solidFill>
                  <a:schemeClr val="lt1"/>
                </a:solidFill>
                <a:latin typeface="Roboto"/>
                <a:ea typeface="Roboto"/>
                <a:cs typeface="Roboto"/>
                <a:sym typeface="Roboto"/>
              </a:rPr>
              <a:t>Debugging is easy because of the simplicity of the database itself and the methods we created.</a:t>
            </a:r>
            <a:endParaRPr sz="1600">
              <a:solidFill>
                <a:schemeClr val="lt1"/>
              </a:solidFill>
              <a:latin typeface="Roboto"/>
              <a:ea typeface="Roboto"/>
              <a:cs typeface="Roboto"/>
              <a:sym typeface="Roboto"/>
            </a:endParaRPr>
          </a:p>
          <a:p>
            <a:pPr indent="0" lvl="0" marL="0" rtl="0" algn="l">
              <a:lnSpc>
                <a:spcPct val="10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lnSpc>
                <a:spcPct val="150000"/>
              </a:lnSpc>
              <a:spcBef>
                <a:spcPts val="1200"/>
              </a:spcBef>
              <a:spcAft>
                <a:spcPts val="0"/>
              </a:spcAft>
              <a:buNone/>
            </a:pPr>
            <a:r>
              <a:t/>
            </a:r>
            <a:endParaRPr sz="1600">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110" name="Google Shape;110;p20"/>
          <p:cNvPicPr preferRelativeResize="0"/>
          <p:nvPr/>
        </p:nvPicPr>
        <p:blipFill>
          <a:blip r:embed="rId3">
            <a:alphaModFix/>
          </a:blip>
          <a:stretch>
            <a:fillRect/>
          </a:stretch>
        </p:blipFill>
        <p:spPr>
          <a:xfrm>
            <a:off x="1914775" y="2428325"/>
            <a:ext cx="5181600" cy="249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Users and account security scrum tasks</a:t>
            </a:r>
            <a:endParaRPr/>
          </a:p>
        </p:txBody>
      </p:sp>
      <p:sp>
        <p:nvSpPr>
          <p:cNvPr id="116" name="Google Shape;116;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Sprint 2:</a:t>
            </a:r>
            <a:endParaRPr/>
          </a:p>
          <a:p>
            <a:pPr indent="-311150" lvl="0" marL="457200" rtl="0" algn="l">
              <a:spcBef>
                <a:spcPts val="1200"/>
              </a:spcBef>
              <a:spcAft>
                <a:spcPts val="0"/>
              </a:spcAft>
              <a:buSzPts val="1300"/>
              <a:buChar char="●"/>
            </a:pPr>
            <a:r>
              <a:rPr lang="en"/>
              <a:t>Create User Login - Josh, Kaiden</a:t>
            </a:r>
            <a:endParaRPr/>
          </a:p>
          <a:p>
            <a:pPr indent="-311150" lvl="0" marL="457200" rtl="0" algn="l">
              <a:spcBef>
                <a:spcPts val="0"/>
              </a:spcBef>
              <a:spcAft>
                <a:spcPts val="0"/>
              </a:spcAft>
              <a:buSzPts val="1300"/>
              <a:buChar char="●"/>
            </a:pPr>
            <a:r>
              <a:rPr lang="en"/>
              <a:t>Create Custom User linked with User - Michael, Ryan</a:t>
            </a:r>
            <a:endParaRPr/>
          </a:p>
          <a:p>
            <a:pPr indent="0" lvl="0" marL="0" rtl="0" algn="l">
              <a:spcBef>
                <a:spcPts val="1200"/>
              </a:spcBef>
              <a:spcAft>
                <a:spcPts val="0"/>
              </a:spcAft>
              <a:buNone/>
            </a:pPr>
            <a:r>
              <a:rPr lang="en"/>
              <a:t>Sprint 3:</a:t>
            </a:r>
            <a:endParaRPr/>
          </a:p>
          <a:p>
            <a:pPr indent="-311150" lvl="0" marL="457200" rtl="0" algn="l">
              <a:spcBef>
                <a:spcPts val="1200"/>
              </a:spcBef>
              <a:spcAft>
                <a:spcPts val="0"/>
              </a:spcAft>
              <a:buSzPts val="1300"/>
              <a:buChar char="●"/>
            </a:pPr>
            <a:r>
              <a:rPr lang="en"/>
              <a:t>Only manager can access add car page - Michael, Ryan</a:t>
            </a:r>
            <a:endParaRPr/>
          </a:p>
          <a:p>
            <a:pPr indent="-311150" lvl="0" marL="457200" rtl="0" algn="l">
              <a:spcBef>
                <a:spcPts val="0"/>
              </a:spcBef>
              <a:spcAft>
                <a:spcPts val="0"/>
              </a:spcAft>
              <a:buSzPts val="1300"/>
              <a:buChar char="●"/>
            </a:pPr>
            <a:r>
              <a:rPr lang="en"/>
              <a:t>Only manager can access pay employee page - Michael, Kaiden</a:t>
            </a:r>
            <a:endParaRPr/>
          </a:p>
          <a:p>
            <a:pPr indent="-311150" lvl="0" marL="457200" rtl="0" algn="l">
              <a:spcBef>
                <a:spcPts val="0"/>
              </a:spcBef>
              <a:spcAft>
                <a:spcPts val="0"/>
              </a:spcAft>
              <a:buSzPts val="1300"/>
              <a:buChar char="●"/>
            </a:pPr>
            <a:r>
              <a:rPr lang="en"/>
              <a:t>Only employee and manager can access service tickets. - Josh, Kaiden</a:t>
            </a:r>
            <a:endParaRPr/>
          </a:p>
          <a:p>
            <a:pPr indent="0" lvl="0" marL="0" rtl="0" algn="l">
              <a:spcBef>
                <a:spcPts val="1200"/>
              </a:spcBef>
              <a:spcAft>
                <a:spcPts val="1200"/>
              </a:spcAft>
              <a:buNone/>
            </a:pPr>
            <a:r>
              <a:t/>
            </a:r>
            <a:endParaRPr/>
          </a:p>
        </p:txBody>
      </p:sp>
      <p:sp>
        <p:nvSpPr>
          <p:cNvPr id="117" name="Google Shape;117;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Sprint 4:</a:t>
            </a:r>
            <a:endParaRPr/>
          </a:p>
          <a:p>
            <a:pPr indent="-311150" lvl="0" marL="457200" rtl="0" algn="l">
              <a:spcBef>
                <a:spcPts val="1200"/>
              </a:spcBef>
              <a:spcAft>
                <a:spcPts val="0"/>
              </a:spcAft>
              <a:buSzPts val="1300"/>
              <a:buChar char="●"/>
            </a:pPr>
            <a:r>
              <a:rPr lang="en"/>
              <a:t>Customers can access add funds page and reservation page. - Josh, Ryan</a:t>
            </a:r>
            <a:endParaRPr/>
          </a:p>
          <a:p>
            <a:pPr indent="-311150" lvl="0" marL="457200" rtl="0" algn="l">
              <a:spcBef>
                <a:spcPts val="0"/>
              </a:spcBef>
              <a:spcAft>
                <a:spcPts val="0"/>
              </a:spcAft>
              <a:buSzPts val="1300"/>
              <a:buChar char="●"/>
            </a:pPr>
            <a:r>
              <a:rPr lang="en"/>
              <a:t>Create Unit testing for users, employees, and managers. - Michael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