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8" r:id="rId6"/>
    <p:sldId id="290" r:id="rId7"/>
    <p:sldId id="257" r:id="rId8"/>
    <p:sldId id="291" r:id="rId9"/>
    <p:sldId id="259" r:id="rId10"/>
    <p:sldId id="276" r:id="rId11"/>
    <p:sldId id="279" r:id="rId12"/>
    <p:sldId id="283" r:id="rId13"/>
    <p:sldId id="278" r:id="rId14"/>
    <p:sldId id="280" r:id="rId15"/>
    <p:sldId id="284" r:id="rId16"/>
    <p:sldId id="285" r:id="rId17"/>
    <p:sldId id="286" r:id="rId18"/>
    <p:sldId id="287" r:id="rId19"/>
    <p:sldId id="282" r:id="rId20"/>
    <p:sldId id="277" r:id="rId21"/>
    <p:sldId id="288" r:id="rId22"/>
    <p:sldId id="289" r:id="rId23"/>
    <p:sldId id="26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67" d="100"/>
          <a:sy n="67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/>
            <a:t>Data Preprocessing</a:t>
          </a:r>
          <a:endParaRPr lang="en-US" sz="200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Stock Price Prediction</a:t>
          </a:r>
          <a:endParaRPr lang="en-US" sz="200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Anomaly Detection</a:t>
          </a:r>
          <a:endParaRPr lang="en-US" sz="200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/>
            <a:t>Volatility Forecasting</a:t>
          </a:r>
          <a:endParaRPr lang="en-US" sz="2000" dirty="0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/>
            <a:t>Model Evaluation</a:t>
          </a:r>
          <a:endParaRPr lang="en-US" sz="2000" dirty="0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Preprocessing</a:t>
          </a:r>
          <a:endParaRPr lang="en-US" sz="2100" kern="1200" dirty="0">
            <a:latin typeface="Tenorite" pitchFamily="2" charset="0"/>
          </a:endParaRP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Stock Price Prediction</a:t>
          </a:r>
          <a:endParaRPr lang="en-US" sz="2100" kern="1200" dirty="0">
            <a:latin typeface="Tenorite" pitchFamily="2" charset="0"/>
          </a:endParaRP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Anomaly Detection</a:t>
          </a:r>
          <a:endParaRPr lang="en-US" sz="2100" kern="120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Volatility Forecasting</a:t>
          </a:r>
          <a:endParaRPr lang="en-US" sz="2100" kern="1200" dirty="0">
            <a:latin typeface="Tenorite" pitchFamily="2" charset="0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 Evaluation</a:t>
          </a:r>
          <a:endParaRPr lang="en-US" sz="2100" kern="1200" dirty="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4000" dirty="0"/>
              <a:t>StockSense - </a:t>
            </a:r>
            <a:r>
              <a:rPr lang="en-US" sz="4000" b="0" i="0" dirty="0">
                <a:effectLst/>
                <a:latin typeface="Söhne"/>
              </a:rPr>
              <a:t>Deep Learning for Stock Market Dynamics</a:t>
            </a:r>
            <a:endParaRPr lang="en-US" sz="40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sz="1800" dirty="0"/>
              <a:t>Michael Patrick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Data Scaling</a:t>
            </a:r>
            <a:r>
              <a:rPr lang="en-US" dirty="0"/>
              <a:t>:</a:t>
            </a:r>
          </a:p>
          <a:p>
            <a:r>
              <a:rPr lang="en-US" dirty="0"/>
              <a:t>Scaling technique used is MinMaxScaler() from sklearn.preprocessing</a:t>
            </a:r>
          </a:p>
          <a:p>
            <a:r>
              <a:rPr lang="en-US" dirty="0"/>
              <a:t>Chosen because of it’s Interpretability. </a:t>
            </a:r>
          </a:p>
          <a:p>
            <a:r>
              <a:rPr lang="en-US" dirty="0"/>
              <a:t>Min-Max scaling is intuitive and easy to understand. Rescaling all values to a range of 0 to 1 simplifies the interpretation of feature relevance.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3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Methodology [Model Selection]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/>
              <a:t>1. LSTM Layers</a:t>
            </a:r>
            <a:r>
              <a:rPr lang="en-US" dirty="0"/>
              <a:t>:</a:t>
            </a:r>
          </a:p>
          <a:p>
            <a:r>
              <a:rPr lang="en-US" dirty="0"/>
              <a:t>The selected model architecture is a Long Short-Term Memory (LSTM) neural network. LSTM networks are a type of recurrent neural network (RNN) designed to capture and learn patterns in sequential data.</a:t>
            </a:r>
          </a:p>
          <a:p>
            <a:r>
              <a:rPr lang="en-US" dirty="0"/>
              <a:t>The model consists of two LSTM layers with 128 and 64 units, respectively. LSTM layers are well-suited for time series data because they can capture long-range dependencies and remember information over extended sequences. </a:t>
            </a:r>
          </a:p>
          <a:p>
            <a:r>
              <a:rPr lang="en-US" dirty="0"/>
              <a:t>The choice of two layers adds complexity and enables the network to learn both short-term and long-term patterns in the stock price data.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2. Dense Layers:</a:t>
            </a:r>
            <a:endParaRPr lang="en-US" dirty="0"/>
          </a:p>
          <a:p>
            <a:r>
              <a:rPr lang="en-US" dirty="0"/>
              <a:t>After the LSTM layers, there are two fully connected (Dense) layers. The first Dense layer has 25 units, and the final output layer has 1 unit. </a:t>
            </a:r>
          </a:p>
          <a:p>
            <a:r>
              <a:rPr lang="en-US" dirty="0"/>
              <a:t>These Dense layers serve to interpret the features extracted by the LSTM layers and provide the final prediction.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3. Activation Functions:</a:t>
            </a:r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(Rectified Linear Unit) activation functions are used throughout the model.</a:t>
            </a:r>
          </a:p>
          <a:p>
            <a:r>
              <a:rPr lang="en-US" dirty="0" err="1"/>
              <a:t>ReLU</a:t>
            </a:r>
            <a:r>
              <a:rPr lang="en-US" dirty="0"/>
              <a:t> is chosen because it has been found to work well in a wide range of deep learning tasks.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4. Optimizer:</a:t>
            </a:r>
            <a:endParaRPr lang="en-US" dirty="0"/>
          </a:p>
          <a:p>
            <a:r>
              <a:rPr lang="en-US" dirty="0"/>
              <a:t>The Adam optimizer is employed for training. Adam is an adaptive optimizer that efficiently adjusts learning rates during training, making it suitable for time series prediction and forecasting tasks.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5. Batch Size:</a:t>
            </a:r>
            <a:endParaRPr lang="en-US" dirty="0"/>
          </a:p>
          <a:p>
            <a:r>
              <a:rPr lang="en-US" dirty="0"/>
              <a:t>During training, a batch size of 1 is used, this implies that the model updates its weights after processing each data point individually. This choice is common for time series data where each data point represents a distinct time step.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Methodology [Model Evaluation]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Loss Function:</a:t>
            </a:r>
            <a:endParaRPr lang="en-US" dirty="0"/>
          </a:p>
          <a:p>
            <a:r>
              <a:rPr lang="en-US" dirty="0"/>
              <a:t>The model is trained using the mean squared error (MSE) loss function, which is suitable for regression tasks like stock price prediction. </a:t>
            </a:r>
          </a:p>
          <a:p>
            <a:r>
              <a:rPr lang="en-US" dirty="0"/>
              <a:t>MSE measures the average squared difference between predicted and actual prices.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Preparation: The code prepares a testing dataset containing scaled stock price values. Sequences of data points are created for input, but the actual stock prices are separated for evaluation as a “Validation” set.</a:t>
            </a:r>
          </a:p>
          <a:p>
            <a:r>
              <a:rPr lang="en-US" dirty="0"/>
              <a:t>Prediction: The trained LSTM model is utilized to make predictions for stock prices based on the test dataset. Predicted values are then inverse-transformed back to their original scale.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5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Calculating Root Mean Squared Error (RMSE):</a:t>
            </a:r>
          </a:p>
          <a:p>
            <a:r>
              <a:rPr lang="en-US" dirty="0"/>
              <a:t>The RMSE, a commonly used metric for regression tasks, is calculated to measure the accuracy of the predictions. </a:t>
            </a:r>
          </a:p>
          <a:p>
            <a:r>
              <a:rPr lang="en-US" dirty="0"/>
              <a:t>It provides a quantitative measure of how well the model's predictions align with actual values.</a:t>
            </a:r>
          </a:p>
          <a:p>
            <a:r>
              <a:rPr lang="en-US" dirty="0"/>
              <a:t>The lower the RMSE, the better the model's performance.</a:t>
            </a:r>
          </a:p>
          <a:p>
            <a:r>
              <a:rPr lang="en-US" dirty="0"/>
              <a:t>Visualizing the model's predictions alongside actual data is crucial in assessing the model's performance and gaining insights into its behavior, therefore, a graph is plotted to display this.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7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D4CDF-01AE-8C1E-2E8D-D9412F9D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246412"/>
            <a:ext cx="10358363" cy="40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0" i="0" dirty="0">
                <a:effectLst/>
                <a:latin typeface="Söhne"/>
              </a:rPr>
              <a:t>In today's rapidly evolving financial landscape, gaining a comprehensive understanding of stock market dynamics is crucial for investors, traders, and financial analysts alike. </a:t>
            </a:r>
          </a:p>
          <a:p>
            <a:r>
              <a:rPr lang="en-US" b="0" i="0" dirty="0">
                <a:effectLst/>
                <a:latin typeface="Söhne"/>
              </a:rPr>
              <a:t>The complexities of stock markets are influenced by a multitude of factors, including historical price trends, market anomalies, and volatility patterns. </a:t>
            </a:r>
          </a:p>
          <a:p>
            <a:r>
              <a:rPr lang="en-US" b="0" i="0" dirty="0">
                <a:effectLst/>
                <a:latin typeface="Söhne"/>
              </a:rPr>
              <a:t>To address these challenges and provide actionable insights, </a:t>
            </a:r>
            <a:r>
              <a:rPr lang="en-US" dirty="0">
                <a:latin typeface="Söhne"/>
              </a:rPr>
              <a:t>This is</a:t>
            </a:r>
            <a:r>
              <a:rPr lang="en-US" b="0" i="0" dirty="0">
                <a:effectLst/>
                <a:latin typeface="Söhne"/>
              </a:rPr>
              <a:t> a project that combines deep learning techniques to predict stock prices, detect anomalies, and forecast market volatility.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StockSense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Workflow 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2144141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StockSence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Michael Patrick</a:t>
            </a:r>
          </a:p>
          <a:p>
            <a:r>
              <a:rPr lang="en-US" dirty="0"/>
              <a:t>michaelpatrickjnr99@gmail.com</a:t>
            </a:r>
          </a:p>
          <a:p>
            <a:r>
              <a:rPr lang="en-US" dirty="0"/>
              <a:t>+233 24 890 3425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i="0" dirty="0">
                <a:effectLst/>
                <a:latin typeface="Söhne"/>
              </a:rPr>
              <a:t>This Model Works on Time Series data. </a:t>
            </a:r>
            <a:r>
              <a:rPr lang="en-US" sz="2800" dirty="0">
                <a:latin typeface="Söhne"/>
              </a:rPr>
              <a:t>This</a:t>
            </a:r>
            <a:r>
              <a:rPr lang="en-US" sz="2800" i="0" dirty="0">
                <a:effectLst/>
                <a:latin typeface="Söhne"/>
              </a:rPr>
              <a:t> is a series of data points indexed in time order.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öhne"/>
              </a:rPr>
              <a:t>We’d discover and explore data from the stock market, particularly some stocks (Apple, Amazon, Google, and Microsoft).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StockSense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Accurate Stock Price Prediction</a:t>
            </a:r>
          </a:p>
          <a:p>
            <a:r>
              <a:rPr lang="en-US" dirty="0"/>
              <a:t>Effective Anomaly Detection</a:t>
            </a:r>
          </a:p>
          <a:p>
            <a:r>
              <a:rPr lang="en-US" dirty="0"/>
              <a:t>Reliable Volatility Forecasting</a:t>
            </a:r>
          </a:p>
          <a:p>
            <a:r>
              <a:rPr lang="en-US" dirty="0"/>
              <a:t>Holistic Insights</a:t>
            </a:r>
          </a:p>
          <a:p>
            <a:r>
              <a:rPr lang="en-US" dirty="0"/>
              <a:t>Real World Application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Questions to be answered: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What was the change in price of the stock over time?</a:t>
            </a:r>
          </a:p>
          <a:p>
            <a:pPr marL="514350" indent="-514350">
              <a:buAutoNum type="arabicPeriod"/>
            </a:pPr>
            <a:r>
              <a:rPr lang="en-US" dirty="0"/>
              <a:t>What was the daily return of the stock on average?</a:t>
            </a:r>
          </a:p>
          <a:p>
            <a:pPr marL="514350" indent="-514350">
              <a:buAutoNum type="arabicPeriod"/>
            </a:pPr>
            <a:r>
              <a:rPr lang="en-US" dirty="0"/>
              <a:t>What was the moving average of the various stocks?</a:t>
            </a:r>
          </a:p>
          <a:p>
            <a:pPr marL="514350" indent="-514350">
              <a:buAutoNum type="arabicPeriod"/>
            </a:pPr>
            <a:r>
              <a:rPr lang="en-US" dirty="0"/>
              <a:t>What was the correlation between different stocks’?</a:t>
            </a:r>
          </a:p>
          <a:p>
            <a:pPr marL="514350" indent="-514350">
              <a:buAutoNum type="arabicPeriod"/>
            </a:pPr>
            <a:r>
              <a:rPr lang="en-US" dirty="0"/>
              <a:t>How much value do we put at risk by investing in a particular stock?</a:t>
            </a:r>
          </a:p>
          <a:p>
            <a:pPr marL="514350" indent="-514350">
              <a:buAutoNum type="arabicPeriod"/>
            </a:pPr>
            <a:r>
              <a:rPr lang="en-US" dirty="0"/>
              <a:t>How can we attempt to predict future stock behavior? (Predicting the closing price stock price of APPLE inc using LSTM)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4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Collection, Methodology, Outcome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nter"/>
              </a:rPr>
              <a:t>I’d</a:t>
            </a:r>
            <a:r>
              <a:rPr lang="en-US" b="0" i="0" dirty="0">
                <a:effectLst/>
                <a:latin typeface="Inter"/>
              </a:rPr>
              <a:t> be using the yfinance library which offers a threaded and Pythonic way to download market data from Yahoo Finance.com</a:t>
            </a:r>
          </a:p>
          <a:p>
            <a:r>
              <a:rPr lang="en-US" b="0" i="0" dirty="0">
                <a:effectLst/>
                <a:latin typeface="Inter"/>
              </a:rPr>
              <a:t>Yahoo Finance is a rich resource center for financial market data.</a:t>
            </a:r>
          </a:p>
          <a:p>
            <a:r>
              <a:rPr lang="en-US" dirty="0"/>
              <a:t>Data cleaning and necessary transformations would be carried out using machine learning framework ‘scikit-learn’ and python library ‘pandas’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6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449" y="1560251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Predictive Features: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StockSense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B44DF7-0120-61E8-9267-0401B748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42" y="3258869"/>
            <a:ext cx="5798859" cy="24386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C568F-5374-41A2-CB6D-4BB4D034D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53" y="1152436"/>
            <a:ext cx="5501736" cy="24325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Scaling, Model Selection,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16383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tf45331398_wac</Template>
  <TotalTime>0</TotalTime>
  <Words>929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Inter</vt:lpstr>
      <vt:lpstr>Söhne</vt:lpstr>
      <vt:lpstr>Tenorite</vt:lpstr>
      <vt:lpstr>Office Theme</vt:lpstr>
      <vt:lpstr>StockSense - Deep Learning for Stock Market Dynamics</vt:lpstr>
      <vt:lpstr>Introduction</vt:lpstr>
      <vt:lpstr>Introduction</vt:lpstr>
      <vt:lpstr>Objectives</vt:lpstr>
      <vt:lpstr>Questions to be answered:</vt:lpstr>
      <vt:lpstr>Scope</vt:lpstr>
      <vt:lpstr>Data Collection</vt:lpstr>
      <vt:lpstr>PowerPoint Presentation</vt:lpstr>
      <vt:lpstr>Methodology</vt:lpstr>
      <vt:lpstr>Methodology</vt:lpstr>
      <vt:lpstr>Methodology [Model Selection] </vt:lpstr>
      <vt:lpstr>Model Selection</vt:lpstr>
      <vt:lpstr>Model Selection</vt:lpstr>
      <vt:lpstr>Model Selection</vt:lpstr>
      <vt:lpstr>Model Selection</vt:lpstr>
      <vt:lpstr>Methodology [Model Evaluation]</vt:lpstr>
      <vt:lpstr>Outcome</vt:lpstr>
      <vt:lpstr>Outcome</vt:lpstr>
      <vt:lpstr>PowerPoint Presentation</vt:lpstr>
      <vt:lpstr>Workflow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2023-08-08T12:51:48Z</dcterms:created>
  <dcterms:modified xsi:type="dcterms:W3CDTF">2023-10-08T18:27:28Z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