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934200" cy="9220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essl, Felix Stefan" initials="PFS" lastIdx="1" clrIdx="0">
    <p:extLst>
      <p:ext uri="{19B8F6BF-5375-455C-9EA6-DF929625EA0E}">
        <p15:presenceInfo xmlns:p15="http://schemas.microsoft.com/office/powerpoint/2012/main" userId="S::fsp5@pitt.edu::bc7cbc02-a8e9-4ab2-aaf2-c48143e05c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1B"/>
    <a:srgbClr val="F2F2F2"/>
    <a:srgbClr val="FFC000"/>
    <a:srgbClr val="FF9900"/>
    <a:srgbClr val="003493"/>
    <a:srgbClr val="FDF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6"/>
    <p:restoredTop sz="94694"/>
  </p:normalViewPr>
  <p:slideViewPr>
    <p:cSldViewPr snapToGrid="0" snapToObjects="1" showGuides="1">
      <p:cViewPr varScale="1">
        <p:scale>
          <a:sx n="13" d="100"/>
          <a:sy n="13" d="100"/>
        </p:scale>
        <p:origin x="1708" y="108"/>
      </p:cViewPr>
      <p:guideLst>
        <p:guide orient="horz" pos="2880"/>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CF8935-E494-9E49-8076-FFC181C3EE95}"/>
              </a:ext>
            </a:extLst>
          </p:cNvPr>
          <p:cNvCxnSpPr/>
          <p:nvPr userDrawn="1"/>
        </p:nvCxnSpPr>
        <p:spPr>
          <a:xfrm>
            <a:off x="0" y="4206240"/>
            <a:ext cx="43891200" cy="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205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alpha val="10000"/>
              </a:schemeClr>
            </a:gs>
            <a:gs pos="100000">
              <a:schemeClr val="bg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7" name="Rectangle 36">
            <a:extLst>
              <a:ext uri="{FF2B5EF4-FFF2-40B4-BE49-F238E27FC236}">
                <a16:creationId xmlns:a16="http://schemas.microsoft.com/office/drawing/2014/main" id="{421CFE9F-86D2-FF4F-BD6A-DD1FA38E9F86}"/>
              </a:ext>
            </a:extLst>
          </p:cNvPr>
          <p:cNvSpPr>
            <a:spLocks noChangeArrowheads="1"/>
          </p:cNvSpPr>
          <p:nvPr userDrawn="1"/>
        </p:nvSpPr>
        <p:spPr bwMode="auto">
          <a:xfrm>
            <a:off x="0" y="0"/>
            <a:ext cx="43891200" cy="4172264"/>
          </a:xfrm>
          <a:prstGeom prst="rect">
            <a:avLst/>
          </a:prstGeom>
          <a:solidFill>
            <a:schemeClr val="tx1"/>
          </a:solidFill>
          <a:ln w="9525">
            <a:noFill/>
            <a:miter lim="800000"/>
            <a:headEnd/>
            <a:tailEnd/>
          </a:ln>
          <a:effectLst/>
        </p:spPr>
        <p:txBody>
          <a:bodyPr wrap="none" lIns="162554" tIns="81277" rIns="162554" bIns="81277" anchor="ctr"/>
          <a:lstStyle/>
          <a:p>
            <a:pPr>
              <a:defRPr/>
            </a:pPr>
            <a:endParaRPr lang="en-US" sz="8736" dirty="0"/>
          </a:p>
        </p:txBody>
      </p:sp>
      <p:cxnSp>
        <p:nvCxnSpPr>
          <p:cNvPr id="8" name="Straight Connector 7">
            <a:extLst>
              <a:ext uri="{FF2B5EF4-FFF2-40B4-BE49-F238E27FC236}">
                <a16:creationId xmlns:a16="http://schemas.microsoft.com/office/drawing/2014/main" id="{9567D227-4534-B34A-8809-0F6D85E72EC0}"/>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6A099DC-54B5-084E-BE4B-E869FDE32454}"/>
              </a:ext>
            </a:extLst>
          </p:cNvPr>
          <p:cNvSpPr/>
          <p:nvPr userDrawn="1"/>
        </p:nvSpPr>
        <p:spPr>
          <a:xfrm>
            <a:off x="749806" y="4643562"/>
            <a:ext cx="10058400" cy="2743264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0" name="Rectangle 9">
            <a:extLst>
              <a:ext uri="{FF2B5EF4-FFF2-40B4-BE49-F238E27FC236}">
                <a16:creationId xmlns:a16="http://schemas.microsoft.com/office/drawing/2014/main" id="{5D627C8E-2229-D943-A7EC-553080EBD1EB}"/>
              </a:ext>
            </a:extLst>
          </p:cNvPr>
          <p:cNvSpPr/>
          <p:nvPr userDrawn="1"/>
        </p:nvSpPr>
        <p:spPr>
          <a:xfrm>
            <a:off x="33229296" y="4643562"/>
            <a:ext cx="10058400" cy="2743264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1" name="Rectangle 10">
            <a:extLst>
              <a:ext uri="{FF2B5EF4-FFF2-40B4-BE49-F238E27FC236}">
                <a16:creationId xmlns:a16="http://schemas.microsoft.com/office/drawing/2014/main" id="{712F77AD-72C6-8742-9B56-FA724167332D}"/>
              </a:ext>
            </a:extLst>
          </p:cNvPr>
          <p:cNvSpPr/>
          <p:nvPr userDrawn="1"/>
        </p:nvSpPr>
        <p:spPr>
          <a:xfrm>
            <a:off x="11574186" y="4643562"/>
            <a:ext cx="10061575" cy="2743264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2" name="Rectangle 11">
            <a:extLst>
              <a:ext uri="{FF2B5EF4-FFF2-40B4-BE49-F238E27FC236}">
                <a16:creationId xmlns:a16="http://schemas.microsoft.com/office/drawing/2014/main" id="{4A02337D-1B14-F34A-890C-B671A820BFF4}"/>
              </a:ext>
            </a:extLst>
          </p:cNvPr>
          <p:cNvSpPr/>
          <p:nvPr userDrawn="1"/>
        </p:nvSpPr>
        <p:spPr>
          <a:xfrm>
            <a:off x="22401741" y="4643562"/>
            <a:ext cx="10061575" cy="2743264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pic>
        <p:nvPicPr>
          <p:cNvPr id="13" name="Picture 12" descr="A close up of a logo&#10;&#10;Description automatically generated">
            <a:extLst>
              <a:ext uri="{FF2B5EF4-FFF2-40B4-BE49-F238E27FC236}">
                <a16:creationId xmlns:a16="http://schemas.microsoft.com/office/drawing/2014/main" id="{3FDA763B-2220-B24E-BCF9-E0AB8FA559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001148" y="639856"/>
            <a:ext cx="3829347" cy="1180715"/>
          </a:xfrm>
          <a:prstGeom prst="rect">
            <a:avLst/>
          </a:prstGeom>
        </p:spPr>
      </p:pic>
    </p:spTree>
    <p:extLst>
      <p:ext uri="{BB962C8B-B14F-4D97-AF65-F5344CB8AC3E}">
        <p14:creationId xmlns:p14="http://schemas.microsoft.com/office/powerpoint/2010/main" val="278145444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jpeg"/><Relationship Id="rId15" Type="http://schemas.openxmlformats.org/officeDocument/2006/relationships/image" Target="../media/image14.png"/><Relationship Id="rId10" Type="http://schemas.openxmlformats.org/officeDocument/2006/relationships/hyperlink" Target="https://doi.org/10.1177/1941738111434406" TargetMode="External"/><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08FB030D-797F-3D4C-8C79-737D64DFF25B}"/>
              </a:ext>
            </a:extLst>
          </p:cNvPr>
          <p:cNvSpPr/>
          <p:nvPr/>
        </p:nvSpPr>
        <p:spPr>
          <a:xfrm>
            <a:off x="22101" y="4376572"/>
            <a:ext cx="43869099" cy="28477644"/>
          </a:xfrm>
          <a:prstGeom prst="rect">
            <a:avLst/>
          </a:prstGeom>
          <a:solidFill>
            <a:schemeClr val="bg1"/>
          </a:solidFill>
          <a:ln>
            <a:solidFill>
              <a:srgbClr val="FDFB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17">
            <a:extLst>
              <a:ext uri="{FF2B5EF4-FFF2-40B4-BE49-F238E27FC236}">
                <a16:creationId xmlns:a16="http://schemas.microsoft.com/office/drawing/2014/main" id="{58A10DC2-B31F-6F4D-B0A2-92A2C8777530}"/>
              </a:ext>
            </a:extLst>
          </p:cNvPr>
          <p:cNvSpPr txBox="1">
            <a:spLocks/>
          </p:cNvSpPr>
          <p:nvPr/>
        </p:nvSpPr>
        <p:spPr>
          <a:xfrm>
            <a:off x="7840953" y="2227357"/>
            <a:ext cx="29260800" cy="677108"/>
          </a:xfrm>
          <a:prstGeom prst="rect">
            <a:avLst/>
          </a:prstGeom>
        </p:spPr>
        <p:txBody>
          <a:bodyPr wrap="square">
            <a:spAutoFit/>
          </a:bodyPr>
          <a:lstStyle>
            <a:lvl1pPr marL="0" indent="0" algn="ctr" defTabSz="4389120" rtl="0" eaLnBrk="1" latinLnBrk="0" hangingPunct="1">
              <a:lnSpc>
                <a:spcPct val="90000"/>
              </a:lnSpc>
              <a:spcBef>
                <a:spcPts val="4800"/>
              </a:spcBef>
              <a:buFont typeface="Arial" panose="020B0604020202020204" pitchFamily="34" charset="0"/>
              <a:buNone/>
              <a:defRPr sz="4800" b="0" i="0" kern="1200">
                <a:solidFill>
                  <a:schemeClr val="bg1"/>
                </a:solidFill>
                <a:latin typeface="+mj-lt"/>
                <a:ea typeface="+mn-ea"/>
                <a:cs typeface="Arial" panose="020B0604020202020204" pitchFamily="34" charset="0"/>
              </a:defRPr>
            </a:lvl1pPr>
            <a:lvl2pPr marL="0" indent="0" algn="l" defTabSz="4389120" rtl="0" eaLnBrk="1" latinLnBrk="0" hangingPunct="1">
              <a:lnSpc>
                <a:spcPct val="90000"/>
              </a:lnSpc>
              <a:spcBef>
                <a:spcPts val="2400"/>
              </a:spcBef>
              <a:buFont typeface="Arial" panose="020B0604020202020204" pitchFamily="34" charset="0"/>
              <a:buNone/>
              <a:defRPr sz="1152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4389120" rtl="0" eaLnBrk="1" latinLnBrk="0" hangingPunct="1">
              <a:lnSpc>
                <a:spcPct val="90000"/>
              </a:lnSpc>
              <a:spcBef>
                <a:spcPts val="2400"/>
              </a:spcBef>
              <a:buFont typeface="Arial" panose="020B0604020202020204" pitchFamily="34" charset="0"/>
              <a:buNone/>
              <a:defRPr sz="96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4389120" rtl="0" eaLnBrk="1" latinLnBrk="0" hangingPunct="1">
              <a:lnSpc>
                <a:spcPct val="90000"/>
              </a:lnSpc>
              <a:spcBef>
                <a:spcPts val="24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4389120" rtl="0" eaLnBrk="1" latinLnBrk="0" hangingPunct="1">
              <a:lnSpc>
                <a:spcPct val="90000"/>
              </a:lnSpc>
              <a:spcBef>
                <a:spcPts val="24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pPr>
            <a:r>
              <a:rPr lang="en-US" sz="3800" dirty="0"/>
              <a:t>Michael Paustian</a:t>
            </a:r>
            <a:r>
              <a:rPr lang="en-US" sz="3800" baseline="30000" dirty="0"/>
              <a:t>1,2</a:t>
            </a:r>
            <a:r>
              <a:rPr lang="en-US" sz="3800" dirty="0"/>
              <a:t>, Dr. Felix Proessl</a:t>
            </a:r>
            <a:r>
              <a:rPr lang="en-US" sz="3800" baseline="30000" dirty="0"/>
              <a:t>2</a:t>
            </a:r>
            <a:r>
              <a:rPr lang="en-US" sz="3800" dirty="0"/>
              <a:t>, Dr. Katelyn Allison</a:t>
            </a:r>
            <a:r>
              <a:rPr lang="en-US" sz="3800" baseline="30000" dirty="0"/>
              <a:t>1</a:t>
            </a:r>
            <a:endParaRPr lang="en-US" sz="3800" dirty="0"/>
          </a:p>
        </p:txBody>
      </p:sp>
      <p:sp>
        <p:nvSpPr>
          <p:cNvPr id="5" name="Text Placeholder 17">
            <a:extLst>
              <a:ext uri="{FF2B5EF4-FFF2-40B4-BE49-F238E27FC236}">
                <a16:creationId xmlns:a16="http://schemas.microsoft.com/office/drawing/2014/main" id="{4E6F7F61-1C55-1D41-92B8-C5647A8B01CF}"/>
              </a:ext>
            </a:extLst>
          </p:cNvPr>
          <p:cNvSpPr txBox="1">
            <a:spLocks/>
          </p:cNvSpPr>
          <p:nvPr/>
        </p:nvSpPr>
        <p:spPr>
          <a:xfrm>
            <a:off x="5638800" y="181828"/>
            <a:ext cx="32207200" cy="2086725"/>
          </a:xfrm>
          <a:prstGeom prst="rect">
            <a:avLst/>
          </a:prstGeom>
        </p:spPr>
        <p:txBody>
          <a:bodyPr wrap="square">
            <a:spAutoFit/>
          </a:bodyPr>
          <a:lstStyle>
            <a:lvl1pPr marL="0" indent="0" algn="ctr" defTabSz="4389120" rtl="0" eaLnBrk="1" latinLnBrk="0" hangingPunct="1">
              <a:lnSpc>
                <a:spcPct val="90000"/>
              </a:lnSpc>
              <a:spcBef>
                <a:spcPts val="4800"/>
              </a:spcBef>
              <a:buFont typeface="Arial" panose="020B0604020202020204" pitchFamily="34" charset="0"/>
              <a:buNone/>
              <a:defRPr sz="7200" b="1" i="0" kern="1200">
                <a:solidFill>
                  <a:schemeClr val="bg2"/>
                </a:solidFill>
                <a:latin typeface="+mj-lt"/>
                <a:ea typeface="+mn-ea"/>
                <a:cs typeface="Arial Black" panose="020B0604020202020204" pitchFamily="34" charset="0"/>
              </a:defRPr>
            </a:lvl1pPr>
            <a:lvl2pPr marL="0" indent="0" algn="l" defTabSz="4389120" rtl="0" eaLnBrk="1" latinLnBrk="0" hangingPunct="1">
              <a:lnSpc>
                <a:spcPct val="90000"/>
              </a:lnSpc>
              <a:spcBef>
                <a:spcPts val="2400"/>
              </a:spcBef>
              <a:buFont typeface="Arial" panose="020B0604020202020204" pitchFamily="34" charset="0"/>
              <a:buNone/>
              <a:defRPr sz="1152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4389120" rtl="0" eaLnBrk="1" latinLnBrk="0" hangingPunct="1">
              <a:lnSpc>
                <a:spcPct val="90000"/>
              </a:lnSpc>
              <a:spcBef>
                <a:spcPts val="2400"/>
              </a:spcBef>
              <a:buFont typeface="Arial" panose="020B0604020202020204" pitchFamily="34" charset="0"/>
              <a:buNone/>
              <a:defRPr sz="96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4389120" rtl="0" eaLnBrk="1" latinLnBrk="0" hangingPunct="1">
              <a:lnSpc>
                <a:spcPct val="90000"/>
              </a:lnSpc>
              <a:spcBef>
                <a:spcPts val="24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4389120" rtl="0" eaLnBrk="1" latinLnBrk="0" hangingPunct="1">
              <a:lnSpc>
                <a:spcPct val="90000"/>
              </a:lnSpc>
              <a:spcBef>
                <a:spcPts val="24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t>Factors Influencing Ratings of Perceived Exertion in Division I Cross Country Runners</a:t>
            </a:r>
          </a:p>
        </p:txBody>
      </p:sp>
      <p:sp>
        <p:nvSpPr>
          <p:cNvPr id="6" name="Text Placeholder 9">
            <a:extLst>
              <a:ext uri="{FF2B5EF4-FFF2-40B4-BE49-F238E27FC236}">
                <a16:creationId xmlns:a16="http://schemas.microsoft.com/office/drawing/2014/main" id="{59202646-316F-D84D-A22F-0C1DD742348B}"/>
              </a:ext>
            </a:extLst>
          </p:cNvPr>
          <p:cNvSpPr txBox="1">
            <a:spLocks/>
          </p:cNvSpPr>
          <p:nvPr/>
        </p:nvSpPr>
        <p:spPr>
          <a:xfrm>
            <a:off x="196450" y="4452401"/>
            <a:ext cx="10510570" cy="753205"/>
          </a:xfrm>
          <a:prstGeom prst="rect">
            <a:avLst/>
          </a:prstGeom>
          <a:solidFill>
            <a:schemeClr val="bg2"/>
          </a:solidFill>
        </p:spPr>
        <p:txBody>
          <a:bodyPr wrap="square" anchor="b">
            <a:spAutoFit/>
          </a:bodyPr>
          <a:lstStyle>
            <a:lvl1pPr marL="0" indent="0" algn="ctr" defTabSz="4389120" rtl="0" eaLnBrk="1" latinLnBrk="0" hangingPunct="1">
              <a:lnSpc>
                <a:spcPct val="90000"/>
              </a:lnSpc>
              <a:spcBef>
                <a:spcPts val="4800"/>
              </a:spcBef>
              <a:buFont typeface="Arial" panose="020B0604020202020204" pitchFamily="34" charset="0"/>
              <a:buNone/>
              <a:defRPr lang="en-US" sz="3000" b="1" kern="1200" dirty="0">
                <a:solidFill>
                  <a:schemeClr val="tx1"/>
                </a:solidFill>
                <a:latin typeface="+mn-lt"/>
                <a:ea typeface="+mn-ea"/>
                <a:cs typeface="Arial" panose="020B0604020202020204" pitchFamily="34" charset="0"/>
              </a:defRPr>
            </a:lvl1pPr>
            <a:lvl2pPr marL="3291840" indent="-1097280" algn="l" defTabSz="4389120" rtl="0" eaLnBrk="1" latinLnBrk="0" hangingPunct="1">
              <a:lnSpc>
                <a:spcPct val="90000"/>
              </a:lnSpc>
              <a:spcBef>
                <a:spcPts val="2400"/>
              </a:spcBef>
              <a:buFont typeface="Arial" panose="020B0604020202020204" pitchFamily="34" charset="0"/>
              <a:buChar char="•"/>
              <a:defRPr lang="en-US" sz="3200" kern="1200" smtClean="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lang="en-US" sz="2000" kern="1200" smtClean="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lang="en-US" sz="1600" kern="1200" smtClean="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lang="en-US" sz="1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dirty="0">
                <a:latin typeface="+mj-lt"/>
              </a:rPr>
              <a:t>INTRODUCTION</a:t>
            </a:r>
          </a:p>
        </p:txBody>
      </p:sp>
      <p:sp>
        <p:nvSpPr>
          <p:cNvPr id="7" name="Text Placeholder 9">
            <a:extLst>
              <a:ext uri="{FF2B5EF4-FFF2-40B4-BE49-F238E27FC236}">
                <a16:creationId xmlns:a16="http://schemas.microsoft.com/office/drawing/2014/main" id="{BF98D501-83B6-A842-A556-78A9549A508C}"/>
              </a:ext>
            </a:extLst>
          </p:cNvPr>
          <p:cNvSpPr txBox="1">
            <a:spLocks/>
          </p:cNvSpPr>
          <p:nvPr/>
        </p:nvSpPr>
        <p:spPr>
          <a:xfrm>
            <a:off x="11126120" y="4440755"/>
            <a:ext cx="32600830" cy="776497"/>
          </a:xfrm>
          <a:prstGeom prst="rect">
            <a:avLst/>
          </a:prstGeom>
          <a:solidFill>
            <a:schemeClr val="bg2"/>
          </a:solidFill>
        </p:spPr>
        <p:txBody>
          <a:bodyPr wrap="square" anchor="ctr">
            <a:spAutoFit/>
          </a:bodyPr>
          <a:lstStyle>
            <a:lvl1pPr marL="0" indent="0" algn="ctr" defTabSz="4389120" rtl="0" eaLnBrk="1" latinLnBrk="0" hangingPunct="1">
              <a:lnSpc>
                <a:spcPct val="90000"/>
              </a:lnSpc>
              <a:spcBef>
                <a:spcPts val="4800"/>
              </a:spcBef>
              <a:buFont typeface="Arial" panose="020B0604020202020204" pitchFamily="34" charset="0"/>
              <a:buNone/>
              <a:defRPr lang="en-US" sz="3000" b="1" kern="1200" dirty="0">
                <a:solidFill>
                  <a:schemeClr val="accent1">
                    <a:lumMod val="50000"/>
                  </a:schemeClr>
                </a:solidFill>
                <a:latin typeface="+mj-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lang="en-US" sz="3200" kern="1200" smtClean="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lang="en-US" sz="2000" kern="1200" smtClean="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lang="en-US" sz="1600" kern="1200" smtClean="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lang="en-US" sz="1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dirty="0">
                <a:solidFill>
                  <a:schemeClr val="tx1"/>
                </a:solidFill>
                <a:latin typeface="+mj-lt"/>
              </a:rPr>
              <a:t>METHODS</a:t>
            </a:r>
          </a:p>
        </p:txBody>
      </p:sp>
      <p:sp>
        <p:nvSpPr>
          <p:cNvPr id="8" name="Text Placeholder 9">
            <a:extLst>
              <a:ext uri="{FF2B5EF4-FFF2-40B4-BE49-F238E27FC236}">
                <a16:creationId xmlns:a16="http://schemas.microsoft.com/office/drawing/2014/main" id="{2B49FC81-A889-B143-9B65-BB459FFC2C40}"/>
              </a:ext>
            </a:extLst>
          </p:cNvPr>
          <p:cNvSpPr txBox="1">
            <a:spLocks/>
          </p:cNvSpPr>
          <p:nvPr/>
        </p:nvSpPr>
        <p:spPr>
          <a:xfrm>
            <a:off x="32520347" y="14736883"/>
            <a:ext cx="11005127" cy="786160"/>
          </a:xfrm>
          <a:prstGeom prst="rect">
            <a:avLst/>
          </a:prstGeom>
          <a:solidFill>
            <a:schemeClr val="bg2"/>
          </a:solidFill>
        </p:spPr>
        <p:txBody>
          <a:bodyPr wrap="square" anchor="b">
            <a:spAutoFit/>
          </a:bodyPr>
          <a:lstStyle>
            <a:lvl1pPr marL="0" indent="0" algn="ctr" defTabSz="4389120" rtl="0" eaLnBrk="1" latinLnBrk="0" hangingPunct="1">
              <a:lnSpc>
                <a:spcPct val="90000"/>
              </a:lnSpc>
              <a:spcBef>
                <a:spcPts val="4800"/>
              </a:spcBef>
              <a:buFont typeface="Arial" panose="020B0604020202020204" pitchFamily="34" charset="0"/>
              <a:buNone/>
              <a:defRPr lang="en-US" sz="3000" b="1" kern="1200" dirty="0">
                <a:solidFill>
                  <a:schemeClr val="accent1">
                    <a:lumMod val="50000"/>
                  </a:schemeClr>
                </a:solidFill>
                <a:latin typeface="+mj-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lang="en-US" sz="3200" kern="1200" smtClean="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lang="en-US" sz="2000" kern="1200" smtClean="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lang="en-US" sz="1600" kern="1200" smtClean="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lang="en-US" sz="1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dirty="0">
                <a:solidFill>
                  <a:schemeClr val="tx1"/>
                </a:solidFill>
                <a:latin typeface="+mj-lt"/>
              </a:rPr>
              <a:t>DISCUSSION</a:t>
            </a:r>
          </a:p>
        </p:txBody>
      </p:sp>
      <p:cxnSp>
        <p:nvCxnSpPr>
          <p:cNvPr id="35" name="Straight Connector 34">
            <a:extLst>
              <a:ext uri="{FF2B5EF4-FFF2-40B4-BE49-F238E27FC236}">
                <a16:creationId xmlns:a16="http://schemas.microsoft.com/office/drawing/2014/main" id="{9480ACBE-A4AD-294B-88A4-EF074079CDDE}"/>
              </a:ext>
            </a:extLst>
          </p:cNvPr>
          <p:cNvCxnSpPr>
            <a:cxnSpLocks/>
          </p:cNvCxnSpPr>
          <p:nvPr/>
        </p:nvCxnSpPr>
        <p:spPr>
          <a:xfrm flipH="1">
            <a:off x="10913998" y="4464047"/>
            <a:ext cx="9122" cy="10005535"/>
          </a:xfrm>
          <a:prstGeom prst="line">
            <a:avLst/>
          </a:prstGeom>
          <a:ln w="9525" cap="flat" cmpd="sng" algn="ctr">
            <a:solidFill>
              <a:schemeClr val="bg1">
                <a:lumMod val="8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 Placeholder 9">
            <a:extLst>
              <a:ext uri="{FF2B5EF4-FFF2-40B4-BE49-F238E27FC236}">
                <a16:creationId xmlns:a16="http://schemas.microsoft.com/office/drawing/2014/main" id="{A0296D9A-276D-D948-9F3F-6B4D03E8F095}"/>
              </a:ext>
            </a:extLst>
          </p:cNvPr>
          <p:cNvSpPr txBox="1">
            <a:spLocks/>
          </p:cNvSpPr>
          <p:nvPr/>
        </p:nvSpPr>
        <p:spPr>
          <a:xfrm>
            <a:off x="32587722" y="22247667"/>
            <a:ext cx="11061754" cy="776497"/>
          </a:xfrm>
          <a:prstGeom prst="rect">
            <a:avLst/>
          </a:prstGeom>
          <a:solidFill>
            <a:schemeClr val="bg2"/>
          </a:solidFill>
        </p:spPr>
        <p:txBody>
          <a:bodyPr wrap="square" anchor="b">
            <a:spAutoFit/>
          </a:bodyPr>
          <a:lstStyle>
            <a:lvl1pPr marL="0" indent="0" algn="ctr" defTabSz="4389120" rtl="0" eaLnBrk="1" latinLnBrk="0" hangingPunct="1">
              <a:lnSpc>
                <a:spcPct val="90000"/>
              </a:lnSpc>
              <a:spcBef>
                <a:spcPts val="4800"/>
              </a:spcBef>
              <a:buFont typeface="Arial" panose="020B0604020202020204" pitchFamily="34" charset="0"/>
              <a:buNone/>
              <a:defRPr lang="en-US" sz="3000" b="1" kern="1200" dirty="0">
                <a:solidFill>
                  <a:schemeClr val="accent1">
                    <a:lumMod val="50000"/>
                  </a:schemeClr>
                </a:solidFill>
                <a:latin typeface="+mj-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lang="en-US" sz="3200" kern="1200" smtClean="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lang="en-US" sz="2000" kern="1200" smtClean="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lang="en-US" sz="1600" kern="1200" smtClean="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lang="en-US" sz="1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dirty="0">
                <a:solidFill>
                  <a:schemeClr val="tx1"/>
                </a:solidFill>
                <a:latin typeface="+mj-lt"/>
              </a:rPr>
              <a:t>References </a:t>
            </a:r>
          </a:p>
        </p:txBody>
      </p:sp>
      <p:sp>
        <p:nvSpPr>
          <p:cNvPr id="2" name="TextBox 1">
            <a:extLst>
              <a:ext uri="{FF2B5EF4-FFF2-40B4-BE49-F238E27FC236}">
                <a16:creationId xmlns:a16="http://schemas.microsoft.com/office/drawing/2014/main" id="{E4D2E688-9EB3-DE46-99EE-6C5742504F1B}"/>
              </a:ext>
            </a:extLst>
          </p:cNvPr>
          <p:cNvSpPr txBox="1"/>
          <p:nvPr/>
        </p:nvSpPr>
        <p:spPr>
          <a:xfrm>
            <a:off x="203666" y="5232529"/>
            <a:ext cx="10588842" cy="9325630"/>
          </a:xfrm>
          <a:prstGeom prst="rect">
            <a:avLst/>
          </a:prstGeom>
          <a:noFill/>
        </p:spPr>
        <p:txBody>
          <a:bodyPr wrap="square" rtlCol="0">
            <a:spAutoFit/>
          </a:bodyPr>
          <a:lstStyle/>
          <a:p>
            <a:pPr algn="just"/>
            <a:r>
              <a:rPr lang="en-US" sz="3000" dirty="0"/>
              <a:t>Ratings of perceived exertion (RPE) is a common method utilized by sports coaches to calculate the internal load placed on athletes. Too high workloads can lead to injury or overtraining syndrome (OTS</a:t>
            </a:r>
            <a:r>
              <a:rPr lang="en-US" sz="3000" baseline="30000" dirty="0"/>
              <a:t>)2,5.</a:t>
            </a:r>
          </a:p>
          <a:p>
            <a:pPr algn="just"/>
            <a:endParaRPr lang="en-US" sz="3000" dirty="0"/>
          </a:p>
          <a:p>
            <a:pPr algn="just"/>
            <a:r>
              <a:rPr lang="en-US" sz="3000" dirty="0"/>
              <a:t>Collegiate athletes must balance a strenuous training schedule and rigorous course work which can impact mental health, nutrition, and sleep</a:t>
            </a:r>
            <a:r>
              <a:rPr lang="en-US" sz="3000" baseline="30000" dirty="0"/>
              <a:t>6,7,8</a:t>
            </a:r>
            <a:r>
              <a:rPr lang="en-US" sz="3000" dirty="0"/>
              <a:t>.</a:t>
            </a:r>
          </a:p>
          <a:p>
            <a:pPr algn="just"/>
            <a:endParaRPr lang="en-US" sz="3000" dirty="0"/>
          </a:p>
          <a:p>
            <a:pPr algn="just"/>
            <a:r>
              <a:rPr lang="en-US" sz="3000" dirty="0"/>
              <a:t>Several studies have looked at various factors such as delayed onset muscle soreness (DOMS), physical fatigue, stress, sleep, mental fatigue, and distance of a run and found only mental fatigue impacted RPE</a:t>
            </a:r>
            <a:r>
              <a:rPr lang="en-US" sz="3000" baseline="30000" dirty="0"/>
              <a:t>1,3,4,10</a:t>
            </a:r>
            <a:r>
              <a:rPr lang="en-US" sz="3000" dirty="0"/>
              <a:t>.</a:t>
            </a:r>
          </a:p>
          <a:p>
            <a:pPr algn="just"/>
            <a:endParaRPr lang="en-US" sz="3000" dirty="0"/>
          </a:p>
          <a:p>
            <a:pPr algn="just"/>
            <a:r>
              <a:rPr lang="en-US" sz="3000" dirty="0"/>
              <a:t>No studies have investigated how these factors impact division I cross country runners.</a:t>
            </a:r>
          </a:p>
          <a:p>
            <a:pPr algn="just"/>
            <a:endParaRPr lang="en-US" sz="3000" dirty="0"/>
          </a:p>
          <a:p>
            <a:pPr algn="just"/>
            <a:r>
              <a:rPr lang="en-US" sz="3000" b="1" dirty="0"/>
              <a:t>Purpose: </a:t>
            </a:r>
            <a:r>
              <a:rPr lang="en-US" sz="3000" dirty="0"/>
              <a:t>Determine what factors influence RPE in division I  cross country runners and to assess the validity of utilizing wellness questionnaires to track mileage and pace</a:t>
            </a:r>
          </a:p>
        </p:txBody>
      </p:sp>
      <p:sp>
        <p:nvSpPr>
          <p:cNvPr id="86" name="TextBox 85">
            <a:extLst>
              <a:ext uri="{FF2B5EF4-FFF2-40B4-BE49-F238E27FC236}">
                <a16:creationId xmlns:a16="http://schemas.microsoft.com/office/drawing/2014/main" id="{D4FE6878-C0B3-7E48-B127-8A5F402B2D25}"/>
              </a:ext>
            </a:extLst>
          </p:cNvPr>
          <p:cNvSpPr txBox="1"/>
          <p:nvPr/>
        </p:nvSpPr>
        <p:spPr>
          <a:xfrm>
            <a:off x="32494616" y="15647092"/>
            <a:ext cx="11014017" cy="6494085"/>
          </a:xfrm>
          <a:prstGeom prst="rect">
            <a:avLst/>
          </a:prstGeom>
          <a:noFill/>
        </p:spPr>
        <p:txBody>
          <a:bodyPr wrap="square" rtlCol="0">
            <a:spAutoFit/>
          </a:bodyPr>
          <a:lstStyle/>
          <a:p>
            <a:pPr algn="just"/>
            <a:r>
              <a:rPr lang="en-US" sz="3200" dirty="0"/>
              <a:t>This study demonstrated that RPE varied across the different types of workouts and that pace affected the RPE of the run where as sleep, soreness, stress, fatigue, and distance of the run did not impact RPE.</a:t>
            </a:r>
          </a:p>
          <a:p>
            <a:pPr algn="just"/>
            <a:endParaRPr lang="en-US" sz="3200" dirty="0"/>
          </a:p>
          <a:p>
            <a:pPr algn="just"/>
            <a:r>
              <a:rPr lang="en-US" sz="3200" dirty="0"/>
              <a:t>Athletes accurately report distance they ran but do not accurately report their average pace. Coaches may want to ask for fastest pace rather than average</a:t>
            </a:r>
          </a:p>
          <a:p>
            <a:pPr algn="just"/>
            <a:endParaRPr lang="en-US" sz="3200" dirty="0"/>
          </a:p>
          <a:p>
            <a:pPr algn="just"/>
            <a:r>
              <a:rPr lang="en-US" sz="3200" dirty="0"/>
              <a:t>When coaches are planning their workouts for division I cross country runners, coaches should communicate with their athletes that pace impacts the difficulty of their run the most rather than the distance. </a:t>
            </a:r>
          </a:p>
        </p:txBody>
      </p:sp>
      <p:sp>
        <p:nvSpPr>
          <p:cNvPr id="130" name="TextBox 129">
            <a:extLst>
              <a:ext uri="{FF2B5EF4-FFF2-40B4-BE49-F238E27FC236}">
                <a16:creationId xmlns:a16="http://schemas.microsoft.com/office/drawing/2014/main" id="{E0BB8482-B2CF-465B-95CA-2248046C504B}"/>
              </a:ext>
            </a:extLst>
          </p:cNvPr>
          <p:cNvSpPr txBox="1"/>
          <p:nvPr/>
        </p:nvSpPr>
        <p:spPr>
          <a:xfrm>
            <a:off x="11011471" y="12424325"/>
            <a:ext cx="32455658" cy="2451953"/>
          </a:xfrm>
          <a:prstGeom prst="rect">
            <a:avLst/>
          </a:prstGeom>
          <a:noFill/>
        </p:spPr>
        <p:txBody>
          <a:bodyPr wrap="square" rtlCol="0">
            <a:spAutoFit/>
          </a:bodyPr>
          <a:lstStyle/>
          <a:p>
            <a:pPr algn="just"/>
            <a:r>
              <a:rPr lang="en-US" sz="2300" b="1" dirty="0">
                <a:latin typeface="+mj-lt"/>
              </a:rPr>
              <a:t>Experimental protocol. </a:t>
            </a:r>
            <a:r>
              <a:rPr lang="en-US" sz="2300" dirty="0">
                <a:latin typeface="+mj-lt"/>
                <a:cs typeface="Arial" panose="020B0604020202020204" pitchFamily="34" charset="0"/>
              </a:rPr>
              <a:t> Thirty three healthy athletes were recruited to participate in this study. During a week of competition, athletes completed four different types of runs: a long run, a workout, a recovery run, and a race. Prior to their run, athletes filled out a survey indicating on a scale 0-10, their soreness and fatigue Afterwards their run, athletes filled out a wellness questionnaire that asked how long their run was in miles, at what pace they completed their run in minutes per mile, how many meals they consumed, how many drinks they consumed, and on a scale 0-10; how sore were they, how fatigued were they, how much good stress and bad stress they experienced throughout the day, and the RPE of their run. Finally, data from 18 athletes was collected was collected from their Strava and Garmin Profiles to compare the miles and average pace they ran to what they reported on the wellness questionnaire. All data was exported to </a:t>
            </a:r>
            <a:r>
              <a:rPr lang="en-US" sz="2300" dirty="0" err="1">
                <a:latin typeface="+mj-lt"/>
                <a:cs typeface="Arial" panose="020B0604020202020204" pitchFamily="34" charset="0"/>
              </a:rPr>
              <a:t>Rstudio</a:t>
            </a:r>
            <a:r>
              <a:rPr lang="en-US" sz="2300" dirty="0">
                <a:latin typeface="+mj-lt"/>
                <a:cs typeface="Arial" panose="020B0604020202020204" pitchFamily="34" charset="0"/>
              </a:rPr>
              <a:t> for data analysis. Intraclass correlation and Bland Altman plots were performed to look at the accuracy of the reported mileage. ANOVA tests were performed to compare the average distance, average fastest pace, and average RPE of each type of run. A repeated ANOVA was completed to look at how fatigue and soreness changed throughout the week of training. Finally, pairwise t test with a Bonferroni correction was completed to look at how miles, pace, and RPE differed by the different types of runs. </a:t>
            </a:r>
          </a:p>
          <a:p>
            <a:pPr algn="just"/>
            <a:endParaRPr lang="en-US" sz="2300" b="1" baseline="-25000" dirty="0">
              <a:latin typeface="+mj-lt"/>
            </a:endParaRPr>
          </a:p>
        </p:txBody>
      </p:sp>
      <p:cxnSp>
        <p:nvCxnSpPr>
          <p:cNvPr id="158" name="Straight Connector 157">
            <a:extLst>
              <a:ext uri="{FF2B5EF4-FFF2-40B4-BE49-F238E27FC236}">
                <a16:creationId xmlns:a16="http://schemas.microsoft.com/office/drawing/2014/main" id="{54DBD4C3-4C4C-4BCA-AA42-4FED9A279786}"/>
              </a:ext>
            </a:extLst>
          </p:cNvPr>
          <p:cNvCxnSpPr>
            <a:cxnSpLocks/>
          </p:cNvCxnSpPr>
          <p:nvPr/>
        </p:nvCxnSpPr>
        <p:spPr>
          <a:xfrm>
            <a:off x="32316812" y="15647092"/>
            <a:ext cx="29186" cy="17000217"/>
          </a:xfrm>
          <a:prstGeom prst="line">
            <a:avLst/>
          </a:prstGeom>
          <a:ln w="9525" cap="flat" cmpd="sng" algn="ctr">
            <a:solidFill>
              <a:schemeClr val="bg1">
                <a:lumMod val="8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9" name="TextBox 158">
            <a:extLst>
              <a:ext uri="{FF2B5EF4-FFF2-40B4-BE49-F238E27FC236}">
                <a16:creationId xmlns:a16="http://schemas.microsoft.com/office/drawing/2014/main" id="{6ECD6B9B-BEA7-4523-BFA3-1A8FA541AA0E}"/>
              </a:ext>
            </a:extLst>
          </p:cNvPr>
          <p:cNvSpPr txBox="1"/>
          <p:nvPr/>
        </p:nvSpPr>
        <p:spPr>
          <a:xfrm>
            <a:off x="32690579" y="31177868"/>
            <a:ext cx="10900151"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 would like to thank Dr. Felix </a:t>
            </a:r>
            <a:r>
              <a:rPr lang="en-US" sz="2800" dirty="0" err="1">
                <a:latin typeface="Arial" panose="020B0604020202020204" pitchFamily="34" charset="0"/>
                <a:cs typeface="Arial" panose="020B0604020202020204" pitchFamily="34" charset="0"/>
              </a:rPr>
              <a:t>Proessl</a:t>
            </a:r>
            <a:r>
              <a:rPr lang="en-US" sz="2800" dirty="0">
                <a:latin typeface="Arial" panose="020B0604020202020204" pitchFamily="34" charset="0"/>
                <a:cs typeface="Arial" panose="020B0604020202020204" pitchFamily="34" charset="0"/>
              </a:rPr>
              <a:t>, Dr. Katelyn Allison, and the student athletes who participated in this study. Without their help and participation, this study would not have been possible. </a:t>
            </a:r>
            <a:endParaRPr lang="en-US" sz="2800" dirty="0"/>
          </a:p>
        </p:txBody>
      </p:sp>
      <p:cxnSp>
        <p:nvCxnSpPr>
          <p:cNvPr id="46" name="Straight Connector 45">
            <a:extLst>
              <a:ext uri="{FF2B5EF4-FFF2-40B4-BE49-F238E27FC236}">
                <a16:creationId xmlns:a16="http://schemas.microsoft.com/office/drawing/2014/main" id="{BFF17F6F-051D-47AB-A317-A725AD01BBD4}"/>
              </a:ext>
            </a:extLst>
          </p:cNvPr>
          <p:cNvCxnSpPr>
            <a:cxnSpLocks/>
          </p:cNvCxnSpPr>
          <p:nvPr/>
        </p:nvCxnSpPr>
        <p:spPr>
          <a:xfrm>
            <a:off x="20416534" y="16292130"/>
            <a:ext cx="130473" cy="16614116"/>
          </a:xfrm>
          <a:prstGeom prst="line">
            <a:avLst/>
          </a:prstGeom>
          <a:ln w="9525" cap="flat" cmpd="sng" algn="ctr">
            <a:solidFill>
              <a:schemeClr val="bg1">
                <a:lumMod val="8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CD3DEA3-05D0-4AC1-BE4A-CFEE483DB52A}"/>
              </a:ext>
            </a:extLst>
          </p:cNvPr>
          <p:cNvCxnSpPr>
            <a:cxnSpLocks/>
          </p:cNvCxnSpPr>
          <p:nvPr/>
        </p:nvCxnSpPr>
        <p:spPr>
          <a:xfrm>
            <a:off x="10167651" y="15647092"/>
            <a:ext cx="0" cy="16734158"/>
          </a:xfrm>
          <a:prstGeom prst="line">
            <a:avLst/>
          </a:prstGeom>
          <a:ln w="9525" cap="flat" cmpd="sng" algn="ctr">
            <a:solidFill>
              <a:schemeClr val="bg1">
                <a:lumMod val="8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Text Placeholder 9">
            <a:extLst>
              <a:ext uri="{FF2B5EF4-FFF2-40B4-BE49-F238E27FC236}">
                <a16:creationId xmlns:a16="http://schemas.microsoft.com/office/drawing/2014/main" id="{6576BBAC-CFFB-44AA-AE94-95105718901B}"/>
              </a:ext>
            </a:extLst>
          </p:cNvPr>
          <p:cNvSpPr txBox="1">
            <a:spLocks/>
          </p:cNvSpPr>
          <p:nvPr/>
        </p:nvSpPr>
        <p:spPr>
          <a:xfrm>
            <a:off x="196450" y="14763320"/>
            <a:ext cx="32149548" cy="776497"/>
          </a:xfrm>
          <a:prstGeom prst="rect">
            <a:avLst/>
          </a:prstGeom>
          <a:solidFill>
            <a:schemeClr val="bg2"/>
          </a:solidFill>
        </p:spPr>
        <p:txBody>
          <a:bodyPr wrap="square" anchor="ctr">
            <a:spAutoFit/>
          </a:bodyPr>
          <a:lstStyle>
            <a:lvl1pPr marL="0" indent="0" algn="ctr" defTabSz="4389120" rtl="0" eaLnBrk="1" latinLnBrk="0" hangingPunct="1">
              <a:lnSpc>
                <a:spcPct val="90000"/>
              </a:lnSpc>
              <a:spcBef>
                <a:spcPts val="4800"/>
              </a:spcBef>
              <a:buFont typeface="Arial" panose="020B0604020202020204" pitchFamily="34" charset="0"/>
              <a:buNone/>
              <a:defRPr lang="en-US" sz="3000" b="1" kern="1200" dirty="0">
                <a:solidFill>
                  <a:schemeClr val="accent1">
                    <a:lumMod val="50000"/>
                  </a:schemeClr>
                </a:solidFill>
                <a:latin typeface="+mj-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lang="en-US" sz="3200" kern="1200" smtClean="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lang="en-US" sz="2000" kern="1200" smtClean="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lang="en-US" sz="1600" kern="1200" smtClean="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lang="en-US" sz="1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dirty="0">
                <a:solidFill>
                  <a:schemeClr val="tx1"/>
                </a:solidFill>
                <a:latin typeface="+mj-lt"/>
              </a:rPr>
              <a:t>RESULTS</a:t>
            </a:r>
          </a:p>
        </p:txBody>
      </p:sp>
      <p:sp>
        <p:nvSpPr>
          <p:cNvPr id="16" name="TextBox 15">
            <a:extLst>
              <a:ext uri="{FF2B5EF4-FFF2-40B4-BE49-F238E27FC236}">
                <a16:creationId xmlns:a16="http://schemas.microsoft.com/office/drawing/2014/main" id="{DBDDBE63-03DB-5BF2-76F7-B577FDBD6E6B}"/>
              </a:ext>
            </a:extLst>
          </p:cNvPr>
          <p:cNvSpPr txBox="1"/>
          <p:nvPr/>
        </p:nvSpPr>
        <p:spPr>
          <a:xfrm>
            <a:off x="17038286" y="5571489"/>
            <a:ext cx="1867359" cy="553998"/>
          </a:xfrm>
          <a:prstGeom prst="rect">
            <a:avLst/>
          </a:prstGeom>
          <a:solidFill>
            <a:schemeClr val="tx1"/>
          </a:solidFill>
        </p:spPr>
        <p:txBody>
          <a:bodyPr wrap="square" rtlCol="0">
            <a:spAutoFit/>
          </a:bodyPr>
          <a:lstStyle/>
          <a:p>
            <a:r>
              <a:rPr lang="en-US" sz="3000" dirty="0">
                <a:solidFill>
                  <a:schemeClr val="bg1"/>
                </a:solidFill>
              </a:rPr>
              <a:t>Long Run</a:t>
            </a:r>
          </a:p>
        </p:txBody>
      </p:sp>
      <p:sp>
        <p:nvSpPr>
          <p:cNvPr id="17" name="TextBox 16">
            <a:extLst>
              <a:ext uri="{FF2B5EF4-FFF2-40B4-BE49-F238E27FC236}">
                <a16:creationId xmlns:a16="http://schemas.microsoft.com/office/drawing/2014/main" id="{783A2170-3B9D-F856-DE83-2C6D7C9A7B50}"/>
              </a:ext>
            </a:extLst>
          </p:cNvPr>
          <p:cNvSpPr txBox="1"/>
          <p:nvPr/>
        </p:nvSpPr>
        <p:spPr>
          <a:xfrm>
            <a:off x="17237055" y="11034341"/>
            <a:ext cx="1706983" cy="553998"/>
          </a:xfrm>
          <a:prstGeom prst="rect">
            <a:avLst/>
          </a:prstGeom>
          <a:solidFill>
            <a:schemeClr val="bg1"/>
          </a:solidFill>
        </p:spPr>
        <p:txBody>
          <a:bodyPr wrap="square" rtlCol="0">
            <a:spAutoFit/>
          </a:bodyPr>
          <a:lstStyle/>
          <a:p>
            <a:r>
              <a:rPr lang="en-US" sz="3000" dirty="0">
                <a:solidFill>
                  <a:schemeClr val="accent4"/>
                </a:solidFill>
              </a:rPr>
              <a:t>Workout</a:t>
            </a:r>
          </a:p>
        </p:txBody>
      </p:sp>
      <p:sp>
        <p:nvSpPr>
          <p:cNvPr id="18" name="TextBox 17">
            <a:extLst>
              <a:ext uri="{FF2B5EF4-FFF2-40B4-BE49-F238E27FC236}">
                <a16:creationId xmlns:a16="http://schemas.microsoft.com/office/drawing/2014/main" id="{1E68FD00-3F87-8813-A477-27BDAD2CDF95}"/>
              </a:ext>
            </a:extLst>
          </p:cNvPr>
          <p:cNvSpPr txBox="1"/>
          <p:nvPr/>
        </p:nvSpPr>
        <p:spPr>
          <a:xfrm>
            <a:off x="17090322" y="9150156"/>
            <a:ext cx="1861658" cy="553998"/>
          </a:xfrm>
          <a:prstGeom prst="rect">
            <a:avLst/>
          </a:prstGeom>
          <a:solidFill>
            <a:schemeClr val="accent3"/>
          </a:solidFill>
        </p:spPr>
        <p:txBody>
          <a:bodyPr wrap="square" rtlCol="0">
            <a:spAutoFit/>
          </a:bodyPr>
          <a:lstStyle/>
          <a:p>
            <a:r>
              <a:rPr lang="en-US" sz="3000" dirty="0">
                <a:solidFill>
                  <a:schemeClr val="bg1"/>
                </a:solidFill>
              </a:rPr>
              <a:t>Recovery</a:t>
            </a:r>
          </a:p>
        </p:txBody>
      </p:sp>
      <p:sp>
        <p:nvSpPr>
          <p:cNvPr id="19" name="TextBox 18">
            <a:extLst>
              <a:ext uri="{FF2B5EF4-FFF2-40B4-BE49-F238E27FC236}">
                <a16:creationId xmlns:a16="http://schemas.microsoft.com/office/drawing/2014/main" id="{DEE7E753-D9B8-1295-4CB6-CD0AC4809AF0}"/>
              </a:ext>
            </a:extLst>
          </p:cNvPr>
          <p:cNvSpPr txBox="1"/>
          <p:nvPr/>
        </p:nvSpPr>
        <p:spPr>
          <a:xfrm>
            <a:off x="17081936" y="7179848"/>
            <a:ext cx="1870044" cy="553998"/>
          </a:xfrm>
          <a:prstGeom prst="rect">
            <a:avLst/>
          </a:prstGeom>
          <a:solidFill>
            <a:schemeClr val="bg2"/>
          </a:solidFill>
        </p:spPr>
        <p:txBody>
          <a:bodyPr wrap="square" rtlCol="0">
            <a:spAutoFit/>
          </a:bodyPr>
          <a:lstStyle/>
          <a:p>
            <a:r>
              <a:rPr lang="en-US" sz="3000" dirty="0">
                <a:solidFill>
                  <a:schemeClr val="bg1"/>
                </a:solidFill>
              </a:rPr>
              <a:t>Race</a:t>
            </a:r>
          </a:p>
        </p:txBody>
      </p:sp>
      <p:sp>
        <p:nvSpPr>
          <p:cNvPr id="23" name="Arrow: Right 22">
            <a:extLst>
              <a:ext uri="{FF2B5EF4-FFF2-40B4-BE49-F238E27FC236}">
                <a16:creationId xmlns:a16="http://schemas.microsoft.com/office/drawing/2014/main" id="{D1812899-C13A-4AEB-191F-FD6F1D5629D2}"/>
              </a:ext>
            </a:extLst>
          </p:cNvPr>
          <p:cNvSpPr/>
          <p:nvPr/>
        </p:nvSpPr>
        <p:spPr>
          <a:xfrm rot="18474573">
            <a:off x="15400736" y="6619368"/>
            <a:ext cx="1965655" cy="632779"/>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0F7DA41-9831-EFD2-F0D9-08ABDECD1203}"/>
              </a:ext>
            </a:extLst>
          </p:cNvPr>
          <p:cNvSpPr/>
          <p:nvPr/>
        </p:nvSpPr>
        <p:spPr>
          <a:xfrm rot="959625">
            <a:off x="15767260" y="8987357"/>
            <a:ext cx="1437996" cy="574384"/>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5C0A9C52-82D9-A06B-DD3D-86B0BA0C6045}"/>
              </a:ext>
            </a:extLst>
          </p:cNvPr>
          <p:cNvSpPr/>
          <p:nvPr/>
        </p:nvSpPr>
        <p:spPr>
          <a:xfrm rot="2366748">
            <a:off x="15585587" y="10162902"/>
            <a:ext cx="1868093" cy="503982"/>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6C1FD537-B1B0-FE78-21CB-3ED1835E4ED1}"/>
              </a:ext>
            </a:extLst>
          </p:cNvPr>
          <p:cNvSpPr/>
          <p:nvPr/>
        </p:nvSpPr>
        <p:spPr>
          <a:xfrm rot="19643415">
            <a:off x="15889083" y="7820323"/>
            <a:ext cx="1437996" cy="574384"/>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617C543-68BD-E428-45DB-966A9AFA67D6}"/>
              </a:ext>
            </a:extLst>
          </p:cNvPr>
          <p:cNvSpPr txBox="1"/>
          <p:nvPr/>
        </p:nvSpPr>
        <p:spPr>
          <a:xfrm>
            <a:off x="19871654" y="5469466"/>
            <a:ext cx="6690127" cy="523220"/>
          </a:xfrm>
          <a:prstGeom prst="rect">
            <a:avLst/>
          </a:prstGeom>
          <a:solidFill>
            <a:schemeClr val="tx1"/>
          </a:solidFill>
        </p:spPr>
        <p:txBody>
          <a:bodyPr wrap="square" rtlCol="0">
            <a:spAutoFit/>
          </a:bodyPr>
          <a:lstStyle/>
          <a:p>
            <a:r>
              <a:rPr lang="en-US" sz="2800" dirty="0">
                <a:solidFill>
                  <a:schemeClr val="bg1"/>
                </a:solidFill>
              </a:rPr>
              <a:t>Step 1: Complete Pre Run Questionnaire</a:t>
            </a:r>
          </a:p>
        </p:txBody>
      </p:sp>
      <p:pic>
        <p:nvPicPr>
          <p:cNvPr id="32" name="Picture 31">
            <a:extLst>
              <a:ext uri="{FF2B5EF4-FFF2-40B4-BE49-F238E27FC236}">
                <a16:creationId xmlns:a16="http://schemas.microsoft.com/office/drawing/2014/main" id="{EA6D8081-19AC-258D-2FFD-5889D513E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9104" y="6805322"/>
            <a:ext cx="2774290" cy="277429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E5DBF39-B59D-FC51-6334-0E36DC2E4BA6}"/>
              </a:ext>
            </a:extLst>
          </p:cNvPr>
          <p:cNvSpPr txBox="1"/>
          <p:nvPr/>
        </p:nvSpPr>
        <p:spPr>
          <a:xfrm>
            <a:off x="20821577" y="10382720"/>
            <a:ext cx="4790279" cy="523220"/>
          </a:xfrm>
          <a:prstGeom prst="rect">
            <a:avLst/>
          </a:prstGeom>
          <a:solidFill>
            <a:schemeClr val="tx1"/>
          </a:solidFill>
        </p:spPr>
        <p:txBody>
          <a:bodyPr wrap="square" rtlCol="0">
            <a:spAutoFit/>
          </a:bodyPr>
          <a:lstStyle/>
          <a:p>
            <a:r>
              <a:rPr lang="en-US" sz="2800" dirty="0">
                <a:solidFill>
                  <a:schemeClr val="bg1"/>
                </a:solidFill>
              </a:rPr>
              <a:t>Soreness and Fatigue (0-10)</a:t>
            </a:r>
          </a:p>
        </p:txBody>
      </p:sp>
      <p:sp>
        <p:nvSpPr>
          <p:cNvPr id="34" name="TextBox 33">
            <a:extLst>
              <a:ext uri="{FF2B5EF4-FFF2-40B4-BE49-F238E27FC236}">
                <a16:creationId xmlns:a16="http://schemas.microsoft.com/office/drawing/2014/main" id="{7A87EAA3-242C-01C6-BFE0-CAB442A8969D}"/>
              </a:ext>
            </a:extLst>
          </p:cNvPr>
          <p:cNvSpPr txBox="1"/>
          <p:nvPr/>
        </p:nvSpPr>
        <p:spPr>
          <a:xfrm>
            <a:off x="27067657" y="5442709"/>
            <a:ext cx="2091544" cy="523220"/>
          </a:xfrm>
          <a:prstGeom prst="rect">
            <a:avLst/>
          </a:prstGeom>
          <a:solidFill>
            <a:schemeClr val="tx1"/>
          </a:solidFill>
        </p:spPr>
        <p:txBody>
          <a:bodyPr wrap="square" rtlCol="0">
            <a:spAutoFit/>
          </a:bodyPr>
          <a:lstStyle/>
          <a:p>
            <a:r>
              <a:rPr lang="en-US" sz="2800" dirty="0">
                <a:solidFill>
                  <a:schemeClr val="bg1"/>
                </a:solidFill>
              </a:rPr>
              <a:t>Step 2: Run</a:t>
            </a:r>
          </a:p>
        </p:txBody>
      </p:sp>
      <p:pic>
        <p:nvPicPr>
          <p:cNvPr id="36" name="Picture 6" descr="Run Sport Exercise Vector Icon Illustration Stock Illustration - Download  Image Now - Icon, Running, Sport - iStock">
            <a:extLst>
              <a:ext uri="{FF2B5EF4-FFF2-40B4-BE49-F238E27FC236}">
                <a16:creationId xmlns:a16="http://schemas.microsoft.com/office/drawing/2014/main" id="{57F8D9E5-99A3-AFCD-61D5-01A09A75C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2914" y="7346775"/>
            <a:ext cx="2278700" cy="195855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BC92C0DB-D975-BD55-AE8E-811C12E2E5A6}"/>
              </a:ext>
            </a:extLst>
          </p:cNvPr>
          <p:cNvSpPr txBox="1"/>
          <p:nvPr/>
        </p:nvSpPr>
        <p:spPr>
          <a:xfrm>
            <a:off x="29409159" y="5443030"/>
            <a:ext cx="6518728" cy="523220"/>
          </a:xfrm>
          <a:prstGeom prst="rect">
            <a:avLst/>
          </a:prstGeom>
          <a:solidFill>
            <a:schemeClr val="tx1"/>
          </a:solidFill>
        </p:spPr>
        <p:txBody>
          <a:bodyPr wrap="square" rtlCol="0">
            <a:spAutoFit/>
          </a:bodyPr>
          <a:lstStyle/>
          <a:p>
            <a:r>
              <a:rPr lang="en-US" sz="2800" dirty="0">
                <a:solidFill>
                  <a:schemeClr val="bg1"/>
                </a:solidFill>
              </a:rPr>
              <a:t>Step 3: Upload Run to Strava or Garmin</a:t>
            </a:r>
          </a:p>
        </p:txBody>
      </p:sp>
      <p:pic>
        <p:nvPicPr>
          <p:cNvPr id="38" name="Picture 10" descr="Garmin Forerunner® 955 | Premium Running Watch">
            <a:extLst>
              <a:ext uri="{FF2B5EF4-FFF2-40B4-BE49-F238E27FC236}">
                <a16:creationId xmlns:a16="http://schemas.microsoft.com/office/drawing/2014/main" id="{CC22E63B-6BB7-DFA4-8366-1723E0247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5310" y="7450630"/>
            <a:ext cx="2038743" cy="2468478"/>
          </a:xfrm>
          <a:prstGeom prst="rect">
            <a:avLst/>
          </a:prstGeom>
          <a:noFill/>
          <a:extLst>
            <a:ext uri="{909E8E84-426E-40DD-AFC4-6F175D3DCCD1}">
              <a14:hiddenFill xmlns:a14="http://schemas.microsoft.com/office/drawing/2010/main">
                <a:solidFill>
                  <a:srgbClr val="FFFFFF"/>
                </a:solidFill>
              </a14:hiddenFill>
            </a:ext>
          </a:extLst>
        </p:spPr>
      </p:pic>
      <p:sp>
        <p:nvSpPr>
          <p:cNvPr id="39" name="Arrow: Right 38">
            <a:extLst>
              <a:ext uri="{FF2B5EF4-FFF2-40B4-BE49-F238E27FC236}">
                <a16:creationId xmlns:a16="http://schemas.microsoft.com/office/drawing/2014/main" id="{2FB86172-0954-34EE-2E4D-03E49B84BC2B}"/>
              </a:ext>
            </a:extLst>
          </p:cNvPr>
          <p:cNvSpPr/>
          <p:nvPr/>
        </p:nvSpPr>
        <p:spPr>
          <a:xfrm rot="20339482">
            <a:off x="31417760" y="7185938"/>
            <a:ext cx="1437996" cy="574384"/>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40" name="Picture 12" descr="Strava: Run, Ride, Hike - Apps on Google Play">
            <a:extLst>
              <a:ext uri="{FF2B5EF4-FFF2-40B4-BE49-F238E27FC236}">
                <a16:creationId xmlns:a16="http://schemas.microsoft.com/office/drawing/2014/main" id="{3CFCE5BB-CB50-62C9-0248-04F9D55833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5495" y="6103391"/>
            <a:ext cx="1732711" cy="1732711"/>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Right 40">
            <a:extLst>
              <a:ext uri="{FF2B5EF4-FFF2-40B4-BE49-F238E27FC236}">
                <a16:creationId xmlns:a16="http://schemas.microsoft.com/office/drawing/2014/main" id="{CE52CA80-6886-6CEF-01D7-A67C03A98251}"/>
              </a:ext>
            </a:extLst>
          </p:cNvPr>
          <p:cNvSpPr/>
          <p:nvPr/>
        </p:nvSpPr>
        <p:spPr>
          <a:xfrm rot="1633486">
            <a:off x="31440816" y="9302289"/>
            <a:ext cx="1437996" cy="500100"/>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42" name="Picture 14" descr="Garmin Connect™ - Apps on Google Play">
            <a:extLst>
              <a:ext uri="{FF2B5EF4-FFF2-40B4-BE49-F238E27FC236}">
                <a16:creationId xmlns:a16="http://schemas.microsoft.com/office/drawing/2014/main" id="{B65D2622-2ABD-4D0D-AB8C-27F6540327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0824" y="9260927"/>
            <a:ext cx="1904683" cy="1904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84E80D5-BD72-A3E5-5F76-5113783F5108}"/>
              </a:ext>
            </a:extLst>
          </p:cNvPr>
          <p:cNvSpPr txBox="1"/>
          <p:nvPr/>
        </p:nvSpPr>
        <p:spPr>
          <a:xfrm>
            <a:off x="36177845" y="5438688"/>
            <a:ext cx="5227733" cy="523220"/>
          </a:xfrm>
          <a:prstGeom prst="rect">
            <a:avLst/>
          </a:prstGeom>
          <a:solidFill>
            <a:schemeClr val="tx1"/>
          </a:solidFill>
        </p:spPr>
        <p:txBody>
          <a:bodyPr wrap="square" rtlCol="0">
            <a:spAutoFit/>
          </a:bodyPr>
          <a:lstStyle/>
          <a:p>
            <a:r>
              <a:rPr lang="en-US" sz="2800" dirty="0">
                <a:solidFill>
                  <a:schemeClr val="bg1"/>
                </a:solidFill>
              </a:rPr>
              <a:t>Step 5: Wellness Questionnaire</a:t>
            </a:r>
          </a:p>
        </p:txBody>
      </p:sp>
      <p:pic>
        <p:nvPicPr>
          <p:cNvPr id="44" name="Picture 43" descr="Kinduct Technologies Inc">
            <a:extLst>
              <a:ext uri="{FF2B5EF4-FFF2-40B4-BE49-F238E27FC236}">
                <a16:creationId xmlns:a16="http://schemas.microsoft.com/office/drawing/2014/main" id="{E1068521-689D-195A-48E5-347E6814A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43937" y="6241358"/>
            <a:ext cx="2241007" cy="201690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8CA32A8-68C2-130C-BBBB-BF738D2923F0}"/>
              </a:ext>
            </a:extLst>
          </p:cNvPr>
          <p:cNvSpPr txBox="1"/>
          <p:nvPr/>
        </p:nvSpPr>
        <p:spPr>
          <a:xfrm>
            <a:off x="35701690" y="8409320"/>
            <a:ext cx="6800989" cy="2246769"/>
          </a:xfrm>
          <a:prstGeom prst="rect">
            <a:avLst/>
          </a:prstGeom>
          <a:solidFill>
            <a:schemeClr val="tx1"/>
          </a:solidFill>
        </p:spPr>
        <p:txBody>
          <a:bodyPr wrap="square" rtlCol="0">
            <a:spAutoFit/>
          </a:bodyPr>
          <a:lstStyle/>
          <a:p>
            <a:r>
              <a:rPr lang="en-US" sz="2800" dirty="0">
                <a:solidFill>
                  <a:schemeClr val="bg1"/>
                </a:solidFill>
              </a:rPr>
              <a:t>How far did they run? At what pace?</a:t>
            </a:r>
          </a:p>
          <a:p>
            <a:r>
              <a:rPr lang="en-US" sz="2800" dirty="0">
                <a:solidFill>
                  <a:schemeClr val="bg1"/>
                </a:solidFill>
              </a:rPr>
              <a:t>Number of meals and drinks?</a:t>
            </a:r>
          </a:p>
          <a:p>
            <a:r>
              <a:rPr lang="en-US" sz="2800" dirty="0">
                <a:solidFill>
                  <a:schemeClr val="bg1"/>
                </a:solidFill>
              </a:rPr>
              <a:t>How fatigued and sore are you?</a:t>
            </a:r>
          </a:p>
          <a:p>
            <a:r>
              <a:rPr lang="en-US" sz="2800" dirty="0">
                <a:solidFill>
                  <a:schemeClr val="bg1"/>
                </a:solidFill>
              </a:rPr>
              <a:t>How much stress did you experience?</a:t>
            </a:r>
          </a:p>
          <a:p>
            <a:r>
              <a:rPr lang="en-US" sz="2800" dirty="0">
                <a:solidFill>
                  <a:schemeClr val="bg1"/>
                </a:solidFill>
              </a:rPr>
              <a:t>RPE of Run?</a:t>
            </a:r>
          </a:p>
        </p:txBody>
      </p:sp>
      <p:sp>
        <p:nvSpPr>
          <p:cNvPr id="47" name="TextBox 46">
            <a:extLst>
              <a:ext uri="{FF2B5EF4-FFF2-40B4-BE49-F238E27FC236}">
                <a16:creationId xmlns:a16="http://schemas.microsoft.com/office/drawing/2014/main" id="{C3D42F6F-50EF-3066-2DAA-C537E1B65649}"/>
              </a:ext>
            </a:extLst>
          </p:cNvPr>
          <p:cNvSpPr txBox="1"/>
          <p:nvPr/>
        </p:nvSpPr>
        <p:spPr>
          <a:xfrm>
            <a:off x="34724629" y="11007503"/>
            <a:ext cx="3344427" cy="1384995"/>
          </a:xfrm>
          <a:prstGeom prst="rect">
            <a:avLst/>
          </a:prstGeom>
          <a:solidFill>
            <a:schemeClr val="tx1"/>
          </a:solidFill>
        </p:spPr>
        <p:txBody>
          <a:bodyPr wrap="square" rtlCol="0">
            <a:spAutoFit/>
          </a:bodyPr>
          <a:lstStyle/>
          <a:p>
            <a:r>
              <a:rPr lang="en-US" sz="2800" dirty="0">
                <a:solidFill>
                  <a:schemeClr val="bg1"/>
                </a:solidFill>
              </a:rPr>
              <a:t>Data Analysis</a:t>
            </a:r>
          </a:p>
          <a:p>
            <a:pPr marL="457200" indent="-457200">
              <a:buFontTx/>
              <a:buChar char="-"/>
            </a:pPr>
            <a:r>
              <a:rPr lang="en-US" sz="2800" dirty="0">
                <a:solidFill>
                  <a:schemeClr val="bg1"/>
                </a:solidFill>
              </a:rPr>
              <a:t>Pair Wise T Test</a:t>
            </a:r>
          </a:p>
          <a:p>
            <a:pPr marL="457200" indent="-457200">
              <a:buFontTx/>
              <a:buChar char="-"/>
            </a:pPr>
            <a:r>
              <a:rPr lang="en-US" sz="2800" dirty="0">
                <a:solidFill>
                  <a:schemeClr val="bg1"/>
                </a:solidFill>
              </a:rPr>
              <a:t>ANOVA</a:t>
            </a:r>
          </a:p>
        </p:txBody>
      </p:sp>
      <p:pic>
        <p:nvPicPr>
          <p:cNvPr id="49" name="Picture 4" descr="RStudio Logo Usage Guidelines - RStudio">
            <a:extLst>
              <a:ext uri="{FF2B5EF4-FFF2-40B4-BE49-F238E27FC236}">
                <a16:creationId xmlns:a16="http://schemas.microsoft.com/office/drawing/2014/main" id="{C0993761-D8F0-7D7F-5561-1A24E4ED29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01833" y="10877060"/>
            <a:ext cx="3609975" cy="1266825"/>
          </a:xfrm>
          <a:prstGeom prst="rect">
            <a:avLst/>
          </a:prstGeom>
          <a:noFill/>
          <a:extLst>
            <a:ext uri="{909E8E84-426E-40DD-AFC4-6F175D3DCCD1}">
              <a14:hiddenFill xmlns:a14="http://schemas.microsoft.com/office/drawing/2010/main">
                <a:solidFill>
                  <a:srgbClr val="FFFFFF"/>
                </a:solidFill>
              </a14:hiddenFill>
            </a:ext>
          </a:extLst>
        </p:spPr>
      </p:pic>
      <p:sp>
        <p:nvSpPr>
          <p:cNvPr id="50" name="Arrow: Right 49">
            <a:extLst>
              <a:ext uri="{FF2B5EF4-FFF2-40B4-BE49-F238E27FC236}">
                <a16:creationId xmlns:a16="http://schemas.microsoft.com/office/drawing/2014/main" id="{EC37DAF0-4A61-A822-1560-BBDEB176B0D8}"/>
              </a:ext>
            </a:extLst>
          </p:cNvPr>
          <p:cNvSpPr/>
          <p:nvPr/>
        </p:nvSpPr>
        <p:spPr>
          <a:xfrm>
            <a:off x="38198714" y="11214492"/>
            <a:ext cx="1437996" cy="500100"/>
          </a:xfrm>
          <a:prstGeom prst="rightArrow">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40B77177-5F7D-8375-1105-21DB26FD4C9F}"/>
              </a:ext>
            </a:extLst>
          </p:cNvPr>
          <p:cNvSpPr txBox="1"/>
          <p:nvPr/>
        </p:nvSpPr>
        <p:spPr>
          <a:xfrm>
            <a:off x="765544" y="30691043"/>
            <a:ext cx="8769049" cy="1938992"/>
          </a:xfrm>
          <a:prstGeom prst="rect">
            <a:avLst/>
          </a:prstGeom>
          <a:noFill/>
        </p:spPr>
        <p:txBody>
          <a:bodyPr wrap="square" rtlCol="0">
            <a:spAutoFit/>
          </a:bodyPr>
          <a:lstStyle/>
          <a:p>
            <a:r>
              <a:rPr lang="en-US" sz="3000" dirty="0"/>
              <a:t>Top figure shows that distance varied across the various types of runs while the bottom examines how accurate the athletes reported the distance they ran. </a:t>
            </a:r>
          </a:p>
        </p:txBody>
      </p:sp>
      <p:sp>
        <p:nvSpPr>
          <p:cNvPr id="56" name="TextBox 55">
            <a:extLst>
              <a:ext uri="{FF2B5EF4-FFF2-40B4-BE49-F238E27FC236}">
                <a16:creationId xmlns:a16="http://schemas.microsoft.com/office/drawing/2014/main" id="{516D6355-4502-D962-8F5E-08A36EA0A826}"/>
              </a:ext>
            </a:extLst>
          </p:cNvPr>
          <p:cNvSpPr txBox="1"/>
          <p:nvPr/>
        </p:nvSpPr>
        <p:spPr>
          <a:xfrm>
            <a:off x="10928482" y="30601780"/>
            <a:ext cx="8769049" cy="1477328"/>
          </a:xfrm>
          <a:prstGeom prst="rect">
            <a:avLst/>
          </a:prstGeom>
          <a:noFill/>
        </p:spPr>
        <p:txBody>
          <a:bodyPr wrap="square" rtlCol="0">
            <a:spAutoFit/>
          </a:bodyPr>
          <a:lstStyle/>
          <a:p>
            <a:r>
              <a:rPr lang="en-US" sz="3000" dirty="0"/>
              <a:t>Average pace was consistent throughout all types of runs, therefore we thought it would be better to look at fastest pace rather than average</a:t>
            </a:r>
          </a:p>
        </p:txBody>
      </p:sp>
      <p:sp>
        <p:nvSpPr>
          <p:cNvPr id="60" name="TextBox 59">
            <a:extLst>
              <a:ext uri="{FF2B5EF4-FFF2-40B4-BE49-F238E27FC236}">
                <a16:creationId xmlns:a16="http://schemas.microsoft.com/office/drawing/2014/main" id="{6B24EF5C-A564-1A18-19E6-04BFF1104279}"/>
              </a:ext>
            </a:extLst>
          </p:cNvPr>
          <p:cNvSpPr txBox="1"/>
          <p:nvPr/>
        </p:nvSpPr>
        <p:spPr>
          <a:xfrm>
            <a:off x="21990326" y="30767987"/>
            <a:ext cx="8769049" cy="1862048"/>
          </a:xfrm>
          <a:prstGeom prst="rect">
            <a:avLst/>
          </a:prstGeom>
          <a:noFill/>
        </p:spPr>
        <p:txBody>
          <a:bodyPr wrap="square" rtlCol="0">
            <a:spAutoFit/>
          </a:bodyPr>
          <a:lstStyle/>
          <a:p>
            <a:r>
              <a:rPr lang="en-US" sz="2300" dirty="0"/>
              <a:t>Top figure shows how RPE varied across the four types of runs with the race having the highest RPE followed by workout then long run. Bottom figure examined the accuracy of reported pace versus actual. Overall athletes were not accurate when reporting their pace with most being half a minute to a minute off </a:t>
            </a:r>
          </a:p>
        </p:txBody>
      </p:sp>
      <p:pic>
        <p:nvPicPr>
          <p:cNvPr id="9" name="Picture 4" descr="Things to do at Heinz Field on September 25, 2021 - University of Pittsburgh">
            <a:extLst>
              <a:ext uri="{FF2B5EF4-FFF2-40B4-BE49-F238E27FC236}">
                <a16:creationId xmlns:a16="http://schemas.microsoft.com/office/drawing/2014/main" id="{2D722C3B-0D12-1BF7-8638-D742352185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7" y="63824"/>
            <a:ext cx="4071215" cy="3911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61752E-2CF5-D490-99E4-30B62EEA718C}"/>
              </a:ext>
            </a:extLst>
          </p:cNvPr>
          <p:cNvSpPr txBox="1"/>
          <p:nvPr/>
        </p:nvSpPr>
        <p:spPr>
          <a:xfrm>
            <a:off x="7840952" y="2904465"/>
            <a:ext cx="29260799" cy="1261884"/>
          </a:xfrm>
          <a:prstGeom prst="rect">
            <a:avLst/>
          </a:prstGeom>
          <a:noFill/>
        </p:spPr>
        <p:txBody>
          <a:bodyPr wrap="square" rtlCol="0">
            <a:spAutoFit/>
          </a:bodyPr>
          <a:lstStyle/>
          <a:p>
            <a:pPr algn="ctr"/>
            <a:r>
              <a:rPr lang="en-US" sz="3800" dirty="0">
                <a:solidFill>
                  <a:schemeClr val="bg1"/>
                </a:solidFill>
              </a:rPr>
              <a:t>Department of Sports Medicine and Nutrition</a:t>
            </a:r>
            <a:r>
              <a:rPr lang="en-US" sz="3800" baseline="30000" dirty="0">
                <a:solidFill>
                  <a:schemeClr val="bg1"/>
                </a:solidFill>
              </a:rPr>
              <a:t>1</a:t>
            </a:r>
            <a:r>
              <a:rPr lang="en-US" sz="3800" dirty="0">
                <a:solidFill>
                  <a:schemeClr val="bg1"/>
                </a:solidFill>
              </a:rPr>
              <a:t>, Department of Athletics</a:t>
            </a:r>
            <a:r>
              <a:rPr lang="en-US" sz="3800" baseline="30000" dirty="0">
                <a:solidFill>
                  <a:schemeClr val="bg1"/>
                </a:solidFill>
              </a:rPr>
              <a:t>2</a:t>
            </a:r>
            <a:r>
              <a:rPr lang="en-US" sz="3800" dirty="0">
                <a:solidFill>
                  <a:schemeClr val="bg1"/>
                </a:solidFill>
              </a:rPr>
              <a:t>, University of Pittsburgh, Pittsburgh, PA, USA</a:t>
            </a:r>
          </a:p>
          <a:p>
            <a:pPr algn="ctr"/>
            <a:endParaRPr lang="en-US" sz="3800" dirty="0">
              <a:solidFill>
                <a:schemeClr val="bg1"/>
              </a:solidFill>
            </a:endParaRPr>
          </a:p>
        </p:txBody>
      </p:sp>
      <p:sp>
        <p:nvSpPr>
          <p:cNvPr id="11" name="Text Placeholder 9">
            <a:extLst>
              <a:ext uri="{FF2B5EF4-FFF2-40B4-BE49-F238E27FC236}">
                <a16:creationId xmlns:a16="http://schemas.microsoft.com/office/drawing/2014/main" id="{8DF3E56C-BF9D-E355-710B-B2F78D5046F3}"/>
              </a:ext>
            </a:extLst>
          </p:cNvPr>
          <p:cNvSpPr txBox="1">
            <a:spLocks/>
          </p:cNvSpPr>
          <p:nvPr/>
        </p:nvSpPr>
        <p:spPr>
          <a:xfrm>
            <a:off x="32690579" y="30274549"/>
            <a:ext cx="11061754" cy="776497"/>
          </a:xfrm>
          <a:prstGeom prst="rect">
            <a:avLst/>
          </a:prstGeom>
          <a:solidFill>
            <a:schemeClr val="bg2"/>
          </a:solidFill>
        </p:spPr>
        <p:txBody>
          <a:bodyPr wrap="square" anchor="b">
            <a:spAutoFit/>
          </a:bodyPr>
          <a:lstStyle>
            <a:lvl1pPr marL="0" indent="0" algn="ctr" defTabSz="4389120" rtl="0" eaLnBrk="1" latinLnBrk="0" hangingPunct="1">
              <a:lnSpc>
                <a:spcPct val="90000"/>
              </a:lnSpc>
              <a:spcBef>
                <a:spcPts val="4800"/>
              </a:spcBef>
              <a:buFont typeface="Arial" panose="020B0604020202020204" pitchFamily="34" charset="0"/>
              <a:buNone/>
              <a:defRPr lang="en-US" sz="3000" b="1" kern="1200" dirty="0">
                <a:solidFill>
                  <a:schemeClr val="accent1">
                    <a:lumMod val="50000"/>
                  </a:schemeClr>
                </a:solidFill>
                <a:latin typeface="+mj-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lang="en-US" sz="3200" kern="1200" smtClean="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lang="en-US" sz="2000" kern="1200" smtClean="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lang="en-US" sz="1600" kern="1200" smtClean="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lang="en-US" sz="1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dirty="0">
                <a:solidFill>
                  <a:schemeClr val="tx1"/>
                </a:solidFill>
                <a:latin typeface="+mj-lt"/>
              </a:rPr>
              <a:t>ACKNOWLEDGEMENTS</a:t>
            </a:r>
          </a:p>
        </p:txBody>
      </p:sp>
      <p:graphicFrame>
        <p:nvGraphicFramePr>
          <p:cNvPr id="12" name="Table 12">
            <a:extLst>
              <a:ext uri="{FF2B5EF4-FFF2-40B4-BE49-F238E27FC236}">
                <a16:creationId xmlns:a16="http://schemas.microsoft.com/office/drawing/2014/main" id="{62571E13-3BD4-A127-E994-1E06B49B4C75}"/>
              </a:ext>
            </a:extLst>
          </p:cNvPr>
          <p:cNvGraphicFramePr>
            <a:graphicFrameLocks noGrp="1"/>
          </p:cNvGraphicFramePr>
          <p:nvPr>
            <p:extLst>
              <p:ext uri="{D42A27DB-BD31-4B8C-83A1-F6EECF244321}">
                <p14:modId xmlns:p14="http://schemas.microsoft.com/office/powerpoint/2010/main" val="813032416"/>
              </p:ext>
            </p:extLst>
          </p:nvPr>
        </p:nvGraphicFramePr>
        <p:xfrm>
          <a:off x="11096819" y="6893570"/>
          <a:ext cx="4644816" cy="3994462"/>
        </p:xfrm>
        <a:graphic>
          <a:graphicData uri="http://schemas.openxmlformats.org/drawingml/2006/table">
            <a:tbl>
              <a:tblPr firstRow="1" bandRow="1">
                <a:tableStyleId>{073A0DAA-6AF3-43AB-8588-CEC1D06C72B9}</a:tableStyleId>
              </a:tblPr>
              <a:tblGrid>
                <a:gridCol w="4644816">
                  <a:extLst>
                    <a:ext uri="{9D8B030D-6E8A-4147-A177-3AD203B41FA5}">
                      <a16:colId xmlns:a16="http://schemas.microsoft.com/office/drawing/2014/main" val="2853780531"/>
                    </a:ext>
                  </a:extLst>
                </a:gridCol>
              </a:tblGrid>
              <a:tr h="1997231">
                <a:tc>
                  <a:txBody>
                    <a:bodyPr/>
                    <a:lstStyle/>
                    <a:p>
                      <a:pPr algn="ctr"/>
                      <a:r>
                        <a:rPr lang="en-US" sz="3000" dirty="0"/>
                        <a:t>N= 18 DI XC Runners</a:t>
                      </a:r>
                    </a:p>
                    <a:p>
                      <a:pPr algn="ctr"/>
                      <a:r>
                        <a:rPr lang="en-US" sz="3000" dirty="0"/>
                        <a:t>7 Women</a:t>
                      </a:r>
                    </a:p>
                    <a:p>
                      <a:pPr algn="ctr"/>
                      <a:r>
                        <a:rPr lang="en-US" sz="3000" dirty="0"/>
                        <a:t>11 Men</a:t>
                      </a:r>
                    </a:p>
                  </a:txBody>
                  <a:tcPr/>
                </a:tc>
                <a:extLst>
                  <a:ext uri="{0D108BD9-81ED-4DB2-BD59-A6C34878D82A}">
                    <a16:rowId xmlns:a16="http://schemas.microsoft.com/office/drawing/2014/main" val="1740642254"/>
                  </a:ext>
                </a:extLst>
              </a:tr>
              <a:tr h="1997231">
                <a:tc>
                  <a:txBody>
                    <a:bodyPr/>
                    <a:lstStyle/>
                    <a:p>
                      <a:pPr algn="ctr"/>
                      <a:r>
                        <a:rPr lang="en-US" sz="3000" dirty="0"/>
                        <a:t>7 First Years</a:t>
                      </a:r>
                    </a:p>
                    <a:p>
                      <a:pPr algn="ctr"/>
                      <a:r>
                        <a:rPr lang="en-US" sz="3000" dirty="0"/>
                        <a:t>6 Sophomore</a:t>
                      </a:r>
                    </a:p>
                    <a:p>
                      <a:pPr algn="ctr"/>
                      <a:r>
                        <a:rPr lang="en-US" sz="3000" dirty="0"/>
                        <a:t>4 Juniors</a:t>
                      </a:r>
                    </a:p>
                    <a:p>
                      <a:pPr algn="ctr"/>
                      <a:r>
                        <a:rPr lang="en-US" sz="3000" dirty="0"/>
                        <a:t>1 Senior</a:t>
                      </a:r>
                    </a:p>
                  </a:txBody>
                  <a:tcPr/>
                </a:tc>
                <a:extLst>
                  <a:ext uri="{0D108BD9-81ED-4DB2-BD59-A6C34878D82A}">
                    <a16:rowId xmlns:a16="http://schemas.microsoft.com/office/drawing/2014/main" val="1806511243"/>
                  </a:ext>
                </a:extLst>
              </a:tr>
            </a:tbl>
          </a:graphicData>
        </a:graphic>
      </p:graphicFrame>
      <p:sp>
        <p:nvSpPr>
          <p:cNvPr id="13" name="TextBox 12">
            <a:extLst>
              <a:ext uri="{FF2B5EF4-FFF2-40B4-BE49-F238E27FC236}">
                <a16:creationId xmlns:a16="http://schemas.microsoft.com/office/drawing/2014/main" id="{47AC9E17-929F-2283-0C33-6DC5147C1CA2}"/>
              </a:ext>
            </a:extLst>
          </p:cNvPr>
          <p:cNvSpPr txBox="1"/>
          <p:nvPr/>
        </p:nvSpPr>
        <p:spPr>
          <a:xfrm>
            <a:off x="32690579" y="23375828"/>
            <a:ext cx="10834895" cy="7017306"/>
          </a:xfrm>
          <a:prstGeom prst="rect">
            <a:avLst/>
          </a:prstGeom>
          <a:noFill/>
        </p:spPr>
        <p:txBody>
          <a:bodyPr wrap="square" rtlCol="0">
            <a:spAutoFit/>
          </a:bodyPr>
          <a:lstStyle/>
          <a:p>
            <a:r>
              <a:rPr lang="en-US" sz="1800" dirty="0">
                <a:latin typeface="Arial" panose="020B0604020202020204" pitchFamily="34" charset="0"/>
                <a:ea typeface="Times New Roman" panose="02020603050405020304" pitchFamily="18" charset="0"/>
                <a:cs typeface="Arial" panose="020B0604020202020204" pitchFamily="34" charset="0"/>
              </a:rPr>
              <a:t>1. </a:t>
            </a:r>
            <a:r>
              <a:rPr lang="en-US" sz="1800" dirty="0" err="1">
                <a:latin typeface="Arial" panose="020B0604020202020204" pitchFamily="34" charset="0"/>
                <a:ea typeface="Times New Roman" panose="02020603050405020304" pitchFamily="18" charset="0"/>
                <a:cs typeface="Arial" panose="020B0604020202020204" pitchFamily="34" charset="0"/>
              </a:rPr>
              <a:t>Brownsberger</a:t>
            </a:r>
            <a:r>
              <a:rPr lang="en-US" sz="1800" dirty="0">
                <a:latin typeface="Arial" panose="020B0604020202020204" pitchFamily="34" charset="0"/>
                <a:ea typeface="Times New Roman" panose="02020603050405020304" pitchFamily="18" charset="0"/>
                <a:cs typeface="Arial" panose="020B0604020202020204" pitchFamily="34" charset="0"/>
              </a:rPr>
              <a:t>, J., Edwards, A., Crowther, R., &amp; Cottrell, D. (2013). Impact of mental fatigue on self-paced exercise. </a:t>
            </a:r>
            <a:r>
              <a:rPr lang="en-US" sz="1800" i="1" dirty="0">
                <a:latin typeface="Arial" panose="020B0604020202020204" pitchFamily="34" charset="0"/>
                <a:ea typeface="Times New Roman" panose="02020603050405020304" pitchFamily="18" charset="0"/>
                <a:cs typeface="Arial" panose="020B0604020202020204" pitchFamily="34" charset="0"/>
              </a:rPr>
              <a:t>International Journal of Sports Medicine, 34</a:t>
            </a:r>
            <a:r>
              <a:rPr lang="en-US" sz="1800" dirty="0">
                <a:latin typeface="Arial" panose="020B0604020202020204" pitchFamily="34" charset="0"/>
                <a:ea typeface="Times New Roman" panose="02020603050405020304" pitchFamily="18" charset="0"/>
                <a:cs typeface="Arial" panose="020B0604020202020204" pitchFamily="34" charset="0"/>
              </a:rPr>
              <a:t>(12), 1029-1036. </a:t>
            </a:r>
          </a:p>
          <a:p>
            <a:r>
              <a:rPr lang="en-US" sz="1800" dirty="0">
                <a:latin typeface="Arial" panose="020B0604020202020204" pitchFamily="34" charset="0"/>
                <a:ea typeface="Times New Roman" panose="02020603050405020304" pitchFamily="18" charset="0"/>
                <a:cs typeface="Arial" panose="020B0604020202020204" pitchFamily="34" charset="0"/>
              </a:rPr>
              <a:t>2. Dishman, R., Patton, R., Smith, J., Weinberg, R., &amp; Jackson, A. (1987). Using perceived exertion to prescribe and monitor exercise training heart rate. </a:t>
            </a:r>
            <a:r>
              <a:rPr lang="en-US" sz="1800" i="1" dirty="0">
                <a:latin typeface="Arial" panose="020B0604020202020204" pitchFamily="34" charset="0"/>
                <a:ea typeface="Times New Roman" panose="02020603050405020304" pitchFamily="18" charset="0"/>
                <a:cs typeface="Arial" panose="020B0604020202020204" pitchFamily="34" charset="0"/>
              </a:rPr>
              <a:t>International Journal of Sports Medicine, 8</a:t>
            </a:r>
            <a:r>
              <a:rPr lang="en-US" sz="1800" dirty="0">
                <a:latin typeface="Arial" panose="020B0604020202020204" pitchFamily="34" charset="0"/>
                <a:ea typeface="Times New Roman" panose="02020603050405020304" pitchFamily="18" charset="0"/>
                <a:cs typeface="Arial" panose="020B0604020202020204" pitchFamily="34" charset="0"/>
              </a:rPr>
              <a:t>(03), 208-213. </a:t>
            </a:r>
          </a:p>
          <a:p>
            <a:r>
              <a:rPr lang="en-US" sz="1800" dirty="0">
                <a:latin typeface="Arial" panose="020B0604020202020204" pitchFamily="34" charset="0"/>
                <a:ea typeface="Times New Roman" panose="02020603050405020304" pitchFamily="18" charset="0"/>
                <a:cs typeface="Arial" panose="020B0604020202020204" pitchFamily="34" charset="0"/>
              </a:rPr>
              <a:t>3. Faulkner, J., Parfitt, G., &amp; </a:t>
            </a:r>
            <a:r>
              <a:rPr lang="en-US" sz="1800" dirty="0" err="1">
                <a:latin typeface="Arial" panose="020B0604020202020204" pitchFamily="34" charset="0"/>
                <a:ea typeface="Times New Roman" panose="02020603050405020304" pitchFamily="18" charset="0"/>
                <a:cs typeface="Arial" panose="020B0604020202020204" pitchFamily="34" charset="0"/>
              </a:rPr>
              <a:t>Eston</a:t>
            </a:r>
            <a:r>
              <a:rPr lang="en-US" sz="1800" dirty="0">
                <a:latin typeface="Arial" panose="020B0604020202020204" pitchFamily="34" charset="0"/>
                <a:ea typeface="Times New Roman" panose="02020603050405020304" pitchFamily="18" charset="0"/>
                <a:cs typeface="Arial" panose="020B0604020202020204" pitchFamily="34" charset="0"/>
              </a:rPr>
              <a:t>, R. (2008). The rating of perceived exertion during competitive running scales with time. </a:t>
            </a:r>
            <a:r>
              <a:rPr lang="en-US" sz="1800" i="1" dirty="0">
                <a:latin typeface="Arial" panose="020B0604020202020204" pitchFamily="34" charset="0"/>
                <a:ea typeface="Times New Roman" panose="02020603050405020304" pitchFamily="18" charset="0"/>
                <a:cs typeface="Arial" panose="020B0604020202020204" pitchFamily="34" charset="0"/>
              </a:rPr>
              <a:t>Psychophysiology, 45</a:t>
            </a:r>
            <a:r>
              <a:rPr lang="en-US" sz="1800" dirty="0">
                <a:latin typeface="Arial" panose="020B0604020202020204" pitchFamily="34" charset="0"/>
                <a:ea typeface="Times New Roman" panose="02020603050405020304" pitchFamily="18" charset="0"/>
                <a:cs typeface="Arial" panose="020B0604020202020204" pitchFamily="34" charset="0"/>
              </a:rPr>
              <a:t>(6), 977-985. </a:t>
            </a:r>
          </a:p>
          <a:p>
            <a:r>
              <a:rPr lang="en-US" sz="1800" dirty="0">
                <a:latin typeface="Arial" panose="020B0604020202020204" pitchFamily="34" charset="0"/>
                <a:ea typeface="Times New Roman" panose="02020603050405020304" pitchFamily="18" charset="0"/>
                <a:cs typeface="Arial" panose="020B0604020202020204" pitchFamily="34" charset="0"/>
              </a:rPr>
              <a:t>4. Haddad, M., </a:t>
            </a:r>
            <a:r>
              <a:rPr lang="en-US" sz="1800" dirty="0" err="1">
                <a:latin typeface="Arial" panose="020B0604020202020204" pitchFamily="34" charset="0"/>
                <a:ea typeface="Times New Roman" panose="02020603050405020304" pitchFamily="18" charset="0"/>
                <a:cs typeface="Arial" panose="020B0604020202020204" pitchFamily="34" charset="0"/>
              </a:rPr>
              <a:t>Chaouachi</a:t>
            </a:r>
            <a:r>
              <a:rPr lang="en-US" sz="1800" dirty="0">
                <a:latin typeface="Arial" panose="020B0604020202020204" pitchFamily="34" charset="0"/>
                <a:ea typeface="Times New Roman" panose="02020603050405020304" pitchFamily="18" charset="0"/>
                <a:cs typeface="Arial" panose="020B0604020202020204" pitchFamily="34" charset="0"/>
              </a:rPr>
              <a:t>, A., Wong, D. P., </a:t>
            </a:r>
            <a:r>
              <a:rPr lang="en-US" sz="1800" dirty="0" err="1">
                <a:latin typeface="Arial" panose="020B0604020202020204" pitchFamily="34" charset="0"/>
                <a:ea typeface="Times New Roman" panose="02020603050405020304" pitchFamily="18" charset="0"/>
                <a:cs typeface="Arial" panose="020B0604020202020204" pitchFamily="34" charset="0"/>
              </a:rPr>
              <a:t>Castagna</a:t>
            </a:r>
            <a:r>
              <a:rPr lang="en-US" sz="1800" dirty="0">
                <a:latin typeface="Arial" panose="020B0604020202020204" pitchFamily="34" charset="0"/>
                <a:ea typeface="Times New Roman" panose="02020603050405020304" pitchFamily="18" charset="0"/>
                <a:cs typeface="Arial" panose="020B0604020202020204" pitchFamily="34" charset="0"/>
              </a:rPr>
              <a:t>, C., </a:t>
            </a:r>
            <a:r>
              <a:rPr lang="en-US" sz="1800" dirty="0" err="1">
                <a:latin typeface="Arial" panose="020B0604020202020204" pitchFamily="34" charset="0"/>
                <a:ea typeface="Times New Roman" panose="02020603050405020304" pitchFamily="18" charset="0"/>
                <a:cs typeface="Arial" panose="020B0604020202020204" pitchFamily="34" charset="0"/>
              </a:rPr>
              <a:t>Hambli</a:t>
            </a:r>
            <a:r>
              <a:rPr lang="en-US" sz="1800" dirty="0">
                <a:latin typeface="Arial" panose="020B0604020202020204" pitchFamily="34" charset="0"/>
                <a:ea typeface="Times New Roman" panose="02020603050405020304" pitchFamily="18" charset="0"/>
                <a:cs typeface="Arial" panose="020B0604020202020204" pitchFamily="34" charset="0"/>
              </a:rPr>
              <a:t>, M., Hue, O., &amp; </a:t>
            </a:r>
            <a:r>
              <a:rPr lang="en-US" sz="1800" dirty="0" err="1">
                <a:latin typeface="Arial" panose="020B0604020202020204" pitchFamily="34" charset="0"/>
                <a:ea typeface="Times New Roman" panose="02020603050405020304" pitchFamily="18" charset="0"/>
                <a:cs typeface="Arial" panose="020B0604020202020204" pitchFamily="34" charset="0"/>
              </a:rPr>
              <a:t>Chamari</a:t>
            </a:r>
            <a:r>
              <a:rPr lang="en-US" sz="1800" dirty="0">
                <a:latin typeface="Arial" panose="020B0604020202020204" pitchFamily="34" charset="0"/>
                <a:ea typeface="Times New Roman" panose="02020603050405020304" pitchFamily="18" charset="0"/>
                <a:cs typeface="Arial" panose="020B0604020202020204" pitchFamily="34" charset="0"/>
              </a:rPr>
              <a:t>, K. (2013). Influence of fatigue, stress, muscle soreness and sleep on perceived exertion during submaximal effort. </a:t>
            </a:r>
            <a:r>
              <a:rPr lang="en-US" sz="1800" i="1" dirty="0">
                <a:latin typeface="Arial" panose="020B0604020202020204" pitchFamily="34" charset="0"/>
                <a:ea typeface="Times New Roman" panose="02020603050405020304" pitchFamily="18" charset="0"/>
                <a:cs typeface="Arial" panose="020B0604020202020204" pitchFamily="34" charset="0"/>
              </a:rPr>
              <a:t>Physiology &amp; behavior, 119</a:t>
            </a:r>
            <a:r>
              <a:rPr lang="en-US" sz="1800" dirty="0">
                <a:latin typeface="Arial" panose="020B0604020202020204" pitchFamily="34" charset="0"/>
                <a:ea typeface="Times New Roman" panose="02020603050405020304" pitchFamily="18" charset="0"/>
                <a:cs typeface="Arial" panose="020B0604020202020204" pitchFamily="34" charset="0"/>
              </a:rPr>
              <a:t>, 185-189. </a:t>
            </a:r>
          </a:p>
          <a:p>
            <a:r>
              <a:rPr lang="en-US" sz="1800" dirty="0">
                <a:latin typeface="Arial" panose="020B0604020202020204" pitchFamily="34" charset="0"/>
                <a:ea typeface="Times New Roman" panose="02020603050405020304" pitchFamily="18" charset="0"/>
                <a:cs typeface="Arial" panose="020B0604020202020204" pitchFamily="34" charset="0"/>
              </a:rPr>
              <a:t>5. Kreher, J. B., &amp; Schwartz, J. B. (2012). Overtraining </a:t>
            </a:r>
            <a:r>
              <a:rPr lang="en-US" sz="1800" dirty="0" err="1">
                <a:latin typeface="Arial" panose="020B0604020202020204" pitchFamily="34" charset="0"/>
                <a:ea typeface="Times New Roman" panose="02020603050405020304" pitchFamily="18" charset="0"/>
                <a:cs typeface="Arial" panose="020B0604020202020204" pitchFamily="34" charset="0"/>
              </a:rPr>
              <a:t>Syndrome:A</a:t>
            </a:r>
            <a:r>
              <a:rPr lang="en-US" sz="1800" dirty="0">
                <a:latin typeface="Arial" panose="020B0604020202020204" pitchFamily="34" charset="0"/>
                <a:ea typeface="Times New Roman" panose="02020603050405020304" pitchFamily="18" charset="0"/>
                <a:cs typeface="Arial" panose="020B0604020202020204" pitchFamily="34" charset="0"/>
              </a:rPr>
              <a:t> Practical Guide. </a:t>
            </a:r>
            <a:r>
              <a:rPr lang="en-US" sz="1800" i="1" dirty="0">
                <a:latin typeface="Arial" panose="020B0604020202020204" pitchFamily="34" charset="0"/>
                <a:ea typeface="Times New Roman" panose="02020603050405020304" pitchFamily="18" charset="0"/>
                <a:cs typeface="Arial" panose="020B0604020202020204" pitchFamily="34" charset="0"/>
              </a:rPr>
              <a:t>Sports Health, 4</a:t>
            </a:r>
            <a:r>
              <a:rPr lang="en-US" sz="1800" dirty="0">
                <a:latin typeface="Arial" panose="020B0604020202020204" pitchFamily="34" charset="0"/>
                <a:ea typeface="Times New Roman" panose="02020603050405020304" pitchFamily="18" charset="0"/>
                <a:cs typeface="Arial" panose="020B0604020202020204" pitchFamily="34" charset="0"/>
              </a:rPr>
              <a:t>(2), 128-138. </a:t>
            </a:r>
            <a:r>
              <a:rPr lang="en-US" sz="1800" u="sng"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10"/>
              </a:rPr>
              <a:t>https://doi.org/10.1177/1941738111434406</a:t>
            </a:r>
            <a:r>
              <a:rPr lang="en-US" sz="1800" dirty="0">
                <a:latin typeface="Arial" panose="020B0604020202020204" pitchFamily="34" charset="0"/>
                <a:ea typeface="Times New Roman" panose="02020603050405020304" pitchFamily="18" charset="0"/>
                <a:cs typeface="Arial" panose="020B0604020202020204" pitchFamily="34" charset="0"/>
              </a:rPr>
              <a:t> </a:t>
            </a:r>
          </a:p>
          <a:p>
            <a:r>
              <a:rPr lang="en-US" sz="1800" dirty="0">
                <a:latin typeface="Arial" panose="020B0604020202020204" pitchFamily="34" charset="0"/>
                <a:ea typeface="Times New Roman" panose="02020603050405020304" pitchFamily="18" charset="0"/>
                <a:cs typeface="Arial" panose="020B0604020202020204" pitchFamily="34" charset="0"/>
              </a:rPr>
              <a:t>6. </a:t>
            </a:r>
            <a:r>
              <a:rPr lang="en-US" sz="1800" dirty="0" err="1">
                <a:latin typeface="Arial" panose="020B0604020202020204" pitchFamily="34" charset="0"/>
                <a:ea typeface="Times New Roman" panose="02020603050405020304" pitchFamily="18" charset="0"/>
                <a:cs typeface="Arial" panose="020B0604020202020204" pitchFamily="34" charset="0"/>
              </a:rPr>
              <a:t>Mah</a:t>
            </a:r>
            <a:r>
              <a:rPr lang="en-US" sz="1800" dirty="0">
                <a:latin typeface="Arial" panose="020B0604020202020204" pitchFamily="34" charset="0"/>
                <a:ea typeface="Times New Roman" panose="02020603050405020304" pitchFamily="18" charset="0"/>
                <a:cs typeface="Arial" panose="020B0604020202020204" pitchFamily="34" charset="0"/>
              </a:rPr>
              <a:t>, C. D., </a:t>
            </a:r>
            <a:r>
              <a:rPr lang="en-US" sz="1800" dirty="0" err="1">
                <a:latin typeface="Arial" panose="020B0604020202020204" pitchFamily="34" charset="0"/>
                <a:ea typeface="Times New Roman" panose="02020603050405020304" pitchFamily="18" charset="0"/>
                <a:cs typeface="Arial" panose="020B0604020202020204" pitchFamily="34" charset="0"/>
              </a:rPr>
              <a:t>Kezirian</a:t>
            </a:r>
            <a:r>
              <a:rPr lang="en-US" sz="1800" dirty="0">
                <a:latin typeface="Arial" panose="020B0604020202020204" pitchFamily="34" charset="0"/>
                <a:ea typeface="Times New Roman" panose="02020603050405020304" pitchFamily="18" charset="0"/>
                <a:cs typeface="Arial" panose="020B0604020202020204" pitchFamily="34" charset="0"/>
              </a:rPr>
              <a:t>, E. J., Marcello, B. M., &amp; Dement, W. C. (2018). Poor sleep quality and insufficient sleep of a collegiate student-athlete population. </a:t>
            </a:r>
            <a:r>
              <a:rPr lang="en-US" sz="1800" i="1" dirty="0">
                <a:latin typeface="Arial" panose="020B0604020202020204" pitchFamily="34" charset="0"/>
                <a:ea typeface="Times New Roman" panose="02020603050405020304" pitchFamily="18" charset="0"/>
                <a:cs typeface="Arial" panose="020B0604020202020204" pitchFamily="34" charset="0"/>
              </a:rPr>
              <a:t>Sleep health, 4</a:t>
            </a:r>
            <a:r>
              <a:rPr lang="en-US" sz="1800" dirty="0">
                <a:latin typeface="Arial" panose="020B0604020202020204" pitchFamily="34" charset="0"/>
                <a:ea typeface="Times New Roman" panose="02020603050405020304" pitchFamily="18" charset="0"/>
                <a:cs typeface="Arial" panose="020B0604020202020204" pitchFamily="34" charset="0"/>
              </a:rPr>
              <a:t>(3), 251-257. </a:t>
            </a:r>
          </a:p>
          <a:p>
            <a:pPr marL="304815" indent="-304815"/>
            <a:r>
              <a:rPr lang="en-US" sz="1800" dirty="0">
                <a:latin typeface="Arial" panose="020B0604020202020204" pitchFamily="34" charset="0"/>
                <a:ea typeface="Times New Roman" panose="02020603050405020304" pitchFamily="18" charset="0"/>
                <a:cs typeface="Arial" panose="020B0604020202020204" pitchFamily="34" charset="0"/>
              </a:rPr>
              <a:t>7. Shephard, R., &amp; </a:t>
            </a:r>
            <a:r>
              <a:rPr lang="en-US" sz="1800" dirty="0" err="1">
                <a:latin typeface="Arial" panose="020B0604020202020204" pitchFamily="34" charset="0"/>
                <a:ea typeface="Times New Roman" panose="02020603050405020304" pitchFamily="18" charset="0"/>
                <a:cs typeface="Arial" panose="020B0604020202020204" pitchFamily="34" charset="0"/>
              </a:rPr>
              <a:t>Shek</a:t>
            </a:r>
            <a:r>
              <a:rPr lang="en-US" sz="1800" dirty="0">
                <a:latin typeface="Arial" panose="020B0604020202020204" pitchFamily="34" charset="0"/>
                <a:ea typeface="Times New Roman" panose="02020603050405020304" pitchFamily="18" charset="0"/>
                <a:cs typeface="Arial" panose="020B0604020202020204" pitchFamily="34" charset="0"/>
              </a:rPr>
              <a:t>, P. (1994). Potential impact of physical activity and sport on the immune system--a brief review. </a:t>
            </a:r>
            <a:r>
              <a:rPr lang="en-US" sz="1800" i="1" dirty="0">
                <a:latin typeface="Arial" panose="020B0604020202020204" pitchFamily="34" charset="0"/>
                <a:ea typeface="Times New Roman" panose="02020603050405020304" pitchFamily="18" charset="0"/>
                <a:cs typeface="Arial" panose="020B0604020202020204" pitchFamily="34" charset="0"/>
              </a:rPr>
              <a:t>British journal of sports medicine, 28</a:t>
            </a:r>
            <a:r>
              <a:rPr lang="en-US" sz="1800" dirty="0">
                <a:latin typeface="Arial" panose="020B0604020202020204" pitchFamily="34" charset="0"/>
                <a:ea typeface="Times New Roman" panose="02020603050405020304" pitchFamily="18" charset="0"/>
                <a:cs typeface="Arial" panose="020B0604020202020204" pitchFamily="34" charset="0"/>
              </a:rPr>
              <a:t>(4), 247-255. </a:t>
            </a:r>
          </a:p>
          <a:p>
            <a:pPr marL="304815" indent="-304815"/>
            <a:r>
              <a:rPr lang="en-US" sz="1800" dirty="0">
                <a:latin typeface="Arial" panose="020B0604020202020204" pitchFamily="34" charset="0"/>
                <a:ea typeface="Times New Roman" panose="02020603050405020304" pitchFamily="18" charset="0"/>
                <a:cs typeface="Arial" panose="020B0604020202020204" pitchFamily="34" charset="0"/>
              </a:rPr>
              <a:t>8. </a:t>
            </a:r>
            <a:r>
              <a:rPr lang="en-US" sz="1800" dirty="0" err="1">
                <a:latin typeface="Arial" panose="020B0604020202020204" pitchFamily="34" charset="0"/>
                <a:ea typeface="Times New Roman" panose="02020603050405020304" pitchFamily="18" charset="0"/>
                <a:cs typeface="Arial" panose="020B0604020202020204" pitchFamily="34" charset="0"/>
              </a:rPr>
              <a:t>Souissi</a:t>
            </a:r>
            <a:r>
              <a:rPr lang="en-US" sz="1800" dirty="0">
                <a:latin typeface="Arial" panose="020B0604020202020204" pitchFamily="34" charset="0"/>
                <a:ea typeface="Times New Roman" panose="02020603050405020304" pitchFamily="18" charset="0"/>
                <a:cs typeface="Arial" panose="020B0604020202020204" pitchFamily="34" charset="0"/>
              </a:rPr>
              <a:t>, W., </a:t>
            </a:r>
            <a:r>
              <a:rPr lang="en-US" sz="1800" dirty="0" err="1">
                <a:latin typeface="Arial" panose="020B0604020202020204" pitchFamily="34" charset="0"/>
                <a:ea typeface="Times New Roman" panose="02020603050405020304" pitchFamily="18" charset="0"/>
                <a:cs typeface="Arial" panose="020B0604020202020204" pitchFamily="34" charset="0"/>
              </a:rPr>
              <a:t>Hammouda</a:t>
            </a:r>
            <a:r>
              <a:rPr lang="en-US" sz="1800" dirty="0">
                <a:latin typeface="Arial" panose="020B0604020202020204" pitchFamily="34" charset="0"/>
                <a:ea typeface="Times New Roman" panose="02020603050405020304" pitchFamily="18" charset="0"/>
                <a:cs typeface="Arial" panose="020B0604020202020204" pitchFamily="34" charset="0"/>
              </a:rPr>
              <a:t>, O., </a:t>
            </a:r>
            <a:r>
              <a:rPr lang="en-US" sz="1800" dirty="0" err="1">
                <a:latin typeface="Arial" panose="020B0604020202020204" pitchFamily="34" charset="0"/>
                <a:ea typeface="Times New Roman" panose="02020603050405020304" pitchFamily="18" charset="0"/>
                <a:cs typeface="Arial" panose="020B0604020202020204" pitchFamily="34" charset="0"/>
              </a:rPr>
              <a:t>Ayachi</a:t>
            </a:r>
            <a:r>
              <a:rPr lang="en-US" sz="1800" dirty="0">
                <a:latin typeface="Arial" panose="020B0604020202020204" pitchFamily="34" charset="0"/>
                <a:ea typeface="Times New Roman" panose="02020603050405020304" pitchFamily="18" charset="0"/>
                <a:cs typeface="Arial" panose="020B0604020202020204" pitchFamily="34" charset="0"/>
              </a:rPr>
              <a:t>, M., Ammar, A., </a:t>
            </a:r>
            <a:r>
              <a:rPr lang="en-US" sz="1800" dirty="0" err="1">
                <a:latin typeface="Arial" panose="020B0604020202020204" pitchFamily="34" charset="0"/>
                <a:ea typeface="Times New Roman" panose="02020603050405020304" pitchFamily="18" charset="0"/>
                <a:cs typeface="Arial" panose="020B0604020202020204" pitchFamily="34" charset="0"/>
              </a:rPr>
              <a:t>Khcharem</a:t>
            </a:r>
            <a:r>
              <a:rPr lang="en-US" sz="1800" dirty="0">
                <a:latin typeface="Arial" panose="020B0604020202020204" pitchFamily="34" charset="0"/>
                <a:ea typeface="Times New Roman" panose="02020603050405020304" pitchFamily="18" charset="0"/>
                <a:cs typeface="Arial" panose="020B0604020202020204" pitchFamily="34" charset="0"/>
              </a:rPr>
              <a:t>, A., de Marco, G., </a:t>
            </a:r>
            <a:r>
              <a:rPr lang="en-US" sz="1800" dirty="0" err="1">
                <a:latin typeface="Arial" panose="020B0604020202020204" pitchFamily="34" charset="0"/>
                <a:ea typeface="Times New Roman" panose="02020603050405020304" pitchFamily="18" charset="0"/>
                <a:cs typeface="Arial" panose="020B0604020202020204" pitchFamily="34" charset="0"/>
              </a:rPr>
              <a:t>Souissi</a:t>
            </a:r>
            <a:r>
              <a:rPr lang="en-US" sz="1800" dirty="0">
                <a:latin typeface="Arial" panose="020B0604020202020204" pitchFamily="34" charset="0"/>
                <a:ea typeface="Times New Roman" panose="02020603050405020304" pitchFamily="18" charset="0"/>
                <a:cs typeface="Arial" panose="020B0604020202020204" pitchFamily="34" charset="0"/>
              </a:rPr>
              <a:t>, M., &amp; </a:t>
            </a:r>
            <a:r>
              <a:rPr lang="en-US" sz="1800" dirty="0" err="1">
                <a:latin typeface="Arial" panose="020B0604020202020204" pitchFamily="34" charset="0"/>
                <a:ea typeface="Times New Roman" panose="02020603050405020304" pitchFamily="18" charset="0"/>
                <a:cs typeface="Arial" panose="020B0604020202020204" pitchFamily="34" charset="0"/>
              </a:rPr>
              <a:t>Driss</a:t>
            </a:r>
            <a:r>
              <a:rPr lang="en-US" sz="1800" dirty="0">
                <a:latin typeface="Arial" panose="020B0604020202020204" pitchFamily="34" charset="0"/>
                <a:ea typeface="Times New Roman" panose="02020603050405020304" pitchFamily="18" charset="0"/>
                <a:cs typeface="Arial" panose="020B0604020202020204" pitchFamily="34" charset="0"/>
              </a:rPr>
              <a:t>, T. (2020). Partial sleep deprivation affects endurance performance and psychophysiological responses during 12-minute self-paced running exercise. </a:t>
            </a:r>
            <a:r>
              <a:rPr lang="en-US" sz="1800" i="1" dirty="0">
                <a:latin typeface="Arial" panose="020B0604020202020204" pitchFamily="34" charset="0"/>
                <a:ea typeface="Times New Roman" panose="02020603050405020304" pitchFamily="18" charset="0"/>
                <a:cs typeface="Arial" panose="020B0604020202020204" pitchFamily="34" charset="0"/>
              </a:rPr>
              <a:t>Physiology &amp; behavior, 227</a:t>
            </a:r>
            <a:r>
              <a:rPr lang="en-US" sz="1800" dirty="0">
                <a:latin typeface="Arial" panose="020B0604020202020204" pitchFamily="34" charset="0"/>
                <a:ea typeface="Times New Roman" panose="02020603050405020304" pitchFamily="18" charset="0"/>
                <a:cs typeface="Arial" panose="020B0604020202020204" pitchFamily="34" charset="0"/>
              </a:rPr>
              <a:t>, 113165. </a:t>
            </a:r>
          </a:p>
          <a:p>
            <a:pPr marL="304815" indent="-304815"/>
            <a:r>
              <a:rPr lang="en-US" sz="1800" dirty="0">
                <a:latin typeface="Arial" panose="020B0604020202020204" pitchFamily="34" charset="0"/>
                <a:ea typeface="Times New Roman" panose="02020603050405020304" pitchFamily="18" charset="0"/>
                <a:cs typeface="Arial" panose="020B0604020202020204" pitchFamily="34" charset="0"/>
              </a:rPr>
              <a:t>9. </a:t>
            </a:r>
            <a:r>
              <a:rPr lang="en-US" sz="1800" dirty="0" err="1">
                <a:latin typeface="Arial" panose="020B0604020202020204" pitchFamily="34" charset="0"/>
                <a:ea typeface="Times New Roman" panose="02020603050405020304" pitchFamily="18" charset="0"/>
                <a:cs typeface="Arial" panose="020B0604020202020204" pitchFamily="34" charset="0"/>
              </a:rPr>
              <a:t>Sundgot-Borgen</a:t>
            </a:r>
            <a:r>
              <a:rPr lang="en-US" sz="1800" dirty="0">
                <a:latin typeface="Arial" panose="020B0604020202020204" pitchFamily="34" charset="0"/>
                <a:ea typeface="Times New Roman" panose="02020603050405020304" pitchFamily="18" charset="0"/>
                <a:cs typeface="Arial" panose="020B0604020202020204" pitchFamily="34" charset="0"/>
              </a:rPr>
              <a:t>, J., &amp; </a:t>
            </a:r>
            <a:r>
              <a:rPr lang="en-US" sz="1800" dirty="0" err="1">
                <a:latin typeface="Arial" panose="020B0604020202020204" pitchFamily="34" charset="0"/>
                <a:ea typeface="Times New Roman" panose="02020603050405020304" pitchFamily="18" charset="0"/>
                <a:cs typeface="Arial" panose="020B0604020202020204" pitchFamily="34" charset="0"/>
              </a:rPr>
              <a:t>Torstveit</a:t>
            </a:r>
            <a:r>
              <a:rPr lang="en-US" sz="1800" dirty="0">
                <a:latin typeface="Arial" panose="020B0604020202020204" pitchFamily="34" charset="0"/>
                <a:ea typeface="Times New Roman" panose="02020603050405020304" pitchFamily="18" charset="0"/>
                <a:cs typeface="Arial" panose="020B0604020202020204" pitchFamily="34" charset="0"/>
              </a:rPr>
              <a:t>, M. K. (2004). Prevalence of eating disorders in elite athletes is higher than in the general population. </a:t>
            </a:r>
            <a:r>
              <a:rPr lang="en-US" sz="1800" i="1" dirty="0">
                <a:latin typeface="Arial" panose="020B0604020202020204" pitchFamily="34" charset="0"/>
                <a:ea typeface="Times New Roman" panose="02020603050405020304" pitchFamily="18" charset="0"/>
                <a:cs typeface="Arial" panose="020B0604020202020204" pitchFamily="34" charset="0"/>
              </a:rPr>
              <a:t>Clinical journal of sport medicine, 14</a:t>
            </a:r>
            <a:r>
              <a:rPr lang="en-US" sz="1800" dirty="0">
                <a:latin typeface="Arial" panose="020B0604020202020204" pitchFamily="34" charset="0"/>
                <a:ea typeface="Times New Roman" panose="02020603050405020304" pitchFamily="18" charset="0"/>
                <a:cs typeface="Arial" panose="020B0604020202020204" pitchFamily="34" charset="0"/>
              </a:rPr>
              <a:t>(1), 25-32. </a:t>
            </a:r>
          </a:p>
          <a:p>
            <a:pPr marL="304815" indent="-304815"/>
            <a:r>
              <a:rPr lang="en-US" sz="1800" dirty="0">
                <a:latin typeface="Arial" panose="020B0604020202020204" pitchFamily="34" charset="0"/>
                <a:ea typeface="Times New Roman" panose="02020603050405020304" pitchFamily="18" charset="0"/>
                <a:cs typeface="Arial" panose="020B0604020202020204" pitchFamily="34" charset="0"/>
              </a:rPr>
              <a:t>10. Van </a:t>
            </a:r>
            <a:r>
              <a:rPr lang="en-US" sz="1800" dirty="0" err="1">
                <a:latin typeface="Arial" panose="020B0604020202020204" pitchFamily="34" charset="0"/>
                <a:ea typeface="Times New Roman" panose="02020603050405020304" pitchFamily="18" charset="0"/>
                <a:cs typeface="Arial" panose="020B0604020202020204" pitchFamily="34" charset="0"/>
              </a:rPr>
              <a:t>Cutsem</a:t>
            </a:r>
            <a:r>
              <a:rPr lang="en-US" sz="1800" dirty="0">
                <a:latin typeface="Arial" panose="020B0604020202020204" pitchFamily="34" charset="0"/>
                <a:ea typeface="Times New Roman" panose="02020603050405020304" pitchFamily="18" charset="0"/>
                <a:cs typeface="Arial" panose="020B0604020202020204" pitchFamily="34" charset="0"/>
              </a:rPr>
              <a:t>, J., </a:t>
            </a:r>
            <a:r>
              <a:rPr lang="en-US" sz="1800" dirty="0" err="1">
                <a:latin typeface="Arial" panose="020B0604020202020204" pitchFamily="34" charset="0"/>
                <a:ea typeface="Times New Roman" panose="02020603050405020304" pitchFamily="18" charset="0"/>
                <a:cs typeface="Arial" panose="020B0604020202020204" pitchFamily="34" charset="0"/>
              </a:rPr>
              <a:t>Marcora</a:t>
            </a:r>
            <a:r>
              <a:rPr lang="en-US" sz="1800" dirty="0">
                <a:latin typeface="Arial" panose="020B0604020202020204" pitchFamily="34" charset="0"/>
                <a:ea typeface="Times New Roman" panose="02020603050405020304" pitchFamily="18" charset="0"/>
                <a:cs typeface="Arial" panose="020B0604020202020204" pitchFamily="34" charset="0"/>
              </a:rPr>
              <a:t>, S., De </a:t>
            </a:r>
            <a:r>
              <a:rPr lang="en-US" sz="1800" dirty="0" err="1">
                <a:latin typeface="Arial" panose="020B0604020202020204" pitchFamily="34" charset="0"/>
                <a:ea typeface="Times New Roman" panose="02020603050405020304" pitchFamily="18" charset="0"/>
                <a:cs typeface="Arial" panose="020B0604020202020204" pitchFamily="34" charset="0"/>
              </a:rPr>
              <a:t>Pauw</a:t>
            </a:r>
            <a:r>
              <a:rPr lang="en-US" sz="1800" dirty="0">
                <a:latin typeface="Arial" panose="020B0604020202020204" pitchFamily="34" charset="0"/>
                <a:ea typeface="Times New Roman" panose="02020603050405020304" pitchFamily="18" charset="0"/>
                <a:cs typeface="Arial" panose="020B0604020202020204" pitchFamily="34" charset="0"/>
              </a:rPr>
              <a:t>, K., Bailey, S., Meeusen, R., &amp; </a:t>
            </a:r>
            <a:r>
              <a:rPr lang="en-US" sz="1800" dirty="0" err="1">
                <a:latin typeface="Arial" panose="020B0604020202020204" pitchFamily="34" charset="0"/>
                <a:ea typeface="Times New Roman" panose="02020603050405020304" pitchFamily="18" charset="0"/>
                <a:cs typeface="Arial" panose="020B0604020202020204" pitchFamily="34" charset="0"/>
              </a:rPr>
              <a:t>Roelands</a:t>
            </a:r>
            <a:r>
              <a:rPr lang="en-US" sz="1800" dirty="0">
                <a:latin typeface="Arial" panose="020B0604020202020204" pitchFamily="34" charset="0"/>
                <a:ea typeface="Times New Roman" panose="02020603050405020304" pitchFamily="18" charset="0"/>
                <a:cs typeface="Arial" panose="020B0604020202020204" pitchFamily="34" charset="0"/>
              </a:rPr>
              <a:t>, B. (2017). The effects of mental fatigue on physical performance: a systematic review. </a:t>
            </a:r>
            <a:r>
              <a:rPr lang="en-US" sz="1800" i="1" dirty="0">
                <a:latin typeface="Arial" panose="020B0604020202020204" pitchFamily="34" charset="0"/>
                <a:ea typeface="Times New Roman" panose="02020603050405020304" pitchFamily="18" charset="0"/>
                <a:cs typeface="Arial" panose="020B0604020202020204" pitchFamily="34" charset="0"/>
              </a:rPr>
              <a:t>Sports medicine, 47</a:t>
            </a:r>
            <a:r>
              <a:rPr lang="en-US" sz="1800" dirty="0">
                <a:latin typeface="Arial" panose="020B0604020202020204" pitchFamily="34" charset="0"/>
                <a:ea typeface="Times New Roman" panose="02020603050405020304" pitchFamily="18" charset="0"/>
                <a:cs typeface="Arial" panose="020B0604020202020204" pitchFamily="34" charset="0"/>
              </a:rPr>
              <a:t>(8), 1569-1588. </a:t>
            </a:r>
          </a:p>
          <a:p>
            <a:endParaRPr lang="en-US" dirty="0"/>
          </a:p>
        </p:txBody>
      </p:sp>
      <p:pic>
        <p:nvPicPr>
          <p:cNvPr id="52" name="Picture 51" descr="Chart, bar chart&#10;&#10;Description automatically generated">
            <a:extLst>
              <a:ext uri="{FF2B5EF4-FFF2-40B4-BE49-F238E27FC236}">
                <a16:creationId xmlns:a16="http://schemas.microsoft.com/office/drawing/2014/main" id="{9243731E-DFD0-4DA1-690F-B7AC1CC46D6C}"/>
              </a:ext>
            </a:extLst>
          </p:cNvPr>
          <p:cNvPicPr>
            <a:picLocks noChangeAspect="1"/>
          </p:cNvPicPr>
          <p:nvPr/>
        </p:nvPicPr>
        <p:blipFill>
          <a:blip r:embed="rId11"/>
          <a:stretch>
            <a:fillRect/>
          </a:stretch>
        </p:blipFill>
        <p:spPr>
          <a:xfrm>
            <a:off x="10585052" y="15905872"/>
            <a:ext cx="9144018" cy="7315215"/>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E28C1811-568F-DF0B-3AD9-36875D9AC624}"/>
              </a:ext>
            </a:extLst>
          </p:cNvPr>
          <p:cNvPicPr>
            <a:picLocks noChangeAspect="1"/>
          </p:cNvPicPr>
          <p:nvPr/>
        </p:nvPicPr>
        <p:blipFill>
          <a:blip r:embed="rId12"/>
          <a:stretch>
            <a:fillRect/>
          </a:stretch>
        </p:blipFill>
        <p:spPr>
          <a:xfrm>
            <a:off x="459748" y="23511153"/>
            <a:ext cx="9144018" cy="7315215"/>
          </a:xfrm>
          <a:prstGeom prst="rect">
            <a:avLst/>
          </a:prstGeom>
        </p:spPr>
      </p:pic>
      <p:pic>
        <p:nvPicPr>
          <p:cNvPr id="20" name="Picture 19" descr="Chart, scatter chart&#10;&#10;Description automatically generated">
            <a:extLst>
              <a:ext uri="{FF2B5EF4-FFF2-40B4-BE49-F238E27FC236}">
                <a16:creationId xmlns:a16="http://schemas.microsoft.com/office/drawing/2014/main" id="{1C4DA672-FC4C-9403-9283-79CD8A540F24}"/>
              </a:ext>
            </a:extLst>
          </p:cNvPr>
          <p:cNvPicPr>
            <a:picLocks noChangeAspect="1"/>
          </p:cNvPicPr>
          <p:nvPr/>
        </p:nvPicPr>
        <p:blipFill>
          <a:blip r:embed="rId13"/>
          <a:stretch>
            <a:fillRect/>
          </a:stretch>
        </p:blipFill>
        <p:spPr>
          <a:xfrm>
            <a:off x="21650663" y="23466791"/>
            <a:ext cx="9144018" cy="7315215"/>
          </a:xfrm>
          <a:prstGeom prst="rect">
            <a:avLst/>
          </a:prstGeom>
        </p:spPr>
      </p:pic>
      <p:pic>
        <p:nvPicPr>
          <p:cNvPr id="15" name="Picture 14" descr="Chart, bar chart&#10;&#10;Description automatically generated">
            <a:extLst>
              <a:ext uri="{FF2B5EF4-FFF2-40B4-BE49-F238E27FC236}">
                <a16:creationId xmlns:a16="http://schemas.microsoft.com/office/drawing/2014/main" id="{A73FD7A7-554C-17AA-76A4-A5DD5308437F}"/>
              </a:ext>
            </a:extLst>
          </p:cNvPr>
          <p:cNvPicPr>
            <a:picLocks noChangeAspect="1"/>
          </p:cNvPicPr>
          <p:nvPr/>
        </p:nvPicPr>
        <p:blipFill>
          <a:blip r:embed="rId14"/>
          <a:stretch>
            <a:fillRect/>
          </a:stretch>
        </p:blipFill>
        <p:spPr>
          <a:xfrm>
            <a:off x="336169" y="15708949"/>
            <a:ext cx="9144018" cy="7315215"/>
          </a:xfrm>
          <a:prstGeom prst="rect">
            <a:avLst/>
          </a:prstGeom>
        </p:spPr>
      </p:pic>
      <p:pic>
        <p:nvPicPr>
          <p:cNvPr id="22" name="Picture 21" descr="Chart, bar chart&#10;&#10;Description automatically generated">
            <a:extLst>
              <a:ext uri="{FF2B5EF4-FFF2-40B4-BE49-F238E27FC236}">
                <a16:creationId xmlns:a16="http://schemas.microsoft.com/office/drawing/2014/main" id="{3BC16816-66E5-8558-3918-F24DA76627F5}"/>
              </a:ext>
            </a:extLst>
          </p:cNvPr>
          <p:cNvPicPr>
            <a:picLocks noChangeAspect="1"/>
          </p:cNvPicPr>
          <p:nvPr/>
        </p:nvPicPr>
        <p:blipFill>
          <a:blip r:embed="rId15"/>
          <a:stretch>
            <a:fillRect/>
          </a:stretch>
        </p:blipFill>
        <p:spPr>
          <a:xfrm>
            <a:off x="10707020" y="23431310"/>
            <a:ext cx="9144018" cy="7315215"/>
          </a:xfrm>
          <a:prstGeom prst="rect">
            <a:avLst/>
          </a:prstGeom>
        </p:spPr>
      </p:pic>
      <p:pic>
        <p:nvPicPr>
          <p:cNvPr id="25" name="Picture 24" descr="Chart, box and whisker chart&#10;&#10;Description automatically generated">
            <a:extLst>
              <a:ext uri="{FF2B5EF4-FFF2-40B4-BE49-F238E27FC236}">
                <a16:creationId xmlns:a16="http://schemas.microsoft.com/office/drawing/2014/main" id="{C00E4062-BD6C-5978-1BB4-D125F60F2D93}"/>
              </a:ext>
            </a:extLst>
          </p:cNvPr>
          <p:cNvPicPr>
            <a:picLocks noChangeAspect="1"/>
          </p:cNvPicPr>
          <p:nvPr/>
        </p:nvPicPr>
        <p:blipFill>
          <a:blip r:embed="rId16"/>
          <a:stretch>
            <a:fillRect/>
          </a:stretch>
        </p:blipFill>
        <p:spPr>
          <a:xfrm>
            <a:off x="21539433" y="15950807"/>
            <a:ext cx="9144018" cy="7315215"/>
          </a:xfrm>
          <a:prstGeom prst="rect">
            <a:avLst/>
          </a:prstGeom>
        </p:spPr>
      </p:pic>
    </p:spTree>
    <p:extLst>
      <p:ext uri="{BB962C8B-B14F-4D97-AF65-F5344CB8AC3E}">
        <p14:creationId xmlns:p14="http://schemas.microsoft.com/office/powerpoint/2010/main" val="1776672171"/>
      </p:ext>
    </p:extLst>
  </p:cSld>
  <p:clrMapOvr>
    <a:masterClrMapping/>
  </p:clrMapOvr>
</p:sld>
</file>

<file path=ppt/theme/theme1.xml><?xml version="1.0" encoding="utf-8"?>
<a:theme xmlns:a="http://schemas.openxmlformats.org/drawingml/2006/main" name="Office Theme">
  <a:themeElements>
    <a:clrScheme name="Forge Ahead Palette">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8712</TotalTime>
  <Words>1280</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Dudley, Jane</dc:creator>
  <cp:lastModifiedBy>Michael Paustian</cp:lastModifiedBy>
  <cp:revision>209</cp:revision>
  <cp:lastPrinted>2019-11-26T16:34:38Z</cp:lastPrinted>
  <dcterms:created xsi:type="dcterms:W3CDTF">2019-11-26T14:30:31Z</dcterms:created>
  <dcterms:modified xsi:type="dcterms:W3CDTF">2023-05-24T23:40:30Z</dcterms:modified>
</cp:coreProperties>
</file>