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53180" autoAdjust="0"/>
  </p:normalViewPr>
  <p:slideViewPr>
    <p:cSldViewPr snapToGrid="0">
      <p:cViewPr varScale="1">
        <p:scale>
          <a:sx n="80" d="100"/>
          <a:sy n="80" d="100"/>
        </p:scale>
        <p:origin x="48" y="21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B1E61-EA15-4473-939C-9FB2EAB0DFA3}" type="datetimeFigureOut">
              <a:rPr lang="en-CA" smtClean="0"/>
              <a:t>2017-05-24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1B148-997C-49E9-A820-83B0EF14279E}" type="slidenum">
              <a:rPr lang="en-CA" smtClean="0"/>
              <a:t>‹#›</a:t>
            </a:fld>
            <a:endParaRPr lang="en-CA"/>
          </a:p>
        </p:txBody>
      </p:sp>
    </p:spTree>
    <p:extLst>
      <p:ext uri="{BB962C8B-B14F-4D97-AF65-F5344CB8AC3E}">
        <p14:creationId xmlns:p14="http://schemas.microsoft.com/office/powerpoint/2010/main" val="57888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First I guess I should introduce myself, my name is Michael Ponti.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have been working with various forms of software development for over 25 years now, ranging over desktop, mobile web and </a:t>
            </a:r>
            <a:r>
              <a:rPr lang="en-CA" sz="1200" kern="1200" dirty="0" err="1">
                <a:solidFill>
                  <a:schemeClr val="tx1"/>
                </a:solidFill>
                <a:effectLst/>
                <a:latin typeface="+mn-lt"/>
                <a:ea typeface="+mn-ea"/>
                <a:cs typeface="+mn-cs"/>
              </a:rPr>
              <a:t>devops</a:t>
            </a:r>
            <a:r>
              <a:rPr lang="en-CA"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have published a few apps in a couple of different stores: mobile and CAD.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tool that I keep using over and over again is the Prism framework. It is one of my favorites and thought it would be great to share it with the group, especially for those interested in getting started with </a:t>
            </a:r>
            <a:r>
              <a:rPr lang="en-CA" sz="1200" kern="1200">
                <a:solidFill>
                  <a:schemeClr val="tx1"/>
                </a:solidFill>
                <a:effectLst/>
                <a:latin typeface="+mn-lt"/>
                <a:ea typeface="+mn-ea"/>
                <a:cs typeface="+mn-cs"/>
              </a:rPr>
              <a:t>cross-platform mobile dev.</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C2C1B148-997C-49E9-A820-83B0EF14279E}" type="slidenum">
              <a:rPr lang="en-CA" smtClean="0"/>
              <a:t>1</a:t>
            </a:fld>
            <a:endParaRPr lang="en-CA"/>
          </a:p>
        </p:txBody>
      </p:sp>
    </p:spTree>
    <p:extLst>
      <p:ext uri="{BB962C8B-B14F-4D97-AF65-F5344CB8AC3E}">
        <p14:creationId xmlns:p14="http://schemas.microsoft.com/office/powerpoint/2010/main" val="282798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About Prism: Prism is a framework originally published by Microsoft Patterns and Practices team in an attempt to provide some patterns for </a:t>
            </a:r>
            <a:r>
              <a:rPr lang="en-CA" sz="1200" kern="1200" dirty="0" err="1">
                <a:solidFill>
                  <a:schemeClr val="tx1"/>
                </a:solidFill>
                <a:effectLst/>
                <a:latin typeface="+mn-lt"/>
                <a:ea typeface="+mn-ea"/>
                <a:cs typeface="+mn-cs"/>
              </a:rPr>
              <a:t>devs</a:t>
            </a:r>
            <a:r>
              <a:rPr lang="en-CA" sz="1200" kern="1200" dirty="0">
                <a:solidFill>
                  <a:schemeClr val="tx1"/>
                </a:solidFill>
                <a:effectLst/>
                <a:latin typeface="+mn-lt"/>
                <a:ea typeface="+mn-ea"/>
                <a:cs typeface="+mn-cs"/>
              </a:rPr>
              <a:t> to architect their apps in WPF and Silverlight.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Along the way it was expanded to work with Windows Phone and Windows RT.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It was finally released as an open source project to be maintained by the community and now supports WPF, UWP and </a:t>
            </a:r>
            <a:r>
              <a:rPr lang="en-CA" sz="1200" kern="1200" dirty="0" err="1">
                <a:solidFill>
                  <a:schemeClr val="tx1"/>
                </a:solidFill>
                <a:effectLst/>
                <a:latin typeface="+mn-lt"/>
                <a:ea typeface="+mn-ea"/>
                <a:cs typeface="+mn-cs"/>
              </a:rPr>
              <a:t>Xamarin</a:t>
            </a:r>
            <a:r>
              <a:rPr lang="en-CA" sz="1200" kern="1200" dirty="0">
                <a:solidFill>
                  <a:schemeClr val="tx1"/>
                </a:solidFill>
                <a:effectLst/>
                <a:latin typeface="+mn-lt"/>
                <a:ea typeface="+mn-ea"/>
                <a:cs typeface="+mn-cs"/>
              </a:rPr>
              <a:t> Forms.</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Why would you want to use something like Prism? It really does help with architecting your app so that it is easily maintainable, testable and has a good separation between presentation and app logic. It has a pretty sizable userbase, with an active GitHub and </a:t>
            </a:r>
            <a:r>
              <a:rPr lang="en-CA" sz="1200" kern="1200" dirty="0" err="1">
                <a:solidFill>
                  <a:schemeClr val="tx1"/>
                </a:solidFill>
                <a:effectLst/>
                <a:latin typeface="+mn-lt"/>
                <a:ea typeface="+mn-ea"/>
                <a:cs typeface="+mn-cs"/>
              </a:rPr>
              <a:t>StackOverflow</a:t>
            </a:r>
            <a:r>
              <a:rPr lang="en-CA" sz="1200" kern="1200" dirty="0">
                <a:solidFill>
                  <a:schemeClr val="tx1"/>
                </a:solidFill>
                <a:effectLst/>
                <a:latin typeface="+mn-lt"/>
                <a:ea typeface="+mn-ea"/>
                <a:cs typeface="+mn-cs"/>
              </a:rPr>
              <a:t> community, so there is support for it. And it has been used in all kinds of production apps on both the desktop and mobile scenarios. </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personally think it is pretty awesome, but if you don’t like it, there are other frameworks you can use such as </a:t>
            </a:r>
            <a:r>
              <a:rPr lang="en-CA" sz="1200" kern="1200" dirty="0" err="1">
                <a:solidFill>
                  <a:schemeClr val="tx1"/>
                </a:solidFill>
                <a:effectLst/>
                <a:latin typeface="+mn-lt"/>
                <a:ea typeface="+mn-ea"/>
                <a:cs typeface="+mn-cs"/>
              </a:rPr>
              <a:t>MVVMLight</a:t>
            </a:r>
            <a:r>
              <a:rPr lang="en-CA" sz="1200" kern="1200" dirty="0">
                <a:solidFill>
                  <a:schemeClr val="tx1"/>
                </a:solidFill>
                <a:effectLst/>
                <a:latin typeface="+mn-lt"/>
                <a:ea typeface="+mn-ea"/>
                <a:cs typeface="+mn-cs"/>
              </a:rPr>
              <a:t> and </a:t>
            </a:r>
            <a:r>
              <a:rPr lang="en-CA" sz="1200" kern="1200" dirty="0" err="1">
                <a:solidFill>
                  <a:schemeClr val="tx1"/>
                </a:solidFill>
                <a:effectLst/>
                <a:latin typeface="+mn-lt"/>
                <a:ea typeface="+mn-ea"/>
                <a:cs typeface="+mn-cs"/>
              </a:rPr>
              <a:t>Exrin</a:t>
            </a:r>
            <a:r>
              <a:rPr lang="en-CA" sz="1200" kern="1200" dirty="0">
                <a:solidFill>
                  <a:schemeClr val="tx1"/>
                </a:solidFill>
                <a:effectLst/>
                <a:latin typeface="+mn-lt"/>
                <a:ea typeface="+mn-ea"/>
                <a:cs typeface="+mn-cs"/>
              </a:rPr>
              <a:t>.</a:t>
            </a:r>
          </a:p>
          <a:p>
            <a:endParaRPr lang="en-CA" dirty="0"/>
          </a:p>
        </p:txBody>
      </p:sp>
      <p:sp>
        <p:nvSpPr>
          <p:cNvPr id="4" name="Slide Number Placeholder 3"/>
          <p:cNvSpPr>
            <a:spLocks noGrp="1"/>
          </p:cNvSpPr>
          <p:nvPr>
            <p:ph type="sldNum" sz="quarter" idx="10"/>
          </p:nvPr>
        </p:nvSpPr>
        <p:spPr/>
        <p:txBody>
          <a:bodyPr/>
          <a:lstStyle/>
          <a:p>
            <a:fld id="{C2C1B148-997C-49E9-A820-83B0EF14279E}" type="slidenum">
              <a:rPr lang="en-CA" smtClean="0"/>
              <a:t>2</a:t>
            </a:fld>
            <a:endParaRPr lang="en-CA"/>
          </a:p>
        </p:txBody>
      </p:sp>
    </p:spTree>
    <p:extLst>
      <p:ext uri="{BB962C8B-B14F-4D97-AF65-F5344CB8AC3E}">
        <p14:creationId xmlns:p14="http://schemas.microsoft.com/office/powerpoint/2010/main" val="202211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this presentation, we will cover the concepts of dependency injection, MVVM and navigation as implemented by Prism.</a:t>
            </a:r>
          </a:p>
          <a:p>
            <a:endParaRPr lang="en-CA" dirty="0"/>
          </a:p>
          <a:p>
            <a:r>
              <a:rPr lang="en-CA" dirty="0"/>
              <a:t>We will do a quick overview of how Prism uses them and create a prism hello world app.</a:t>
            </a:r>
          </a:p>
          <a:p>
            <a:endParaRPr lang="en-CA" dirty="0"/>
          </a:p>
          <a:p>
            <a:r>
              <a:rPr lang="en-CA" dirty="0"/>
              <a:t>After that, we will look at creating a hamburger menu app and do a quick little aside on custom platform styling.</a:t>
            </a:r>
          </a:p>
          <a:p>
            <a:endParaRPr lang="en-CA" dirty="0"/>
          </a:p>
          <a:p>
            <a:r>
              <a:rPr lang="en-CA" dirty="0"/>
              <a:t>We should be able to show the app running on both Android and UWP. Setting up the additional Mac to show iOS will probably be difficult given the space and time.</a:t>
            </a:r>
          </a:p>
        </p:txBody>
      </p:sp>
      <p:sp>
        <p:nvSpPr>
          <p:cNvPr id="4" name="Slide Number Placeholder 3"/>
          <p:cNvSpPr>
            <a:spLocks noGrp="1"/>
          </p:cNvSpPr>
          <p:nvPr>
            <p:ph type="sldNum" sz="quarter" idx="10"/>
          </p:nvPr>
        </p:nvSpPr>
        <p:spPr/>
        <p:txBody>
          <a:bodyPr/>
          <a:lstStyle/>
          <a:p>
            <a:fld id="{C2C1B148-997C-49E9-A820-83B0EF14279E}" type="slidenum">
              <a:rPr lang="en-CA" smtClean="0"/>
              <a:t>3</a:t>
            </a:fld>
            <a:endParaRPr lang="en-CA"/>
          </a:p>
        </p:txBody>
      </p:sp>
    </p:spTree>
    <p:extLst>
      <p:ext uri="{BB962C8B-B14F-4D97-AF65-F5344CB8AC3E}">
        <p14:creationId xmlns:p14="http://schemas.microsoft.com/office/powerpoint/2010/main" val="3960199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Check to see if everyone is familiar with the concept and skip ahead if no objections.</a:t>
            </a:r>
          </a:p>
          <a:p>
            <a:endParaRPr lang="en-CA" dirty="0"/>
          </a:p>
          <a:p>
            <a:r>
              <a:rPr lang="en-CA" dirty="0"/>
              <a:t>XAML has a data binding system that takes care of moving data back and forth from the XAML controls to a plain class called a </a:t>
            </a:r>
            <a:r>
              <a:rPr lang="en-CA" dirty="0" err="1"/>
              <a:t>viewmodel</a:t>
            </a:r>
            <a:r>
              <a:rPr lang="en-CA" dirty="0"/>
              <a:t>. If the user updates the data in one of the controls, the binding system updates the </a:t>
            </a:r>
            <a:r>
              <a:rPr lang="en-CA" dirty="0" err="1"/>
              <a:t>viewmodel</a:t>
            </a:r>
            <a:r>
              <a:rPr lang="en-CA" dirty="0"/>
              <a:t>. If your app logic updates a bound property in the </a:t>
            </a:r>
            <a:r>
              <a:rPr lang="en-CA" dirty="0" err="1"/>
              <a:t>viewmodel</a:t>
            </a:r>
            <a:r>
              <a:rPr lang="en-CA" dirty="0"/>
              <a:t>, it updates the controls in the UI.</a:t>
            </a:r>
          </a:p>
          <a:p>
            <a:endParaRPr lang="en-CA" dirty="0"/>
          </a:p>
          <a:p>
            <a:r>
              <a:rPr lang="en-CA" dirty="0"/>
              <a:t>The way this works is that the class that is the view model must implement the </a:t>
            </a:r>
            <a:r>
              <a:rPr lang="en-CA" dirty="0" err="1"/>
              <a:t>INotifyPropertyChanged</a:t>
            </a:r>
            <a:r>
              <a:rPr lang="en-CA" dirty="0"/>
              <a:t> interface and raise the </a:t>
            </a:r>
            <a:r>
              <a:rPr lang="en-CA" dirty="0" err="1"/>
              <a:t>PropertyChanged</a:t>
            </a:r>
            <a:r>
              <a:rPr lang="en-CA" dirty="0"/>
              <a:t> event when data changes. </a:t>
            </a:r>
          </a:p>
          <a:p>
            <a:r>
              <a:rPr lang="en-CA" dirty="0"/>
              <a:t>***********</a:t>
            </a:r>
          </a:p>
          <a:p>
            <a:r>
              <a:rPr lang="en-CA" dirty="0"/>
              <a:t>As you might have guessed, Prism provides some help with this. </a:t>
            </a:r>
          </a:p>
          <a:p>
            <a:r>
              <a:rPr lang="en-CA" dirty="0"/>
              <a:t>It has a class called </a:t>
            </a:r>
            <a:r>
              <a:rPr lang="en-CA" dirty="0" err="1"/>
              <a:t>BindableBase</a:t>
            </a:r>
            <a:r>
              <a:rPr lang="en-CA" dirty="0"/>
              <a:t> that implements </a:t>
            </a:r>
            <a:r>
              <a:rPr lang="en-CA" dirty="0" err="1"/>
              <a:t>INotifyPropertyChanged</a:t>
            </a:r>
            <a:r>
              <a:rPr lang="en-CA" dirty="0"/>
              <a:t> and also provides some helper methods for raising the </a:t>
            </a:r>
            <a:r>
              <a:rPr lang="en-CA" dirty="0" err="1"/>
              <a:t>PropertyChanged</a:t>
            </a:r>
            <a:r>
              <a:rPr lang="en-CA" dirty="0"/>
              <a:t> event.</a:t>
            </a:r>
          </a:p>
          <a:p>
            <a:endParaRPr lang="en-CA" dirty="0"/>
          </a:p>
          <a:p>
            <a:r>
              <a:rPr lang="en-CA" dirty="0"/>
              <a:t>Just setup your </a:t>
            </a:r>
            <a:r>
              <a:rPr lang="en-CA" dirty="0" err="1"/>
              <a:t>viewmodel</a:t>
            </a:r>
            <a:r>
              <a:rPr lang="en-CA" dirty="0"/>
              <a:t> to inherit from </a:t>
            </a:r>
            <a:r>
              <a:rPr lang="en-CA" dirty="0" err="1"/>
              <a:t>BindableBase</a:t>
            </a:r>
            <a:r>
              <a:rPr lang="en-CA" dirty="0"/>
              <a:t>.</a:t>
            </a:r>
          </a:p>
          <a:p>
            <a:endParaRPr lang="en-CA" dirty="0"/>
          </a:p>
          <a:p>
            <a:r>
              <a:rPr lang="en-CA" dirty="0"/>
              <a:t>*************</a:t>
            </a:r>
          </a:p>
          <a:p>
            <a:r>
              <a:rPr lang="en-CA" dirty="0"/>
              <a:t>Then you can use the following pattern for implementing properties. In this case we have a Name property that could be bound to a text box control. The </a:t>
            </a:r>
            <a:r>
              <a:rPr lang="en-CA" dirty="0" err="1"/>
              <a:t>SetProperty</a:t>
            </a:r>
            <a:r>
              <a:rPr lang="en-CA" dirty="0"/>
              <a:t> method takes care of notifying the binding system if the property changed.</a:t>
            </a:r>
          </a:p>
          <a:p>
            <a:endParaRPr lang="en-CA" dirty="0"/>
          </a:p>
          <a:p>
            <a:r>
              <a:rPr lang="en-CA" dirty="0"/>
              <a:t>**********</a:t>
            </a:r>
          </a:p>
          <a:p>
            <a:endParaRPr lang="en-CA" dirty="0"/>
          </a:p>
          <a:p>
            <a:r>
              <a:rPr lang="en-CA" dirty="0"/>
              <a:t>Your XAML would look something like this. The page binds to the view model and the Textbox would bind to the Name property in the view model.</a:t>
            </a:r>
          </a:p>
        </p:txBody>
      </p:sp>
      <p:sp>
        <p:nvSpPr>
          <p:cNvPr id="4" name="Slide Number Placeholder 3"/>
          <p:cNvSpPr>
            <a:spLocks noGrp="1"/>
          </p:cNvSpPr>
          <p:nvPr>
            <p:ph type="sldNum" sz="quarter" idx="10"/>
          </p:nvPr>
        </p:nvSpPr>
        <p:spPr/>
        <p:txBody>
          <a:bodyPr/>
          <a:lstStyle/>
          <a:p>
            <a:fld id="{C2C1B148-997C-49E9-A820-83B0EF14279E}" type="slidenum">
              <a:rPr lang="en-CA" smtClean="0"/>
              <a:t>4</a:t>
            </a:fld>
            <a:endParaRPr lang="en-CA"/>
          </a:p>
        </p:txBody>
      </p:sp>
    </p:spTree>
    <p:extLst>
      <p:ext uri="{BB962C8B-B14F-4D97-AF65-F5344CB8AC3E}">
        <p14:creationId xmlns:p14="http://schemas.microsoft.com/office/powerpoint/2010/main" val="1338017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me, this might be my favorite pattern and I use this in all of my projects.</a:t>
            </a:r>
          </a:p>
          <a:p>
            <a:endParaRPr lang="en-CA" dirty="0"/>
          </a:p>
          <a:p>
            <a:r>
              <a:rPr lang="en-CA" dirty="0"/>
              <a:t>Dependency injection uses an object often called a Container, and you register types with it. Then you use the container to create your app logic objects (such as </a:t>
            </a:r>
            <a:r>
              <a:rPr lang="en-CA" dirty="0" err="1"/>
              <a:t>viewmodels</a:t>
            </a:r>
            <a:r>
              <a:rPr lang="en-CA" dirty="0"/>
              <a:t>), but really any object that contains dependencies on services. For example, you might have an app that displays the products in a store. The page and </a:t>
            </a:r>
            <a:r>
              <a:rPr lang="en-CA" dirty="0" err="1"/>
              <a:t>viewmodel</a:t>
            </a:r>
            <a:r>
              <a:rPr lang="en-CA" dirty="0"/>
              <a:t> that display the products have a dependency on an object that implements </a:t>
            </a:r>
            <a:r>
              <a:rPr lang="en-CA" dirty="0" err="1"/>
              <a:t>IProductService</a:t>
            </a:r>
            <a:r>
              <a:rPr lang="en-CA" dirty="0"/>
              <a:t>.</a:t>
            </a:r>
          </a:p>
          <a:p>
            <a:endParaRPr lang="en-CA" dirty="0"/>
          </a:p>
          <a:p>
            <a:r>
              <a:rPr lang="en-CA" dirty="0"/>
              <a:t>***********</a:t>
            </a:r>
          </a:p>
          <a:p>
            <a:endParaRPr lang="en-CA" dirty="0"/>
          </a:p>
          <a:p>
            <a:r>
              <a:rPr lang="en-CA" dirty="0"/>
              <a:t>In this example, we have an </a:t>
            </a:r>
            <a:r>
              <a:rPr lang="en-CA" dirty="0" err="1"/>
              <a:t>IProductService</a:t>
            </a:r>
            <a:r>
              <a:rPr lang="en-CA" dirty="0"/>
              <a:t> that is implemented by </a:t>
            </a:r>
            <a:r>
              <a:rPr lang="en-CA" dirty="0" err="1"/>
              <a:t>DbProductService</a:t>
            </a:r>
            <a:endParaRPr lang="en-CA" dirty="0"/>
          </a:p>
          <a:p>
            <a:endParaRPr lang="en-CA" dirty="0"/>
          </a:p>
          <a:p>
            <a:r>
              <a:rPr lang="en-CA" dirty="0"/>
              <a:t>***********</a:t>
            </a:r>
          </a:p>
          <a:p>
            <a:endParaRPr lang="en-CA" dirty="0"/>
          </a:p>
          <a:p>
            <a:r>
              <a:rPr lang="en-CA" dirty="0"/>
              <a:t>In our app initialization, we would register this interface and implementation as follows:</a:t>
            </a:r>
          </a:p>
          <a:p>
            <a:endParaRPr lang="en-CA" dirty="0"/>
          </a:p>
          <a:p>
            <a:r>
              <a:rPr lang="en-CA" dirty="0"/>
              <a:t>***********</a:t>
            </a:r>
          </a:p>
          <a:p>
            <a:endParaRPr lang="en-CA" dirty="0"/>
          </a:p>
          <a:p>
            <a:r>
              <a:rPr lang="en-CA" dirty="0"/>
              <a:t>We would then put an </a:t>
            </a:r>
            <a:r>
              <a:rPr lang="en-CA" dirty="0" err="1"/>
              <a:t>IProductService</a:t>
            </a:r>
            <a:r>
              <a:rPr lang="en-CA" dirty="0"/>
              <a:t> dependency on our </a:t>
            </a:r>
            <a:r>
              <a:rPr lang="en-CA" dirty="0" err="1"/>
              <a:t>viewmodel</a:t>
            </a:r>
            <a:r>
              <a:rPr lang="en-CA" dirty="0"/>
              <a:t>, simply by adding it as a constructor parameter. </a:t>
            </a:r>
          </a:p>
          <a:p>
            <a:endParaRPr lang="en-CA" dirty="0"/>
          </a:p>
          <a:p>
            <a:r>
              <a:rPr lang="en-CA" dirty="0"/>
              <a:t>************</a:t>
            </a:r>
          </a:p>
          <a:p>
            <a:endParaRPr lang="en-CA" dirty="0"/>
          </a:p>
          <a:p>
            <a:r>
              <a:rPr lang="en-CA" dirty="0"/>
              <a:t>Now when the container creates the view model it will see the dependency on </a:t>
            </a:r>
            <a:r>
              <a:rPr lang="en-CA" dirty="0" err="1"/>
              <a:t>IProductService</a:t>
            </a:r>
            <a:r>
              <a:rPr lang="en-CA" dirty="0"/>
              <a:t>. </a:t>
            </a:r>
          </a:p>
          <a:p>
            <a:r>
              <a:rPr lang="en-CA" dirty="0"/>
              <a:t>It will look up in the registrations that it needs to create a </a:t>
            </a:r>
            <a:r>
              <a:rPr lang="en-CA" dirty="0" err="1"/>
              <a:t>DbProductService</a:t>
            </a:r>
            <a:r>
              <a:rPr lang="en-CA" dirty="0"/>
              <a:t> to satisfy the </a:t>
            </a:r>
            <a:r>
              <a:rPr lang="en-CA" dirty="0" err="1"/>
              <a:t>IProductService</a:t>
            </a:r>
            <a:r>
              <a:rPr lang="en-CA" dirty="0"/>
              <a:t> dependency. </a:t>
            </a:r>
          </a:p>
          <a:p>
            <a:r>
              <a:rPr lang="en-CA" dirty="0"/>
              <a:t>The container creates that instance and supplies it to the view model constructor.</a:t>
            </a:r>
          </a:p>
          <a:p>
            <a:endParaRPr lang="en-CA" dirty="0"/>
          </a:p>
          <a:p>
            <a:r>
              <a:rPr lang="en-CA" dirty="0"/>
              <a:t>*************</a:t>
            </a:r>
          </a:p>
          <a:p>
            <a:r>
              <a:rPr lang="en-CA" dirty="0"/>
              <a:t>So what’s amazing about this is that let’s pretend there are a number of pages in our app that depend on </a:t>
            </a:r>
            <a:r>
              <a:rPr lang="en-CA" dirty="0" err="1"/>
              <a:t>IProductService</a:t>
            </a:r>
            <a:r>
              <a:rPr lang="en-CA" dirty="0"/>
              <a:t>.</a:t>
            </a:r>
          </a:p>
          <a:p>
            <a:r>
              <a:rPr lang="en-CA" dirty="0"/>
              <a:t>And now the app is no longer being used just within the company network but is being used outside all over the world.</a:t>
            </a:r>
          </a:p>
          <a:p>
            <a:r>
              <a:rPr lang="en-CA" dirty="0"/>
              <a:t>We can change our implementation of </a:t>
            </a:r>
            <a:r>
              <a:rPr lang="en-CA" dirty="0" err="1"/>
              <a:t>IProductService</a:t>
            </a:r>
            <a:r>
              <a:rPr lang="en-CA" dirty="0"/>
              <a:t> to use REST calls instead</a:t>
            </a:r>
          </a:p>
          <a:p>
            <a:r>
              <a:rPr lang="en-CA" dirty="0"/>
              <a:t>In our app initialization, we would simply change the registration. This fixes your app everywhere it has a dependency on </a:t>
            </a:r>
            <a:r>
              <a:rPr lang="en-CA" dirty="0" err="1"/>
              <a:t>IProductService</a:t>
            </a:r>
            <a:r>
              <a:rPr lang="en-CA" dirty="0"/>
              <a:t>. The rest of your app won’t care that you are now using REST calls instead of DB calls, it didn’t know that in the first place. Changing the registration updates every place in the app.</a:t>
            </a:r>
          </a:p>
          <a:p>
            <a:endParaRPr lang="en-CA" dirty="0"/>
          </a:p>
          <a:p>
            <a:r>
              <a:rPr lang="en-CA" dirty="0"/>
              <a:t>In truth, you won’t use the Container too often except to register your services and pages.</a:t>
            </a:r>
          </a:p>
          <a:p>
            <a:r>
              <a:rPr lang="en-CA" dirty="0"/>
              <a:t>But the navigation service uses it to create the app pages and view models.</a:t>
            </a:r>
          </a:p>
        </p:txBody>
      </p:sp>
      <p:sp>
        <p:nvSpPr>
          <p:cNvPr id="4" name="Slide Number Placeholder 3"/>
          <p:cNvSpPr>
            <a:spLocks noGrp="1"/>
          </p:cNvSpPr>
          <p:nvPr>
            <p:ph type="sldNum" sz="quarter" idx="10"/>
          </p:nvPr>
        </p:nvSpPr>
        <p:spPr/>
        <p:txBody>
          <a:bodyPr/>
          <a:lstStyle/>
          <a:p>
            <a:fld id="{C2C1B148-997C-49E9-A820-83B0EF14279E}" type="slidenum">
              <a:rPr lang="en-CA" smtClean="0"/>
              <a:t>5</a:t>
            </a:fld>
            <a:endParaRPr lang="en-CA"/>
          </a:p>
        </p:txBody>
      </p:sp>
    </p:spTree>
    <p:extLst>
      <p:ext uri="{BB962C8B-B14F-4D97-AF65-F5344CB8AC3E}">
        <p14:creationId xmlns:p14="http://schemas.microsoft.com/office/powerpoint/2010/main" val="120484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Navigation is my favorite tool in the Prism framework.</a:t>
            </a:r>
          </a:p>
          <a:p>
            <a:endParaRPr lang="en-CA" dirty="0"/>
          </a:p>
          <a:p>
            <a:r>
              <a:rPr lang="en-CA" dirty="0"/>
              <a:t>The navigation model provided by </a:t>
            </a:r>
            <a:r>
              <a:rPr lang="en-CA" dirty="0" err="1"/>
              <a:t>Xamarin</a:t>
            </a:r>
            <a:r>
              <a:rPr lang="en-CA" dirty="0"/>
              <a:t> is just a stack of pages where you push them on and pop them off, or just replace the entire stack itself. </a:t>
            </a:r>
          </a:p>
          <a:p>
            <a:endParaRPr lang="en-CA" dirty="0"/>
          </a:p>
          <a:p>
            <a:r>
              <a:rPr lang="en-CA" dirty="0"/>
              <a:t>************</a:t>
            </a:r>
          </a:p>
          <a:p>
            <a:r>
              <a:rPr lang="en-CA" dirty="0"/>
              <a:t>But it is difficult to setup a good architecture for a couple of reasons.</a:t>
            </a:r>
          </a:p>
          <a:p>
            <a:endParaRPr lang="en-CA" dirty="0"/>
          </a:p>
          <a:p>
            <a:r>
              <a:rPr lang="en-CA" dirty="0"/>
              <a:t>************</a:t>
            </a:r>
          </a:p>
          <a:p>
            <a:endParaRPr lang="en-CA" dirty="0"/>
          </a:p>
          <a:p>
            <a:r>
              <a:rPr lang="en-CA" dirty="0"/>
              <a:t>All of the navigation happens from the page level itself, and away from the view model where you would normally like to keep all of your app logic. The navigation system relies on the type of the page that you are navigating </a:t>
            </a:r>
            <a:r>
              <a:rPr lang="en-CA"/>
              <a:t>to. Everything </a:t>
            </a:r>
            <a:r>
              <a:rPr lang="en-CA" dirty="0"/>
              <a:t>is tightly coupled together. </a:t>
            </a:r>
          </a:p>
          <a:p>
            <a:r>
              <a:rPr lang="en-CA" dirty="0"/>
              <a:t>Worse, if you need to change the page and you want to navigate to a different page, you are going to have to change it at every reference. Also you will need to introduce all of your dependencies that the page relies on.</a:t>
            </a:r>
          </a:p>
          <a:p>
            <a:endParaRPr lang="en-CA" dirty="0"/>
          </a:p>
          <a:p>
            <a:r>
              <a:rPr lang="en-CA" dirty="0"/>
              <a:t>************</a:t>
            </a:r>
          </a:p>
          <a:p>
            <a:endParaRPr lang="en-CA" dirty="0"/>
          </a:p>
          <a:p>
            <a:r>
              <a:rPr lang="en-CA" dirty="0"/>
              <a:t>Prism really helps with this. Instead of relying on the tight coupling of the page type to manage navigation, it uses arbitrary string values to indicate the page instead of the type of the page. It allows you to specify which view model to associate with a page and constructs both the page and the view model using the dependency injection container so that your dependencies are added. It will also notify your view model of navigation events so that your app logic can react accordingly.</a:t>
            </a:r>
          </a:p>
        </p:txBody>
      </p:sp>
      <p:sp>
        <p:nvSpPr>
          <p:cNvPr id="4" name="Slide Number Placeholder 3"/>
          <p:cNvSpPr>
            <a:spLocks noGrp="1"/>
          </p:cNvSpPr>
          <p:nvPr>
            <p:ph type="sldNum" sz="quarter" idx="10"/>
          </p:nvPr>
        </p:nvSpPr>
        <p:spPr/>
        <p:txBody>
          <a:bodyPr/>
          <a:lstStyle/>
          <a:p>
            <a:fld id="{C2C1B148-997C-49E9-A820-83B0EF14279E}" type="slidenum">
              <a:rPr lang="en-CA" smtClean="0"/>
              <a:t>6</a:t>
            </a:fld>
            <a:endParaRPr lang="en-CA"/>
          </a:p>
        </p:txBody>
      </p:sp>
    </p:spTree>
    <p:extLst>
      <p:ext uri="{BB962C8B-B14F-4D97-AF65-F5344CB8AC3E}">
        <p14:creationId xmlns:p14="http://schemas.microsoft.com/office/powerpoint/2010/main" val="733956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how it works: first you have to register your pages in the app initialization. You tell it the type of the page itself and the </a:t>
            </a:r>
            <a:r>
              <a:rPr lang="en-CA" dirty="0" err="1"/>
              <a:t>viewmodel</a:t>
            </a:r>
            <a:r>
              <a:rPr lang="en-CA" dirty="0"/>
              <a:t> that you want injected. Don’t forget to associate it with a string value to identify the page. </a:t>
            </a:r>
          </a:p>
          <a:p>
            <a:endParaRPr lang="en-CA" dirty="0"/>
          </a:p>
          <a:p>
            <a:r>
              <a:rPr lang="en-CA" dirty="0"/>
              <a:t>***************</a:t>
            </a:r>
          </a:p>
          <a:p>
            <a:endParaRPr lang="en-CA" dirty="0"/>
          </a:p>
          <a:p>
            <a:r>
              <a:rPr lang="en-CA" dirty="0"/>
              <a:t>To actually use it in your view model, add it a dependency in your constructor. And when the user selects a list item or taps a button, Just call </a:t>
            </a:r>
            <a:r>
              <a:rPr lang="en-CA" dirty="0" err="1"/>
              <a:t>navigateasync</a:t>
            </a:r>
            <a:r>
              <a:rPr lang="en-CA" dirty="0"/>
              <a:t> with the string value specified earlier.</a:t>
            </a:r>
          </a:p>
          <a:p>
            <a:endParaRPr lang="en-CA" dirty="0"/>
          </a:p>
          <a:p>
            <a:endParaRPr lang="en-CA" dirty="0"/>
          </a:p>
          <a:p>
            <a:r>
              <a:rPr lang="en-CA" dirty="0"/>
              <a:t>Now if you need to update your app to navigate to the different page, you would simply change the registration in the app initialization</a:t>
            </a:r>
          </a:p>
          <a:p>
            <a:endParaRPr lang="en-CA" dirty="0"/>
          </a:p>
        </p:txBody>
      </p:sp>
      <p:sp>
        <p:nvSpPr>
          <p:cNvPr id="4" name="Slide Number Placeholder 3"/>
          <p:cNvSpPr>
            <a:spLocks noGrp="1"/>
          </p:cNvSpPr>
          <p:nvPr>
            <p:ph type="sldNum" sz="quarter" idx="10"/>
          </p:nvPr>
        </p:nvSpPr>
        <p:spPr/>
        <p:txBody>
          <a:bodyPr/>
          <a:lstStyle/>
          <a:p>
            <a:fld id="{C2C1B148-997C-49E9-A820-83B0EF14279E}" type="slidenum">
              <a:rPr lang="en-CA" smtClean="0"/>
              <a:t>7</a:t>
            </a:fld>
            <a:endParaRPr lang="en-CA"/>
          </a:p>
        </p:txBody>
      </p:sp>
    </p:spTree>
    <p:extLst>
      <p:ext uri="{BB962C8B-B14F-4D97-AF65-F5344CB8AC3E}">
        <p14:creationId xmlns:p14="http://schemas.microsoft.com/office/powerpoint/2010/main" val="488039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Wow, so that was quite a bit of information to cover in 9-10 minutes.</a:t>
            </a:r>
          </a:p>
          <a:p>
            <a:r>
              <a:rPr lang="en-CA" dirty="0"/>
              <a:t>Once you see it in action, I think you will find it a lot easier.</a:t>
            </a:r>
          </a:p>
          <a:p>
            <a:r>
              <a:rPr lang="en-CA" dirty="0"/>
              <a:t>But before we get started, are there any questions?</a:t>
            </a:r>
          </a:p>
        </p:txBody>
      </p:sp>
      <p:sp>
        <p:nvSpPr>
          <p:cNvPr id="4" name="Slide Number Placeholder 3"/>
          <p:cNvSpPr>
            <a:spLocks noGrp="1"/>
          </p:cNvSpPr>
          <p:nvPr>
            <p:ph type="sldNum" sz="quarter" idx="10"/>
          </p:nvPr>
        </p:nvSpPr>
        <p:spPr/>
        <p:txBody>
          <a:bodyPr/>
          <a:lstStyle/>
          <a:p>
            <a:fld id="{C2C1B148-997C-49E9-A820-83B0EF14279E}" type="slidenum">
              <a:rPr lang="en-CA" smtClean="0"/>
              <a:t>8</a:t>
            </a:fld>
            <a:endParaRPr lang="en-CA"/>
          </a:p>
        </p:txBody>
      </p:sp>
    </p:spTree>
    <p:extLst>
      <p:ext uri="{BB962C8B-B14F-4D97-AF65-F5344CB8AC3E}">
        <p14:creationId xmlns:p14="http://schemas.microsoft.com/office/powerpoint/2010/main" val="8309031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Prism for </a:t>
            </a:r>
            <a:r>
              <a:rPr lang="en-CA" dirty="0" err="1"/>
              <a:t>xamarin</a:t>
            </a:r>
            <a:r>
              <a:rPr lang="en-CA" dirty="0"/>
              <a:t> forms</a:t>
            </a:r>
          </a:p>
        </p:txBody>
      </p:sp>
      <p:sp>
        <p:nvSpPr>
          <p:cNvPr id="3" name="Subtitle 2"/>
          <p:cNvSpPr>
            <a:spLocks noGrp="1"/>
          </p:cNvSpPr>
          <p:nvPr>
            <p:ph type="subTitle" idx="1"/>
          </p:nvPr>
        </p:nvSpPr>
        <p:spPr/>
        <p:txBody>
          <a:bodyPr/>
          <a:lstStyle/>
          <a:p>
            <a:r>
              <a:rPr lang="en-CA" dirty="0"/>
              <a:t>Getting started with creating easily maintainable apps</a:t>
            </a:r>
          </a:p>
          <a:p>
            <a:r>
              <a:rPr lang="en-CA" dirty="0"/>
              <a:t>Michael Ponti</a:t>
            </a:r>
          </a:p>
        </p:txBody>
      </p:sp>
    </p:spTree>
    <p:extLst>
      <p:ext uri="{BB962C8B-B14F-4D97-AF65-F5344CB8AC3E}">
        <p14:creationId xmlns:p14="http://schemas.microsoft.com/office/powerpoint/2010/main" val="136197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Prism</a:t>
            </a:r>
          </a:p>
        </p:txBody>
      </p:sp>
      <p:sp>
        <p:nvSpPr>
          <p:cNvPr id="3" name="Content Placeholder 2"/>
          <p:cNvSpPr>
            <a:spLocks noGrp="1"/>
          </p:cNvSpPr>
          <p:nvPr>
            <p:ph idx="1"/>
          </p:nvPr>
        </p:nvSpPr>
        <p:spPr/>
        <p:txBody>
          <a:bodyPr/>
          <a:lstStyle/>
          <a:p>
            <a:r>
              <a:rPr lang="en-CA" dirty="0"/>
              <a:t>Originally built by Microsoft Patterns and Practices Team for WPF/Silverlight</a:t>
            </a:r>
          </a:p>
          <a:p>
            <a:r>
              <a:rPr lang="en-CA" dirty="0"/>
              <a:t>Expanded to include </a:t>
            </a:r>
            <a:r>
              <a:rPr lang="en-CA" dirty="0" err="1"/>
              <a:t>WinPhone</a:t>
            </a:r>
            <a:r>
              <a:rPr lang="en-CA" dirty="0"/>
              <a:t>, WinRT</a:t>
            </a:r>
          </a:p>
          <a:p>
            <a:r>
              <a:rPr lang="en-CA" dirty="0"/>
              <a:t>Released to the Open Source community and now supports WPF, UWP, XF</a:t>
            </a:r>
          </a:p>
          <a:p>
            <a:r>
              <a:rPr lang="en-CA" dirty="0"/>
              <a:t>Very active community on GitHub and </a:t>
            </a:r>
            <a:r>
              <a:rPr lang="en-CA" dirty="0" err="1"/>
              <a:t>StackOverflow</a:t>
            </a:r>
            <a:endParaRPr lang="en-CA" dirty="0"/>
          </a:p>
          <a:p>
            <a:r>
              <a:rPr lang="en-CA" dirty="0"/>
              <a:t>Promotes maintainable app architecture</a:t>
            </a:r>
          </a:p>
          <a:p>
            <a:r>
              <a:rPr lang="en-CA" dirty="0"/>
              <a:t>Other options: </a:t>
            </a:r>
            <a:r>
              <a:rPr lang="en-CA" dirty="0" err="1"/>
              <a:t>MvvmLight</a:t>
            </a:r>
            <a:r>
              <a:rPr lang="en-CA" dirty="0"/>
              <a:t> and </a:t>
            </a:r>
            <a:r>
              <a:rPr lang="en-CA" dirty="0" err="1"/>
              <a:t>Exrin</a:t>
            </a:r>
            <a:endParaRPr lang="en-CA" dirty="0"/>
          </a:p>
        </p:txBody>
      </p:sp>
    </p:spTree>
    <p:extLst>
      <p:ext uri="{BB962C8B-B14F-4D97-AF65-F5344CB8AC3E}">
        <p14:creationId xmlns:p14="http://schemas.microsoft.com/office/powerpoint/2010/main" val="87390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we will cover</a:t>
            </a:r>
          </a:p>
        </p:txBody>
      </p:sp>
      <p:sp>
        <p:nvSpPr>
          <p:cNvPr id="3" name="Content Placeholder 2"/>
          <p:cNvSpPr>
            <a:spLocks noGrp="1"/>
          </p:cNvSpPr>
          <p:nvPr>
            <p:ph idx="1"/>
          </p:nvPr>
        </p:nvSpPr>
        <p:spPr/>
        <p:txBody>
          <a:bodyPr/>
          <a:lstStyle/>
          <a:p>
            <a:r>
              <a:rPr lang="en-CA" dirty="0"/>
              <a:t>Cover some key concepts: dependency injection, MVVM, navigation</a:t>
            </a:r>
          </a:p>
          <a:p>
            <a:r>
              <a:rPr lang="en-CA" dirty="0"/>
              <a:t>Create a quick hello world app</a:t>
            </a:r>
          </a:p>
          <a:p>
            <a:r>
              <a:rPr lang="en-CA" dirty="0"/>
              <a:t>Create a hamburger menu style app with platform dependent stylings</a:t>
            </a:r>
          </a:p>
        </p:txBody>
      </p:sp>
    </p:spTree>
    <p:extLst>
      <p:ext uri="{BB962C8B-B14F-4D97-AF65-F5344CB8AC3E}">
        <p14:creationId xmlns:p14="http://schemas.microsoft.com/office/powerpoint/2010/main" val="351589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MVVM == Model/view/</a:t>
            </a:r>
            <a:r>
              <a:rPr lang="en-CA" dirty="0" err="1"/>
              <a:t>viewmodel</a:t>
            </a:r>
            <a:endParaRPr lang="en-CA" dirty="0"/>
          </a:p>
        </p:txBody>
      </p:sp>
      <p:sp>
        <p:nvSpPr>
          <p:cNvPr id="3" name="Content Placeholder 2"/>
          <p:cNvSpPr>
            <a:spLocks noGrp="1"/>
          </p:cNvSpPr>
          <p:nvPr>
            <p:ph idx="1"/>
          </p:nvPr>
        </p:nvSpPr>
        <p:spPr>
          <a:xfrm>
            <a:off x="1141412" y="1817914"/>
            <a:ext cx="9905999" cy="4474029"/>
          </a:xfrm>
        </p:spPr>
        <p:txBody>
          <a:bodyPr>
            <a:normAutofit/>
          </a:bodyPr>
          <a:lstStyle/>
          <a:p>
            <a:r>
              <a:rPr lang="en-CA" dirty="0"/>
              <a:t>Public class </a:t>
            </a:r>
            <a:r>
              <a:rPr lang="en-CA" dirty="0" err="1"/>
              <a:t>MyViewModel</a:t>
            </a:r>
            <a:r>
              <a:rPr lang="en-CA" dirty="0"/>
              <a:t> : </a:t>
            </a:r>
            <a:r>
              <a:rPr lang="en-CA" dirty="0" err="1"/>
              <a:t>BindableBase</a:t>
            </a:r>
            <a:br>
              <a:rPr lang="en-CA" dirty="0"/>
            </a:br>
            <a:r>
              <a:rPr lang="en-CA" dirty="0"/>
              <a:t>{ … }</a:t>
            </a:r>
          </a:p>
          <a:p>
            <a:r>
              <a:rPr lang="en-CA" dirty="0"/>
              <a:t>Properties are implemented like this:</a:t>
            </a:r>
            <a:br>
              <a:rPr lang="en-CA" dirty="0"/>
            </a:br>
            <a:r>
              <a:rPr lang="en-CA" dirty="0"/>
              <a:t>private string _name = null;</a:t>
            </a:r>
            <a:br>
              <a:rPr lang="en-CA" dirty="0"/>
            </a:br>
            <a:r>
              <a:rPr lang="en-CA" dirty="0"/>
              <a:t>public string Name</a:t>
            </a:r>
            <a:br>
              <a:rPr lang="en-CA" dirty="0"/>
            </a:br>
            <a:r>
              <a:rPr lang="en-CA" dirty="0"/>
              <a:t>{ get { return _name; } set { </a:t>
            </a:r>
            <a:r>
              <a:rPr lang="en-CA" dirty="0" err="1"/>
              <a:t>SetProperty</a:t>
            </a:r>
            <a:r>
              <a:rPr lang="en-CA" dirty="0"/>
              <a:t>&lt;string&gt;(ref _name, value); }}</a:t>
            </a:r>
          </a:p>
          <a:p>
            <a:r>
              <a:rPr lang="en-CA" dirty="0"/>
              <a:t>XAML</a:t>
            </a:r>
            <a:br>
              <a:rPr lang="en-CA" dirty="0"/>
            </a:br>
            <a:r>
              <a:rPr lang="en-CA" dirty="0"/>
              <a:t>&lt;</a:t>
            </a:r>
            <a:r>
              <a:rPr lang="en-CA" dirty="0" err="1"/>
              <a:t>ContentPage</a:t>
            </a:r>
            <a:r>
              <a:rPr lang="en-CA" dirty="0"/>
              <a:t> Binding={Binding </a:t>
            </a:r>
            <a:r>
              <a:rPr lang="en-CA" dirty="0" err="1"/>
              <a:t>MyViewModel</a:t>
            </a:r>
            <a:r>
              <a:rPr lang="en-CA" dirty="0"/>
              <a:t>} …</a:t>
            </a:r>
            <a:br>
              <a:rPr lang="en-CA" dirty="0"/>
            </a:br>
            <a:r>
              <a:rPr lang="en-CA" dirty="0"/>
              <a:t>&lt;Entry Text=“{Binding </a:t>
            </a:r>
            <a:r>
              <a:rPr lang="en-CA" dirty="0" err="1"/>
              <a:t>Name,Mode</a:t>
            </a:r>
            <a:r>
              <a:rPr lang="en-CA" dirty="0"/>
              <a:t>=</a:t>
            </a:r>
            <a:r>
              <a:rPr lang="en-CA" dirty="0" err="1"/>
              <a:t>TwoWay</a:t>
            </a:r>
            <a:r>
              <a:rPr lang="en-CA" dirty="0"/>
              <a:t>}” /&gt;</a:t>
            </a:r>
          </a:p>
        </p:txBody>
      </p:sp>
    </p:spTree>
    <p:extLst>
      <p:ext uri="{BB962C8B-B14F-4D97-AF65-F5344CB8AC3E}">
        <p14:creationId xmlns:p14="http://schemas.microsoft.com/office/powerpoint/2010/main" val="29081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Dependency injection</a:t>
            </a:r>
          </a:p>
        </p:txBody>
      </p:sp>
      <p:sp>
        <p:nvSpPr>
          <p:cNvPr id="3" name="Content Placeholder 2"/>
          <p:cNvSpPr>
            <a:spLocks noGrp="1"/>
          </p:cNvSpPr>
          <p:nvPr>
            <p:ph idx="1"/>
          </p:nvPr>
        </p:nvSpPr>
        <p:spPr>
          <a:xfrm>
            <a:off x="1141412" y="1589314"/>
            <a:ext cx="9905999" cy="4516762"/>
          </a:xfrm>
        </p:spPr>
        <p:txBody>
          <a:bodyPr>
            <a:normAutofit lnSpcReduction="10000"/>
          </a:bodyPr>
          <a:lstStyle/>
          <a:p>
            <a:r>
              <a:rPr lang="en-CA" dirty="0"/>
              <a:t>public class </a:t>
            </a:r>
            <a:r>
              <a:rPr lang="en-CA" dirty="0" err="1"/>
              <a:t>DbProductService</a:t>
            </a:r>
            <a:r>
              <a:rPr lang="en-CA" dirty="0"/>
              <a:t> : </a:t>
            </a:r>
            <a:r>
              <a:rPr lang="en-CA" dirty="0" err="1"/>
              <a:t>IProductService</a:t>
            </a:r>
            <a:r>
              <a:rPr lang="en-CA" dirty="0"/>
              <a:t> { … }</a:t>
            </a:r>
          </a:p>
          <a:p>
            <a:r>
              <a:rPr lang="en-CA" dirty="0"/>
              <a:t>In the app initialization</a:t>
            </a:r>
            <a:br>
              <a:rPr lang="en-CA" dirty="0"/>
            </a:br>
            <a:r>
              <a:rPr lang="en-CA" dirty="0" err="1"/>
              <a:t>Container.RegisterType</a:t>
            </a:r>
            <a:r>
              <a:rPr lang="en-CA" dirty="0"/>
              <a:t>&lt;</a:t>
            </a:r>
            <a:r>
              <a:rPr lang="en-CA" dirty="0" err="1"/>
              <a:t>IProductService</a:t>
            </a:r>
            <a:r>
              <a:rPr lang="en-CA" dirty="0"/>
              <a:t>, </a:t>
            </a:r>
            <a:r>
              <a:rPr lang="en-CA" dirty="0" err="1"/>
              <a:t>DbProductService</a:t>
            </a:r>
            <a:r>
              <a:rPr lang="en-CA" dirty="0"/>
              <a:t>&gt;();</a:t>
            </a:r>
          </a:p>
          <a:p>
            <a:r>
              <a:rPr lang="en-CA" dirty="0"/>
              <a:t>View Model Constructor</a:t>
            </a:r>
            <a:br>
              <a:rPr lang="en-CA" dirty="0"/>
            </a:br>
            <a:r>
              <a:rPr lang="en-CA" dirty="0" err="1"/>
              <a:t>MyViewModel</a:t>
            </a:r>
            <a:r>
              <a:rPr lang="en-CA" dirty="0"/>
              <a:t>(</a:t>
            </a:r>
            <a:r>
              <a:rPr lang="en-CA" dirty="0" err="1"/>
              <a:t>IProductService</a:t>
            </a:r>
            <a:r>
              <a:rPr lang="en-CA" dirty="0"/>
              <a:t> </a:t>
            </a:r>
            <a:r>
              <a:rPr lang="en-CA" dirty="0" err="1"/>
              <a:t>productService</a:t>
            </a:r>
            <a:r>
              <a:rPr lang="en-CA" dirty="0"/>
              <a:t>)</a:t>
            </a:r>
            <a:br>
              <a:rPr lang="en-CA" dirty="0"/>
            </a:br>
            <a:r>
              <a:rPr lang="en-CA" dirty="0"/>
              <a:t>{ _</a:t>
            </a:r>
            <a:r>
              <a:rPr lang="en-CA" dirty="0" err="1"/>
              <a:t>productService</a:t>
            </a:r>
            <a:r>
              <a:rPr lang="en-CA" dirty="0"/>
              <a:t> = </a:t>
            </a:r>
            <a:r>
              <a:rPr lang="en-CA" dirty="0" err="1"/>
              <a:t>productService</a:t>
            </a:r>
            <a:r>
              <a:rPr lang="en-CA" dirty="0"/>
              <a:t>; }</a:t>
            </a:r>
          </a:p>
          <a:p>
            <a:r>
              <a:rPr lang="en-CA" dirty="0" err="1"/>
              <a:t>var</a:t>
            </a:r>
            <a:r>
              <a:rPr lang="en-CA" dirty="0"/>
              <a:t> </a:t>
            </a:r>
            <a:r>
              <a:rPr lang="en-CA" dirty="0" err="1"/>
              <a:t>vm</a:t>
            </a:r>
            <a:r>
              <a:rPr lang="en-CA" dirty="0"/>
              <a:t> = </a:t>
            </a:r>
            <a:r>
              <a:rPr lang="en-CA" dirty="0" err="1"/>
              <a:t>Container.Resolve</a:t>
            </a:r>
            <a:r>
              <a:rPr lang="en-CA" dirty="0"/>
              <a:t>&lt;</a:t>
            </a:r>
            <a:r>
              <a:rPr lang="en-CA" dirty="0" err="1"/>
              <a:t>MyViewModel</a:t>
            </a:r>
            <a:r>
              <a:rPr lang="en-CA" dirty="0"/>
              <a:t>&gt;();</a:t>
            </a:r>
          </a:p>
          <a:p>
            <a:r>
              <a:rPr lang="en-CA" dirty="0"/>
              <a:t>Change to REST implementation</a:t>
            </a:r>
            <a:br>
              <a:rPr lang="en-CA" dirty="0"/>
            </a:br>
            <a:r>
              <a:rPr lang="en-CA" dirty="0" err="1"/>
              <a:t>Container.RegisterType</a:t>
            </a:r>
            <a:r>
              <a:rPr lang="en-CA" dirty="0"/>
              <a:t>&lt;</a:t>
            </a:r>
            <a:r>
              <a:rPr lang="en-CA" dirty="0" err="1"/>
              <a:t>IProductService</a:t>
            </a:r>
            <a:r>
              <a:rPr lang="en-CA" dirty="0"/>
              <a:t>, </a:t>
            </a:r>
            <a:r>
              <a:rPr lang="en-CA" dirty="0" err="1"/>
              <a:t>RestProductService</a:t>
            </a:r>
            <a:r>
              <a:rPr lang="en-CA" dirty="0"/>
              <a:t>&gt;();</a:t>
            </a:r>
          </a:p>
          <a:p>
            <a:endParaRPr lang="en-CA" dirty="0"/>
          </a:p>
        </p:txBody>
      </p:sp>
    </p:spTree>
    <p:extLst>
      <p:ext uri="{BB962C8B-B14F-4D97-AF65-F5344CB8AC3E}">
        <p14:creationId xmlns:p14="http://schemas.microsoft.com/office/powerpoint/2010/main" val="428679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7054"/>
            <a:ext cx="9905998" cy="931984"/>
          </a:xfrm>
        </p:spPr>
        <p:txBody>
          <a:bodyPr/>
          <a:lstStyle/>
          <a:p>
            <a:r>
              <a:rPr lang="en-CA" dirty="0"/>
              <a:t>Navigation Part 1</a:t>
            </a:r>
          </a:p>
        </p:txBody>
      </p:sp>
      <p:sp>
        <p:nvSpPr>
          <p:cNvPr id="3" name="Content Placeholder 2"/>
          <p:cNvSpPr>
            <a:spLocks noGrp="1"/>
          </p:cNvSpPr>
          <p:nvPr>
            <p:ph idx="1"/>
          </p:nvPr>
        </p:nvSpPr>
        <p:spPr>
          <a:xfrm>
            <a:off x="1141412" y="1028700"/>
            <a:ext cx="9905999" cy="5630517"/>
          </a:xfrm>
        </p:spPr>
        <p:txBody>
          <a:bodyPr>
            <a:normAutofit/>
          </a:bodyPr>
          <a:lstStyle/>
          <a:p>
            <a:r>
              <a:rPr lang="en-CA" dirty="0"/>
              <a:t>Uses a stack model</a:t>
            </a:r>
          </a:p>
          <a:p>
            <a:r>
              <a:rPr lang="en-CA" dirty="0" err="1"/>
              <a:t>Perhas</a:t>
            </a:r>
            <a:r>
              <a:rPr lang="en-CA" dirty="0"/>
              <a:t> the most difficult thing to </a:t>
            </a:r>
            <a:r>
              <a:rPr lang="en-CA" dirty="0" err="1"/>
              <a:t>archtect</a:t>
            </a:r>
            <a:endParaRPr lang="en-CA" dirty="0"/>
          </a:p>
          <a:p>
            <a:r>
              <a:rPr lang="en-CA" dirty="0"/>
              <a:t>Navigation is handled at the view level and depends on the types</a:t>
            </a:r>
          </a:p>
          <a:p>
            <a:pPr lvl="1"/>
            <a:r>
              <a:rPr lang="en-CA" dirty="0" err="1"/>
              <a:t>Page.NavigateAsync</a:t>
            </a:r>
            <a:r>
              <a:rPr lang="en-CA" dirty="0"/>
              <a:t>(</a:t>
            </a:r>
            <a:r>
              <a:rPr lang="en-CA" dirty="0" err="1"/>
              <a:t>typeof</a:t>
            </a:r>
            <a:r>
              <a:rPr lang="en-CA" dirty="0"/>
              <a:t>(</a:t>
            </a:r>
            <a:r>
              <a:rPr lang="en-CA" dirty="0" err="1"/>
              <a:t>MainPage</a:t>
            </a:r>
            <a:r>
              <a:rPr lang="en-CA" dirty="0"/>
              <a:t>)); //tightly coupled</a:t>
            </a:r>
          </a:p>
          <a:p>
            <a:pPr lvl="1"/>
            <a:r>
              <a:rPr lang="en-CA" dirty="0"/>
              <a:t>This is a different level than your view model and where most of your app logic is</a:t>
            </a:r>
          </a:p>
          <a:p>
            <a:pPr lvl="1"/>
            <a:r>
              <a:rPr lang="en-CA" dirty="0"/>
              <a:t>If you need to change something, you have to go everywhere in your code to fix it</a:t>
            </a:r>
          </a:p>
          <a:p>
            <a:r>
              <a:rPr lang="en-CA" dirty="0"/>
              <a:t>Prism abstracts the navigation service into an interface, registers it with the container so that it can be injected into your view model. </a:t>
            </a:r>
          </a:p>
          <a:p>
            <a:pPr lvl="1"/>
            <a:r>
              <a:rPr lang="en-CA" dirty="0"/>
              <a:t>Since the navigation service knows about the container, it manages your view model dependencies as well.</a:t>
            </a:r>
          </a:p>
          <a:p>
            <a:pPr lvl="1"/>
            <a:r>
              <a:rPr lang="en-CA" dirty="0"/>
              <a:t>It also notifies your view model about navigation events</a:t>
            </a:r>
          </a:p>
        </p:txBody>
      </p:sp>
    </p:spTree>
    <p:extLst>
      <p:ext uri="{BB962C8B-B14F-4D97-AF65-F5344CB8AC3E}">
        <p14:creationId xmlns:p14="http://schemas.microsoft.com/office/powerpoint/2010/main" val="103051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13338"/>
          </a:xfrm>
        </p:spPr>
        <p:txBody>
          <a:bodyPr/>
          <a:lstStyle/>
          <a:p>
            <a:r>
              <a:rPr lang="en-CA" dirty="0"/>
              <a:t>Navigation part 2</a:t>
            </a:r>
          </a:p>
        </p:txBody>
      </p:sp>
      <p:sp>
        <p:nvSpPr>
          <p:cNvPr id="3" name="Content Placeholder 2"/>
          <p:cNvSpPr>
            <a:spLocks noGrp="1"/>
          </p:cNvSpPr>
          <p:nvPr>
            <p:ph idx="1"/>
          </p:nvPr>
        </p:nvSpPr>
        <p:spPr>
          <a:xfrm>
            <a:off x="925286" y="888023"/>
            <a:ext cx="10961914" cy="5969977"/>
          </a:xfrm>
        </p:spPr>
        <p:txBody>
          <a:bodyPr>
            <a:normAutofit/>
          </a:bodyPr>
          <a:lstStyle/>
          <a:p>
            <a:r>
              <a:rPr lang="en-CA" dirty="0"/>
              <a:t>You need to register your page with the navigation service</a:t>
            </a:r>
            <a:br>
              <a:rPr lang="en-CA" dirty="0"/>
            </a:br>
            <a:r>
              <a:rPr lang="en-CA" dirty="0" err="1"/>
              <a:t>Container.RegisterTypeForNavigaton</a:t>
            </a:r>
            <a:r>
              <a:rPr lang="en-CA" dirty="0"/>
              <a:t>&lt;</a:t>
            </a:r>
            <a:r>
              <a:rPr lang="en-CA" dirty="0" err="1"/>
              <a:t>MyPage</a:t>
            </a:r>
            <a:r>
              <a:rPr lang="en-CA" dirty="0"/>
              <a:t>, </a:t>
            </a:r>
            <a:r>
              <a:rPr lang="en-CA" dirty="0" err="1"/>
              <a:t>MyViewModel</a:t>
            </a:r>
            <a:r>
              <a:rPr lang="en-CA" dirty="0"/>
              <a:t>&gt;(“</a:t>
            </a:r>
            <a:r>
              <a:rPr lang="en-CA" dirty="0" err="1"/>
              <a:t>HelloPage</a:t>
            </a:r>
            <a:r>
              <a:rPr lang="en-CA" dirty="0"/>
              <a:t>”);</a:t>
            </a:r>
          </a:p>
          <a:p>
            <a:r>
              <a:rPr lang="en-CA" dirty="0"/>
              <a:t>To Navigate</a:t>
            </a:r>
            <a:br>
              <a:rPr lang="en-CA" dirty="0"/>
            </a:br>
            <a:r>
              <a:rPr lang="en-CA" dirty="0" err="1"/>
              <a:t>MyStartViewModel</a:t>
            </a:r>
            <a:r>
              <a:rPr lang="en-CA" dirty="0"/>
              <a:t>(</a:t>
            </a:r>
            <a:r>
              <a:rPr lang="en-CA" dirty="0" err="1"/>
              <a:t>INavigationService</a:t>
            </a:r>
            <a:r>
              <a:rPr lang="en-CA" dirty="0"/>
              <a:t> </a:t>
            </a:r>
            <a:r>
              <a:rPr lang="en-CA" dirty="0" err="1"/>
              <a:t>navigationService</a:t>
            </a:r>
            <a:r>
              <a:rPr lang="en-CA" dirty="0"/>
              <a:t>)</a:t>
            </a:r>
            <a:br>
              <a:rPr lang="en-CA" dirty="0"/>
            </a:br>
            <a:r>
              <a:rPr lang="en-CA" dirty="0"/>
              <a:t>{ _</a:t>
            </a:r>
            <a:r>
              <a:rPr lang="en-CA" dirty="0" err="1"/>
              <a:t>navigationService</a:t>
            </a:r>
            <a:r>
              <a:rPr lang="en-CA" dirty="0"/>
              <a:t> = </a:t>
            </a:r>
            <a:r>
              <a:rPr lang="en-CA" dirty="0" err="1"/>
              <a:t>navigationService</a:t>
            </a:r>
            <a:r>
              <a:rPr lang="en-CA" dirty="0"/>
              <a:t>; }</a:t>
            </a:r>
            <a:br>
              <a:rPr lang="en-CA" dirty="0"/>
            </a:br>
            <a:r>
              <a:rPr lang="en-CA" dirty="0"/>
              <a:t>_</a:t>
            </a:r>
            <a:r>
              <a:rPr lang="en-CA" dirty="0" err="1"/>
              <a:t>navigationService.NavigateAsync</a:t>
            </a:r>
            <a:r>
              <a:rPr lang="en-CA" dirty="0"/>
              <a:t>(“</a:t>
            </a:r>
            <a:r>
              <a:rPr lang="en-CA" dirty="0" err="1"/>
              <a:t>HelloPage</a:t>
            </a:r>
            <a:r>
              <a:rPr lang="en-CA" dirty="0"/>
              <a:t>”);</a:t>
            </a:r>
          </a:p>
          <a:p>
            <a:r>
              <a:rPr lang="en-CA" dirty="0"/>
              <a:t>Now if you wanted to do something different, it is pretty easy:</a:t>
            </a:r>
            <a:br>
              <a:rPr lang="en-CA" dirty="0"/>
            </a:br>
            <a:r>
              <a:rPr lang="en-CA" dirty="0" err="1"/>
              <a:t>Container.RegisterTypeForNavigation</a:t>
            </a:r>
            <a:r>
              <a:rPr lang="en-CA" dirty="0"/>
              <a:t>&lt;MyPage2, MyViewModel2&gt;(“</a:t>
            </a:r>
            <a:r>
              <a:rPr lang="en-CA" dirty="0" err="1"/>
              <a:t>HelloPage</a:t>
            </a:r>
            <a:r>
              <a:rPr lang="en-CA" dirty="0"/>
              <a:t>”);</a:t>
            </a:r>
          </a:p>
          <a:p>
            <a:r>
              <a:rPr lang="en-CA" dirty="0"/>
              <a:t>if (</a:t>
            </a:r>
            <a:r>
              <a:rPr lang="en-CA" dirty="0" err="1"/>
              <a:t>freemium.IsPaid</a:t>
            </a:r>
            <a:r>
              <a:rPr lang="en-CA" dirty="0"/>
              <a:t>)</a:t>
            </a:r>
            <a:br>
              <a:rPr lang="en-CA" dirty="0"/>
            </a:br>
            <a:r>
              <a:rPr lang="en-CA" dirty="0"/>
              <a:t>    </a:t>
            </a:r>
            <a:r>
              <a:rPr lang="en-CA" dirty="0" err="1"/>
              <a:t>Container.RegisterTypeForNavigation</a:t>
            </a:r>
            <a:r>
              <a:rPr lang="en-CA" dirty="0"/>
              <a:t>&lt;</a:t>
            </a:r>
            <a:r>
              <a:rPr lang="en-CA" dirty="0" err="1"/>
              <a:t>PaidPage</a:t>
            </a:r>
            <a:r>
              <a:rPr lang="en-CA" dirty="0"/>
              <a:t>, </a:t>
            </a:r>
            <a:r>
              <a:rPr lang="en-CA" dirty="0" err="1"/>
              <a:t>PaidViewModel</a:t>
            </a:r>
            <a:r>
              <a:rPr lang="en-CA" dirty="0"/>
              <a:t>&gt;(“</a:t>
            </a:r>
            <a:r>
              <a:rPr lang="en-CA" dirty="0" err="1"/>
              <a:t>funcpage</a:t>
            </a:r>
            <a:r>
              <a:rPr lang="en-CA" dirty="0"/>
              <a:t>”);</a:t>
            </a:r>
            <a:br>
              <a:rPr lang="en-CA" dirty="0"/>
            </a:br>
            <a:r>
              <a:rPr lang="en-CA" dirty="0"/>
              <a:t>else</a:t>
            </a:r>
            <a:br>
              <a:rPr lang="en-CA" dirty="0"/>
            </a:br>
            <a:r>
              <a:rPr lang="en-CA" dirty="0"/>
              <a:t>    </a:t>
            </a:r>
            <a:r>
              <a:rPr lang="en-CA" dirty="0" err="1"/>
              <a:t>Container.RegisterTypeForNavigation</a:t>
            </a:r>
            <a:r>
              <a:rPr lang="en-CA" dirty="0"/>
              <a:t>&lt;</a:t>
            </a:r>
            <a:r>
              <a:rPr lang="en-CA" dirty="0" err="1"/>
              <a:t>FreePage</a:t>
            </a:r>
            <a:r>
              <a:rPr lang="en-CA" dirty="0"/>
              <a:t>, </a:t>
            </a:r>
            <a:r>
              <a:rPr lang="en-CA" dirty="0" err="1"/>
              <a:t>FreeViewModel</a:t>
            </a:r>
            <a:r>
              <a:rPr lang="en-CA" dirty="0"/>
              <a:t>&gt;(“</a:t>
            </a:r>
            <a:r>
              <a:rPr lang="en-CA" dirty="0" err="1"/>
              <a:t>funcpage</a:t>
            </a:r>
            <a:r>
              <a:rPr lang="en-CA" dirty="0"/>
              <a:t>”);</a:t>
            </a:r>
          </a:p>
        </p:txBody>
      </p:sp>
    </p:spTree>
    <p:extLst>
      <p:ext uri="{BB962C8B-B14F-4D97-AF65-F5344CB8AC3E}">
        <p14:creationId xmlns:p14="http://schemas.microsoft.com/office/powerpoint/2010/main" val="218618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Lets get started</a:t>
            </a:r>
          </a:p>
        </p:txBody>
      </p:sp>
      <p:sp>
        <p:nvSpPr>
          <p:cNvPr id="3" name="Content Placeholder 2"/>
          <p:cNvSpPr>
            <a:spLocks noGrp="1"/>
          </p:cNvSpPr>
          <p:nvPr>
            <p:ph idx="1"/>
          </p:nvPr>
        </p:nvSpPr>
        <p:spPr/>
        <p:txBody>
          <a:bodyPr/>
          <a:lstStyle/>
          <a:p>
            <a:r>
              <a:rPr lang="en-CA" dirty="0"/>
              <a:t>We will check out a HelloWorld app</a:t>
            </a:r>
          </a:p>
          <a:p>
            <a:r>
              <a:rPr lang="en-CA" dirty="0"/>
              <a:t>We will then check out how to implement a hamburger style app</a:t>
            </a:r>
          </a:p>
        </p:txBody>
      </p:sp>
    </p:spTree>
    <p:extLst>
      <p:ext uri="{BB962C8B-B14F-4D97-AF65-F5344CB8AC3E}">
        <p14:creationId xmlns:p14="http://schemas.microsoft.com/office/powerpoint/2010/main" val="3955024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2420</TotalTime>
  <Words>1653</Words>
  <Application>Microsoft Office PowerPoint</Application>
  <PresentationFormat>Widescreen</PresentationFormat>
  <Paragraphs>144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Prism for xamarin forms</vt:lpstr>
      <vt:lpstr>About Prism</vt:lpstr>
      <vt:lpstr>What we will cover</vt:lpstr>
      <vt:lpstr>MVVM == Model/view/viewmodel</vt:lpstr>
      <vt:lpstr>Dependency injection</vt:lpstr>
      <vt:lpstr>Navigation Part 1</vt:lpstr>
      <vt:lpstr>Navigation part 2</vt:lpstr>
      <vt:lpstr>Lets get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Prism for xamarin forms</dc:title>
  <dc:creator>Michael Ponti</dc:creator>
  <cp:lastModifiedBy>Michael Ponti</cp:lastModifiedBy>
  <cp:revision>67</cp:revision>
  <dcterms:created xsi:type="dcterms:W3CDTF">2017-05-11T19:38:49Z</dcterms:created>
  <dcterms:modified xsi:type="dcterms:W3CDTF">2017-05-25T05:46:04Z</dcterms:modified>
</cp:coreProperties>
</file>