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2" r:id="rId6"/>
    <p:sldId id="367" r:id="rId7"/>
    <p:sldId id="386" r:id="rId8"/>
    <p:sldId id="378" r:id="rId9"/>
    <p:sldId id="369" r:id="rId10"/>
    <p:sldId id="379" r:id="rId11"/>
    <p:sldId id="380" r:id="rId12"/>
    <p:sldId id="381" r:id="rId13"/>
    <p:sldId id="382" r:id="rId14"/>
    <p:sldId id="383" r:id="rId15"/>
    <p:sldId id="341" r:id="rId16"/>
    <p:sldId id="384" r:id="rId17"/>
    <p:sldId id="377" r:id="rId18"/>
    <p:sldId id="3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7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26"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3/22/2022</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3/22/2022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347008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11</a:t>
            </a:fld>
            <a:endParaRPr lang="en-US" dirty="0"/>
          </a:p>
        </p:txBody>
      </p:sp>
    </p:spTree>
    <p:extLst>
      <p:ext uri="{BB962C8B-B14F-4D97-AF65-F5344CB8AC3E}">
        <p14:creationId xmlns:p14="http://schemas.microsoft.com/office/powerpoint/2010/main" val="135880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14</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line indicating the relationship between winning and average yards for, among playoff teams has a weaker relationship (.69) than the relationship when all teams are included because undeserving teams are included in the filtered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23379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393521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1050459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8</a:t>
            </a:fld>
            <a:endParaRPr lang="en-US" dirty="0"/>
          </a:p>
        </p:txBody>
      </p:sp>
    </p:spTree>
    <p:extLst>
      <p:ext uri="{BB962C8B-B14F-4D97-AF65-F5344CB8AC3E}">
        <p14:creationId xmlns:p14="http://schemas.microsoft.com/office/powerpoint/2010/main" val="2110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199642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Michael.rodriguezttu@gmail.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hyperlink" Target="https://www.pro-football-reference.com/years/2020/opp.htm" TargetMode="External"/><Relationship Id="rId2" Type="http://schemas.openxmlformats.org/officeDocument/2006/relationships/hyperlink" Target="https://www.footballdb.com/stats/teamstat.html" TargetMode="External"/><Relationship Id="rId1" Type="http://schemas.openxmlformats.org/officeDocument/2006/relationships/slideLayout" Target="../slideLayouts/slideLayout8.xml"/><Relationship Id="rId6" Type="http://schemas.openxmlformats.org/officeDocument/2006/relationships/hyperlink" Target="https://docs.google.com/spreadsheets/d/1D-6nVnuWWehtf0LUb_nYy-qOXqU7QjsVjEJBAWL-qMU/edit?usp=sharing" TargetMode="External"/><Relationship Id="rId5" Type="http://schemas.openxmlformats.org/officeDocument/2006/relationships/hyperlink" Target="https://www.nfl.com/news/qb-index-ranking-the-59-starting-quarterbacks-of-the-2020-nfl-season" TargetMode="External"/><Relationship Id="rId4" Type="http://schemas.openxmlformats.org/officeDocument/2006/relationships/hyperlink" Target="https://overtheca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4" y="575423"/>
            <a:ext cx="5435027" cy="3234577"/>
          </a:xfrm>
        </p:spPr>
        <p:txBody>
          <a:bodyPr>
            <a:normAutofit/>
          </a:bodyPr>
          <a:lstStyle/>
          <a:p>
            <a:r>
              <a:rPr lang="en-US" dirty="0">
                <a:latin typeface="Arial Black" panose="020B0A04020102020204" pitchFamily="34" charset="0"/>
              </a:rPr>
              <a:t>What Wins in</a:t>
            </a:r>
            <a:br>
              <a:rPr lang="en-US" dirty="0">
                <a:latin typeface="Arial Black" panose="020B0A04020102020204" pitchFamily="34" charset="0"/>
              </a:rPr>
            </a:br>
            <a:r>
              <a:rPr lang="en-US" dirty="0">
                <a:latin typeface="Arial Black" panose="020B0A04020102020204" pitchFamily="34" charset="0"/>
              </a:rPr>
              <a:t>the NFL?</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4004423"/>
            <a:ext cx="5435026" cy="2278154"/>
          </a:xfrm>
        </p:spPr>
        <p:txBody>
          <a:bodyPr>
            <a:normAutofit/>
          </a:bodyPr>
          <a:lstStyle/>
          <a:p>
            <a:r>
              <a:rPr lang="en-US" dirty="0"/>
              <a:t>By: Michael J. Rodriguez</a:t>
            </a:r>
          </a:p>
        </p:txBody>
      </p:sp>
      <p:pic>
        <p:nvPicPr>
          <p:cNvPr id="5" name="Picture Placeholder 4">
            <a:extLst>
              <a:ext uri="{FF2B5EF4-FFF2-40B4-BE49-F238E27FC236}">
                <a16:creationId xmlns:a16="http://schemas.microsoft.com/office/drawing/2014/main" id="{FEC98D38-9E8C-45B7-BF28-B954728BBD74}"/>
              </a:ext>
            </a:extLst>
          </p:cNvPr>
          <p:cNvPicPr>
            <a:picLocks noGrp="1" noChangeAspect="1"/>
          </p:cNvPicPr>
          <p:nvPr>
            <p:ph type="pic" sz="quarter" idx="13"/>
          </p:nvPr>
        </p:nvPicPr>
        <p:blipFill>
          <a:blip r:embed="rId3"/>
          <a:srcRect l="25289" r="25289"/>
          <a:stretch>
            <a:fillRect/>
          </a:stretch>
        </p:blipFill>
        <p:spPr/>
      </p:pic>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2234187-25B8-4A0C-BACF-34ABAC24C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36" y="1366266"/>
            <a:ext cx="5969560" cy="3690926"/>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230192" y="64628"/>
            <a:ext cx="9957732" cy="819495"/>
          </a:xfrm>
        </p:spPr>
        <p:txBody>
          <a:bodyPr>
            <a:normAutofit/>
          </a:bodyPr>
          <a:lstStyle/>
          <a:p>
            <a:r>
              <a:rPr lang="en-US" sz="4000" dirty="0"/>
              <a:t>Turnover Differential – 2</a:t>
            </a:r>
            <a:r>
              <a:rPr lang="en-US" sz="4000" baseline="30000" dirty="0"/>
              <a:t>nd</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10</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6186309"/>
          </a:xfrm>
          <a:prstGeom prst="rect">
            <a:avLst/>
          </a:prstGeom>
          <a:noFill/>
        </p:spPr>
        <p:txBody>
          <a:bodyPr wrap="square" rtlCol="0">
            <a:spAutoFit/>
          </a:bodyPr>
          <a:lstStyle/>
          <a:p>
            <a:pPr marL="285750" indent="-285750">
              <a:buFont typeface="Arial" panose="020B0604020202020204" pitchFamily="34" charset="0"/>
              <a:buChar char="•"/>
            </a:pPr>
            <a:r>
              <a:rPr lang="en-US" dirty="0"/>
              <a:t>TD was included because it is a way to see the effect of ball security mixed with an opportunistic defense</a:t>
            </a:r>
          </a:p>
          <a:p>
            <a:endParaRPr lang="en-US" dirty="0"/>
          </a:p>
          <a:p>
            <a:pPr marL="285750" indent="-285750">
              <a:buFont typeface="Arial" panose="020B0604020202020204" pitchFamily="34" charset="0"/>
              <a:buChar char="•"/>
            </a:pPr>
            <a:r>
              <a:rPr lang="en-US" dirty="0"/>
              <a:t>Strong correlation at </a:t>
            </a:r>
            <a:r>
              <a:rPr lang="en-US" b="1" dirty="0"/>
              <a:t>.70</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Of the top 10 teams in terms of TD, 8 of them were playoff teams and 6 of them were successful playoff teams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was only one team with both 10+ wins and a negative TD (LA Rams)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regular season win rates of teams with a TD&lt;0, TD=0 and TD&gt;0 are</a:t>
            </a:r>
          </a:p>
          <a:p>
            <a:pPr marL="742950" lvl="1" indent="-285750">
              <a:buFont typeface="Arial" panose="020B0604020202020204" pitchFamily="34" charset="0"/>
              <a:buChar char="•"/>
            </a:pPr>
            <a:r>
              <a:rPr lang="en-US" dirty="0"/>
              <a:t>36.06%  ---- &lt;0</a:t>
            </a:r>
          </a:p>
          <a:p>
            <a:pPr marL="742950" lvl="1" indent="-285750">
              <a:buFont typeface="Arial" panose="020B0604020202020204" pitchFamily="34" charset="0"/>
              <a:buChar char="•"/>
            </a:pPr>
            <a:r>
              <a:rPr lang="en-US" dirty="0"/>
              <a:t>33.33%  ---- =0</a:t>
            </a:r>
          </a:p>
          <a:p>
            <a:pPr marL="742950" lvl="1" indent="-285750">
              <a:buFont typeface="Arial" panose="020B0604020202020204" pitchFamily="34" charset="0"/>
              <a:buChar char="•"/>
            </a:pPr>
            <a:r>
              <a:rPr lang="en-US" dirty="0"/>
              <a:t>64.06%  ---- &gt;0</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491412" y="5133513"/>
            <a:ext cx="5454984" cy="1754326"/>
          </a:xfrm>
          <a:prstGeom prst="rect">
            <a:avLst/>
          </a:prstGeom>
          <a:noFill/>
        </p:spPr>
        <p:txBody>
          <a:bodyPr wrap="square" rtlCol="0">
            <a:spAutoFit/>
          </a:bodyPr>
          <a:lstStyle/>
          <a:p>
            <a:r>
              <a:rPr lang="en-US" dirty="0"/>
              <a:t>Key takeaway: The best teams protect the ball and maximize the number of drives they have in a game. The corr of -.41 between TD and QB ranking and the corr of -.53 between TD and Def Rank shows that takeaways influence TD more than giveaways</a:t>
            </a:r>
          </a:p>
          <a:p>
            <a:endParaRPr lang="en-US" dirty="0"/>
          </a:p>
        </p:txBody>
      </p:sp>
    </p:spTree>
    <p:extLst>
      <p:ext uri="{BB962C8B-B14F-4D97-AF65-F5344CB8AC3E}">
        <p14:creationId xmlns:p14="http://schemas.microsoft.com/office/powerpoint/2010/main" val="356262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819705C-04D0-43CA-BD4E-B15BF5866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34" y="1366266"/>
            <a:ext cx="5969562" cy="3690927"/>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230192" y="443077"/>
            <a:ext cx="5359176" cy="441046"/>
          </a:xfrm>
        </p:spPr>
        <p:txBody>
          <a:bodyPr>
            <a:normAutofit fontScale="90000"/>
          </a:bodyPr>
          <a:lstStyle/>
          <a:p>
            <a:r>
              <a:rPr lang="en-US" sz="4000" dirty="0"/>
              <a:t>Average Yards For – 1</a:t>
            </a:r>
            <a:r>
              <a:rPr lang="en-US" sz="4000" baseline="30000" dirty="0"/>
              <a:t>st</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11</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8125301"/>
          </a:xfrm>
          <a:prstGeom prst="rect">
            <a:avLst/>
          </a:prstGeom>
          <a:noFill/>
        </p:spPr>
        <p:txBody>
          <a:bodyPr wrap="square" rtlCol="0">
            <a:spAutoFit/>
          </a:bodyPr>
          <a:lstStyle/>
          <a:p>
            <a:pPr marL="285750" indent="-285750">
              <a:buFont typeface="Arial" panose="020B0604020202020204" pitchFamily="34" charset="0"/>
              <a:buChar char="•"/>
            </a:pPr>
            <a:r>
              <a:rPr lang="en-US" dirty="0"/>
              <a:t>Of the metrics used had the strongest correlation at </a:t>
            </a:r>
            <a:r>
              <a:rPr lang="en-US" b="1" dirty="0"/>
              <a:t>.83 </a:t>
            </a:r>
          </a:p>
          <a:p>
            <a:endParaRPr lang="en-US" dirty="0"/>
          </a:p>
          <a:p>
            <a:pPr marL="285750" indent="-285750">
              <a:buFont typeface="Arial" panose="020B0604020202020204" pitchFamily="34" charset="0"/>
              <a:buChar char="•"/>
            </a:pPr>
            <a:r>
              <a:rPr lang="en-US" dirty="0"/>
              <a:t>One worry I have is that this relationship is so connect with other factors that it is spurious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wanted to see if the NFL is now a league that is run by the offense and based on what I see, it seems to be the case as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All teams in the top 10 in AYF were playoffs teams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Only 1 team had 10+ wins and was in the bottom half of the league in AYF</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Of the 13 playoff games 9 were won by the team with a higher AYF</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428134" y="5208697"/>
            <a:ext cx="5454984" cy="1477328"/>
          </a:xfrm>
          <a:prstGeom prst="rect">
            <a:avLst/>
          </a:prstGeom>
          <a:noFill/>
        </p:spPr>
        <p:txBody>
          <a:bodyPr wrap="square" rtlCol="0">
            <a:spAutoFit/>
          </a:bodyPr>
          <a:lstStyle/>
          <a:p>
            <a:r>
              <a:rPr lang="en-US" dirty="0"/>
              <a:t>Key takeaway: If you want to win the NFL moving the ball down the field well is the best way to do so. A stagnant offense likely punts backed up, giving the other team better field position.</a:t>
            </a:r>
          </a:p>
          <a:p>
            <a:endParaRPr lang="en-US" dirty="0"/>
          </a:p>
        </p:txBody>
      </p:sp>
    </p:spTree>
    <p:extLst>
      <p:ext uri="{BB962C8B-B14F-4D97-AF65-F5344CB8AC3E}">
        <p14:creationId xmlns:p14="http://schemas.microsoft.com/office/powerpoint/2010/main" val="364247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07974" y="5034877"/>
            <a:ext cx="4715498" cy="1017903"/>
          </a:xfrm>
        </p:spPr>
        <p:txBody>
          <a:bodyPr/>
          <a:lstStyle/>
          <a:p>
            <a:r>
              <a:rPr lang="en-US" dirty="0"/>
              <a:t>The Data</a:t>
            </a:r>
          </a:p>
        </p:txBody>
      </p:sp>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748168"/>
            <a:ext cx="6199189" cy="1525631"/>
          </a:xfrm>
        </p:spPr>
        <p:txBody>
          <a:bodyPr/>
          <a:lstStyle/>
          <a:p>
            <a:r>
              <a:rPr lang="en-US" dirty="0"/>
              <a:t>The correlations were done in R via the </a:t>
            </a:r>
            <a:r>
              <a:rPr lang="en-US" dirty="0" err="1"/>
              <a:t>corrplot</a:t>
            </a:r>
            <a:r>
              <a:rPr lang="en-US" dirty="0"/>
              <a:t> function and a few graphics were made to make them more digestible. </a:t>
            </a:r>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pic>
        <p:nvPicPr>
          <p:cNvPr id="9" name="Picture 8">
            <a:extLst>
              <a:ext uri="{FF2B5EF4-FFF2-40B4-BE49-F238E27FC236}">
                <a16:creationId xmlns:a16="http://schemas.microsoft.com/office/drawing/2014/main" id="{05390274-BFA0-4A70-9A7B-98CA73B8A606}"/>
              </a:ext>
            </a:extLst>
          </p:cNvPr>
          <p:cNvPicPr>
            <a:picLocks noChangeAspect="1"/>
          </p:cNvPicPr>
          <p:nvPr/>
        </p:nvPicPr>
        <p:blipFill>
          <a:blip r:embed="rId3"/>
          <a:stretch>
            <a:fillRect/>
          </a:stretch>
        </p:blipFill>
        <p:spPr>
          <a:xfrm>
            <a:off x="6722344" y="165008"/>
            <a:ext cx="5153744" cy="4648849"/>
          </a:xfrm>
          <a:prstGeom prst="rect">
            <a:avLst/>
          </a:prstGeom>
        </p:spPr>
      </p:pic>
      <p:pic>
        <p:nvPicPr>
          <p:cNvPr id="11" name="Picture 10">
            <a:extLst>
              <a:ext uri="{FF2B5EF4-FFF2-40B4-BE49-F238E27FC236}">
                <a16:creationId xmlns:a16="http://schemas.microsoft.com/office/drawing/2014/main" id="{F55C919E-A833-4EFB-B523-D86726AA31AC}"/>
              </a:ext>
            </a:extLst>
          </p:cNvPr>
          <p:cNvPicPr>
            <a:picLocks noChangeAspect="1"/>
          </p:cNvPicPr>
          <p:nvPr/>
        </p:nvPicPr>
        <p:blipFill>
          <a:blip r:embed="rId4"/>
          <a:stretch>
            <a:fillRect/>
          </a:stretch>
        </p:blipFill>
        <p:spPr>
          <a:xfrm>
            <a:off x="1254223" y="165008"/>
            <a:ext cx="4944165" cy="4648849"/>
          </a:xfrm>
          <a:prstGeom prst="rect">
            <a:avLst/>
          </a:prstGeom>
        </p:spPr>
      </p:pic>
    </p:spTree>
    <p:extLst>
      <p:ext uri="{BB962C8B-B14F-4D97-AF65-F5344CB8AC3E}">
        <p14:creationId xmlns:p14="http://schemas.microsoft.com/office/powerpoint/2010/main" val="6368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BA87-63F2-4A61-AC32-CDC690AF82CC}"/>
              </a:ext>
            </a:extLst>
          </p:cNvPr>
          <p:cNvSpPr>
            <a:spLocks noGrp="1"/>
          </p:cNvSpPr>
          <p:nvPr>
            <p:ph type="title"/>
          </p:nvPr>
        </p:nvSpPr>
        <p:spPr>
          <a:xfrm>
            <a:off x="457199" y="566490"/>
            <a:ext cx="11238347" cy="557635"/>
          </a:xfrm>
        </p:spPr>
        <p:txBody>
          <a:bodyPr>
            <a:normAutofit fontScale="90000"/>
          </a:bodyPr>
          <a:lstStyle/>
          <a:p>
            <a:r>
              <a:rPr lang="en-US" dirty="0"/>
              <a:t>Closing Thoughts</a:t>
            </a:r>
          </a:p>
        </p:txBody>
      </p:sp>
      <p:sp>
        <p:nvSpPr>
          <p:cNvPr id="3" name="Content Placeholder 2">
            <a:extLst>
              <a:ext uri="{FF2B5EF4-FFF2-40B4-BE49-F238E27FC236}">
                <a16:creationId xmlns:a16="http://schemas.microsoft.com/office/drawing/2014/main" id="{19230710-31AA-4843-B9FA-E1E80D6D429A}"/>
              </a:ext>
            </a:extLst>
          </p:cNvPr>
          <p:cNvSpPr>
            <a:spLocks noGrp="1"/>
          </p:cNvSpPr>
          <p:nvPr>
            <p:ph sz="quarter" idx="14"/>
          </p:nvPr>
        </p:nvSpPr>
        <p:spPr>
          <a:xfrm>
            <a:off x="457201" y="1291906"/>
            <a:ext cx="5435600" cy="4999358"/>
          </a:xfrm>
        </p:spPr>
        <p:txBody>
          <a:bodyPr/>
          <a:lstStyle/>
          <a:p>
            <a:pPr marL="285750" indent="-285750">
              <a:buFont typeface="Arial" panose="020B0604020202020204" pitchFamily="34" charset="0"/>
              <a:buChar char="•"/>
            </a:pPr>
            <a:r>
              <a:rPr lang="en-US" dirty="0"/>
              <a:t>The 2 most common talking points from NFL “analysts” are wrong from what we see</a:t>
            </a:r>
          </a:p>
          <a:p>
            <a:pPr marL="742950" lvl="1" indent="-285750">
              <a:buFont typeface="Arial" panose="020B0604020202020204" pitchFamily="34" charset="0"/>
              <a:buChar char="•"/>
            </a:pPr>
            <a:r>
              <a:rPr lang="en-US" sz="1800" dirty="0"/>
              <a:t>Paying a QB well does not prevent a team from doing well</a:t>
            </a:r>
          </a:p>
          <a:p>
            <a:pPr marL="742950" lvl="1" indent="-285750">
              <a:buFont typeface="Arial" panose="020B0604020202020204" pitchFamily="34" charset="0"/>
              <a:buChar char="•"/>
            </a:pPr>
            <a:r>
              <a:rPr lang="en-US" sz="1800" dirty="0"/>
              <a:t>From what we see having a weak division does not guarantee success so the argument that the Patriots Dynasty is a product of the division being weak is false</a:t>
            </a:r>
          </a:p>
          <a:p>
            <a:pPr marL="285750" indent="-285750">
              <a:buFont typeface="Arial" panose="020B0604020202020204" pitchFamily="34" charset="0"/>
              <a:buChar char="•"/>
            </a:pPr>
            <a:r>
              <a:rPr lang="en-US" dirty="0"/>
              <a:t>Offense sees to run the modern NFL, the odds of having a weak offense is also increased if you lack a solid franchise QB. So the league is both an offensive league and a QB driven league</a:t>
            </a:r>
          </a:p>
          <a:p>
            <a:pPr marL="285750" indent="-285750">
              <a:buFont typeface="Arial" panose="020B0604020202020204" pitchFamily="34" charset="0"/>
              <a:buChar char="•"/>
            </a:pPr>
            <a:r>
              <a:rPr lang="en-US" dirty="0"/>
              <a:t>There are many other factors that I want to include when I revisit this project</a:t>
            </a:r>
          </a:p>
          <a:p>
            <a:pPr marL="285750" indent="-28575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BE109158-AC9B-4E35-82A0-32CD8BCBA512}"/>
              </a:ext>
            </a:extLst>
          </p:cNvPr>
          <p:cNvSpPr>
            <a:spLocks noGrp="1"/>
          </p:cNvSpPr>
          <p:nvPr>
            <p:ph type="ftr" sz="quarter" idx="11"/>
          </p:nvPr>
        </p:nvSpPr>
        <p:spPr/>
        <p:txBody>
          <a:bodyPr/>
          <a:lstStyle/>
          <a:p>
            <a:r>
              <a:rPr lang="en-US" dirty="0"/>
              <a:t>What wins the NFL?</a:t>
            </a:r>
          </a:p>
        </p:txBody>
      </p:sp>
      <p:sp>
        <p:nvSpPr>
          <p:cNvPr id="7" name="Slide Number Placeholder 6">
            <a:extLst>
              <a:ext uri="{FF2B5EF4-FFF2-40B4-BE49-F238E27FC236}">
                <a16:creationId xmlns:a16="http://schemas.microsoft.com/office/drawing/2014/main" id="{EDE1C4F8-650E-4A85-9076-4B800DAEDD70}"/>
              </a:ext>
            </a:extLst>
          </p:cNvPr>
          <p:cNvSpPr>
            <a:spLocks noGrp="1"/>
          </p:cNvSpPr>
          <p:nvPr>
            <p:ph type="sldNum" sz="quarter" idx="12"/>
          </p:nvPr>
        </p:nvSpPr>
        <p:spPr/>
        <p:txBody>
          <a:bodyPr/>
          <a:lstStyle/>
          <a:p>
            <a:fld id="{DFA5D71E-5CDF-4C93-8A75-5B916FDC5BEA}" type="slidenum">
              <a:rPr lang="en-US" smtClean="0"/>
              <a:pPr/>
              <a:t>13</a:t>
            </a:fld>
            <a:endParaRPr lang="en-US" dirty="0"/>
          </a:p>
        </p:txBody>
      </p:sp>
      <p:sp>
        <p:nvSpPr>
          <p:cNvPr id="8" name="Content Placeholder 2">
            <a:extLst>
              <a:ext uri="{FF2B5EF4-FFF2-40B4-BE49-F238E27FC236}">
                <a16:creationId xmlns:a16="http://schemas.microsoft.com/office/drawing/2014/main" id="{EF13677B-6E82-46C4-92DB-0FC6EA7E5EB9}"/>
              </a:ext>
            </a:extLst>
          </p:cNvPr>
          <p:cNvSpPr txBox="1">
            <a:spLocks/>
          </p:cNvSpPr>
          <p:nvPr/>
        </p:nvSpPr>
        <p:spPr>
          <a:xfrm>
            <a:off x="6299201" y="1291906"/>
            <a:ext cx="5435600" cy="499935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Font typeface="Segoe UI" panose="020B0502040204020203"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1"/>
              </a:buClr>
              <a:buFont typeface="Courier New" panose="02070309020205020404" pitchFamily="49" charset="0"/>
              <a:buNone/>
              <a:defRPr sz="2400" kern="1200">
                <a:solidFill>
                  <a:schemeClr val="tx1"/>
                </a:solidFill>
                <a:latin typeface="+mn-lt"/>
                <a:ea typeface="+mn-ea"/>
                <a:cs typeface="+mn-cs"/>
              </a:defRPr>
            </a:lvl2pPr>
            <a:lvl3pPr marL="914400" indent="0" algn="l" defTabSz="914400" rtl="0" eaLnBrk="1" latinLnBrk="0" hangingPunct="1">
              <a:lnSpc>
                <a:spcPct val="100000"/>
              </a:lnSpc>
              <a:spcBef>
                <a:spcPts val="1000"/>
              </a:spcBef>
              <a:buClr>
                <a:schemeClr val="accent1"/>
              </a:buClr>
              <a:buFont typeface="Segoe UI" panose="020B0502040204020203"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1000"/>
              </a:spcBef>
              <a:buClr>
                <a:schemeClr val="accent1"/>
              </a:buClr>
              <a:buFont typeface="Courier New" panose="02070309020205020404" pitchFamily="49" charset="0"/>
              <a:buNone/>
              <a:defRPr sz="1800" kern="1200">
                <a:solidFill>
                  <a:schemeClr val="tx1"/>
                </a:solidFill>
                <a:latin typeface="+mn-lt"/>
                <a:ea typeface="+mn-ea"/>
                <a:cs typeface="+mn-cs"/>
              </a:defRPr>
            </a:lvl4pPr>
            <a:lvl5pPr marL="1828800" indent="0" algn="l" defTabSz="914400" rtl="0" eaLnBrk="1" latinLnBrk="0" hangingPunct="1">
              <a:lnSpc>
                <a:spcPct val="100000"/>
              </a:lnSpc>
              <a:spcBef>
                <a:spcPts val="1000"/>
              </a:spcBef>
              <a:buClr>
                <a:schemeClr val="accent1"/>
              </a:buClr>
              <a:buFont typeface="Segoe UI" panose="020B0502040204020203"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BCEA8C96-95EF-4284-AEA3-9F7884E931D5}"/>
              </a:ext>
            </a:extLst>
          </p:cNvPr>
          <p:cNvSpPr txBox="1"/>
          <p:nvPr/>
        </p:nvSpPr>
        <p:spPr>
          <a:xfrm>
            <a:off x="6479796" y="4035105"/>
            <a:ext cx="5435600" cy="2585323"/>
          </a:xfrm>
          <a:prstGeom prst="rect">
            <a:avLst/>
          </a:prstGeom>
          <a:noFill/>
        </p:spPr>
        <p:txBody>
          <a:bodyPr wrap="square" rtlCol="0">
            <a:spAutoFit/>
          </a:bodyPr>
          <a:lstStyle/>
          <a:p>
            <a:r>
              <a:rPr lang="en-US" dirty="0"/>
              <a:t>One worry I have with this analysis is how complex the metrics are, everyone is connected to all of the others in someway. This makes analysis different as every single factor is influenced by everything else. There are also many other metrics that could replace the ones I included, time of possession could easily substitute for 2 or 3 of the ones I used.</a:t>
            </a:r>
          </a:p>
          <a:p>
            <a:endParaRPr lang="en-US" dirty="0"/>
          </a:p>
          <a:p>
            <a:endParaRPr lang="en-US" dirty="0"/>
          </a:p>
        </p:txBody>
      </p:sp>
      <p:pic>
        <p:nvPicPr>
          <p:cNvPr id="20" name="Picture 19">
            <a:extLst>
              <a:ext uri="{FF2B5EF4-FFF2-40B4-BE49-F238E27FC236}">
                <a16:creationId xmlns:a16="http://schemas.microsoft.com/office/drawing/2014/main" id="{6AB683F7-4D20-4621-92C2-5FBF77DF4092}"/>
              </a:ext>
            </a:extLst>
          </p:cNvPr>
          <p:cNvPicPr>
            <a:picLocks noChangeAspect="1"/>
          </p:cNvPicPr>
          <p:nvPr/>
        </p:nvPicPr>
        <p:blipFill>
          <a:blip r:embed="rId2"/>
          <a:stretch>
            <a:fillRect/>
          </a:stretch>
        </p:blipFill>
        <p:spPr>
          <a:xfrm>
            <a:off x="6599688" y="1098944"/>
            <a:ext cx="4188553" cy="2692641"/>
          </a:xfrm>
          <a:prstGeom prst="rect">
            <a:avLst/>
          </a:prstGeom>
        </p:spPr>
      </p:pic>
    </p:spTree>
    <p:extLst>
      <p:ext uri="{BB962C8B-B14F-4D97-AF65-F5344CB8AC3E}">
        <p14:creationId xmlns:p14="http://schemas.microsoft.com/office/powerpoint/2010/main" val="271143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r>
              <a:rPr lang="en-US" dirty="0"/>
              <a:t>Thank You</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4092681"/>
            <a:ext cx="5926564" cy="2500206"/>
          </a:xfrm>
        </p:spPr>
        <p:txBody>
          <a:bodyPr>
            <a:normAutofit/>
          </a:bodyPr>
          <a:lstStyle/>
          <a:p>
            <a:r>
              <a:rPr lang="en-US" sz="2000" dirty="0"/>
              <a:t>Any comments or inquires should be sent to</a:t>
            </a:r>
          </a:p>
          <a:p>
            <a:r>
              <a:rPr lang="en-US" sz="2000" dirty="0">
                <a:hlinkClick r:id="rId3"/>
              </a:rPr>
              <a:t>Michael.rodriguezttu@gmail.com</a:t>
            </a:r>
            <a:endParaRPr lang="en-US" sz="2000" dirty="0"/>
          </a:p>
          <a:p>
            <a:r>
              <a:rPr lang="en-US" sz="2000" dirty="0"/>
              <a:t>Feel free to contact me if you just want to talk football or feel strongly about something I included or left out. I would love any feedback.</a:t>
            </a:r>
          </a:p>
          <a:p>
            <a:r>
              <a:rPr lang="en-US" sz="2000" dirty="0"/>
              <a:t>GO PACK GO!</a:t>
            </a:r>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What wins the NFL?</a:t>
            </a:r>
          </a:p>
        </p:txBody>
      </p:sp>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pic>
        <p:nvPicPr>
          <p:cNvPr id="7" name="Picture 6">
            <a:extLst>
              <a:ext uri="{FF2B5EF4-FFF2-40B4-BE49-F238E27FC236}">
                <a16:creationId xmlns:a16="http://schemas.microsoft.com/office/drawing/2014/main" id="{229F1716-5CC0-4B4B-8A9A-D1A94829A33D}"/>
              </a:ext>
            </a:extLst>
          </p:cNvPr>
          <p:cNvPicPr>
            <a:picLocks noChangeAspect="1"/>
          </p:cNvPicPr>
          <p:nvPr/>
        </p:nvPicPr>
        <p:blipFill rotWithShape="1">
          <a:blip r:embed="rId4"/>
          <a:srcRect l="25049" r="25801"/>
          <a:stretch/>
        </p:blipFill>
        <p:spPr>
          <a:xfrm>
            <a:off x="7771928" y="1324938"/>
            <a:ext cx="3447200" cy="4208123"/>
          </a:xfrm>
          <a:prstGeom prst="rect">
            <a:avLst/>
          </a:prstGeom>
        </p:spPr>
      </p:pic>
    </p:spTree>
    <p:extLst>
      <p:ext uri="{BB962C8B-B14F-4D97-AF65-F5344CB8AC3E}">
        <p14:creationId xmlns:p14="http://schemas.microsoft.com/office/powerpoint/2010/main" val="27975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3EA8-CFA2-42CD-85B9-98B2479EC536}"/>
              </a:ext>
            </a:extLst>
          </p:cNvPr>
          <p:cNvSpPr>
            <a:spLocks noGrp="1"/>
          </p:cNvSpPr>
          <p:nvPr>
            <p:ph type="title"/>
          </p:nvPr>
        </p:nvSpPr>
        <p:spPr/>
        <p:txBody>
          <a:bodyPr/>
          <a:lstStyle/>
          <a:p>
            <a:r>
              <a:rPr lang="en-US" dirty="0"/>
              <a:t>References and Notes</a:t>
            </a:r>
          </a:p>
        </p:txBody>
      </p:sp>
      <p:sp>
        <p:nvSpPr>
          <p:cNvPr id="3" name="Date Placeholder 2">
            <a:extLst>
              <a:ext uri="{FF2B5EF4-FFF2-40B4-BE49-F238E27FC236}">
                <a16:creationId xmlns:a16="http://schemas.microsoft.com/office/drawing/2014/main" id="{7BA8D954-00F1-4E87-9E07-9683A7280683}"/>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FF201585-D37A-4CA2-9093-E1342483C14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FE71F8C-FA96-4128-BE0D-B047951E2169}"/>
              </a:ext>
            </a:extLst>
          </p:cNvPr>
          <p:cNvSpPr>
            <a:spLocks noGrp="1"/>
          </p:cNvSpPr>
          <p:nvPr>
            <p:ph type="sldNum" sz="quarter" idx="12"/>
          </p:nvPr>
        </p:nvSpPr>
        <p:spPr/>
        <p:txBody>
          <a:bodyPr/>
          <a:lstStyle/>
          <a:p>
            <a:fld id="{DFA5D71E-5CDF-4C93-8A75-5B916FDC5BEA}" type="slidenum">
              <a:rPr lang="en-US" smtClean="0"/>
              <a:pPr/>
              <a:t>15</a:t>
            </a:fld>
            <a:endParaRPr lang="en-US" dirty="0"/>
          </a:p>
        </p:txBody>
      </p:sp>
      <p:sp>
        <p:nvSpPr>
          <p:cNvPr id="6" name="Content Placeholder 5">
            <a:extLst>
              <a:ext uri="{FF2B5EF4-FFF2-40B4-BE49-F238E27FC236}">
                <a16:creationId xmlns:a16="http://schemas.microsoft.com/office/drawing/2014/main" id="{9AB364B0-AE47-4F1D-9585-53B8A8420E45}"/>
              </a:ext>
            </a:extLst>
          </p:cNvPr>
          <p:cNvSpPr>
            <a:spLocks noGrp="1"/>
          </p:cNvSpPr>
          <p:nvPr>
            <p:ph sz="quarter" idx="13"/>
          </p:nvPr>
        </p:nvSpPr>
        <p:spPr/>
        <p:txBody>
          <a:bodyPr/>
          <a:lstStyle/>
          <a:p>
            <a:r>
              <a:rPr lang="en-US" u="sng" dirty="0">
                <a:hlinkClick r:id="rId2"/>
              </a:rPr>
              <a:t>Offensive Stats</a:t>
            </a:r>
            <a:endParaRPr lang="en-US" dirty="0"/>
          </a:p>
          <a:p>
            <a:r>
              <a:rPr lang="en-US" u="sng" dirty="0">
                <a:hlinkClick r:id="rId3"/>
              </a:rPr>
              <a:t>Defensive Stats</a:t>
            </a:r>
            <a:endParaRPr lang="en-US" dirty="0"/>
          </a:p>
          <a:p>
            <a:r>
              <a:rPr lang="en-US" u="sng" dirty="0">
                <a:hlinkClick r:id="rId4"/>
              </a:rPr>
              <a:t>Cap Hits</a:t>
            </a:r>
            <a:endParaRPr lang="en-US" u="sng" dirty="0"/>
          </a:p>
          <a:p>
            <a:r>
              <a:rPr lang="en-US" u="sng" dirty="0">
                <a:hlinkClick r:id="rId5"/>
              </a:rPr>
              <a:t>QB ranks</a:t>
            </a:r>
            <a:endParaRPr lang="en-US" dirty="0"/>
          </a:p>
          <a:p>
            <a:endParaRPr lang="en-US" dirty="0"/>
          </a:p>
          <a:p>
            <a:r>
              <a:rPr lang="en-US" dirty="0"/>
              <a:t>On QB ranks: In order to have each team be labeled between 1-32 I choose the QB who had the majority of the starts, for example Andy Dalton was ranked lower than Dak Prescott but started more games so his ranking was used for the Cowboys. </a:t>
            </a:r>
          </a:p>
          <a:p>
            <a:r>
              <a:rPr lang="en-US" dirty="0"/>
              <a:t>On Cap Hits: With Cap hits and percentages if the team had more than 1 notable starter they were added together, this occurred with the: Cowboys, Chargers, 49ers, Dolphins</a:t>
            </a:r>
          </a:p>
          <a:p>
            <a:endParaRPr lang="en-US" dirty="0"/>
          </a:p>
          <a:p>
            <a:r>
              <a:rPr lang="en-US" dirty="0"/>
              <a:t>Link to the dataset: </a:t>
            </a:r>
            <a:r>
              <a:rPr lang="en-US" dirty="0">
                <a:hlinkClick r:id="rId6"/>
              </a:rPr>
              <a:t>NFL Data.csv</a:t>
            </a:r>
            <a:endParaRPr lang="en-US" dirty="0"/>
          </a:p>
          <a:p>
            <a:endParaRPr lang="en-US" dirty="0"/>
          </a:p>
        </p:txBody>
      </p:sp>
    </p:spTree>
    <p:extLst>
      <p:ext uri="{BB962C8B-B14F-4D97-AF65-F5344CB8AC3E}">
        <p14:creationId xmlns:p14="http://schemas.microsoft.com/office/powerpoint/2010/main" val="6915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6"/>
            <a:ext cx="6400800" cy="646451"/>
          </a:xfrm>
        </p:spPr>
        <p:txBody>
          <a:bodyPr>
            <a:normAutofit fontScale="90000"/>
          </a:bodyPr>
          <a:lstStyle/>
          <a:p>
            <a:r>
              <a:rPr lang="en-US" dirty="0"/>
              <a:t>Purpose of Analysis</a:t>
            </a:r>
          </a:p>
        </p:txBody>
      </p:sp>
      <p:pic>
        <p:nvPicPr>
          <p:cNvPr id="28" name="Picture Placeholder 27" descr="Close Up of a chess board">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rotWithShape="1">
          <a:blip r:embed="rId3"/>
          <a:srcRect t="10670" b="10670"/>
          <a:stretch/>
        </p:blipFill>
        <p:spPr>
          <a:xfrm>
            <a:off x="542925" y="574675"/>
            <a:ext cx="4022725" cy="1867360"/>
          </a:xfrm>
        </p:spPr>
      </p:pic>
      <p:pic>
        <p:nvPicPr>
          <p:cNvPr id="19" name="Picture Placeholder 18" descr="Close up of grey chess piece casting a shadow">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542925" y="4439331"/>
            <a:ext cx="4022725" cy="1879333"/>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273374"/>
            <a:ext cx="6400800" cy="4851240"/>
          </a:xfrm>
        </p:spPr>
        <p:txBody>
          <a:bodyPr>
            <a:normAutofit fontScale="92500"/>
          </a:bodyPr>
          <a:lstStyle/>
          <a:p>
            <a:r>
              <a:rPr lang="en-US" sz="2400" dirty="0"/>
              <a:t>Find out which metrics correlate with winning in the modern NFL and speculate as to why this is</a:t>
            </a:r>
          </a:p>
          <a:p>
            <a:endParaRPr lang="en-US" sz="2400" dirty="0"/>
          </a:p>
          <a:p>
            <a:r>
              <a:rPr lang="en-US" sz="2400" dirty="0"/>
              <a:t>Rank these metrics </a:t>
            </a:r>
          </a:p>
          <a:p>
            <a:endParaRPr lang="en-US" sz="2400" dirty="0"/>
          </a:p>
          <a:p>
            <a:r>
              <a:rPr lang="en-US" sz="2400" dirty="0"/>
              <a:t>Create a list that indicates what NFL teams should prioritize </a:t>
            </a:r>
          </a:p>
          <a:p>
            <a:endParaRPr lang="en-US" sz="2400" dirty="0"/>
          </a:p>
          <a:p>
            <a:r>
              <a:rPr lang="en-US" sz="2400" dirty="0"/>
              <a:t>Compare results with common talking points</a:t>
            </a:r>
          </a:p>
          <a:p>
            <a:pPr marL="0" indent="0">
              <a:buNone/>
            </a:pPr>
            <a:endParaRPr lang="en-US" sz="2400" dirty="0"/>
          </a:p>
          <a:p>
            <a:r>
              <a:rPr lang="en-US" sz="2400" dirty="0"/>
              <a:t>Satisfy personal curiosity</a:t>
            </a:r>
          </a:p>
        </p:txBody>
      </p:sp>
      <p:sp>
        <p:nvSpPr>
          <p:cNvPr id="21" name="Date Placeholder 20">
            <a:extLst>
              <a:ext uri="{FF2B5EF4-FFF2-40B4-BE49-F238E27FC236}">
                <a16:creationId xmlns:a16="http://schemas.microsoft.com/office/drawing/2014/main" id="{FC983FB1-C97B-41D3-9FB3-3965A27A682D}"/>
              </a:ext>
            </a:extLst>
          </p:cNvPr>
          <p:cNvSpPr>
            <a:spLocks noGrp="1"/>
          </p:cNvSpPr>
          <p:nvPr>
            <p:ph type="dt" sz="half" idx="10"/>
          </p:nvPr>
        </p:nvSpPr>
        <p:spPr>
          <a:xfrm>
            <a:off x="838200" y="6400800"/>
            <a:ext cx="2743200" cy="365125"/>
          </a:xfrm>
        </p:spPr>
        <p:txBody>
          <a:bodyPr/>
          <a:lstStyle/>
          <a:p>
            <a:r>
              <a:rPr lang="en-US" dirty="0"/>
              <a:t>6/10/2021</a:t>
            </a:r>
          </a:p>
        </p:txBody>
      </p:sp>
      <p:sp>
        <p:nvSpPr>
          <p:cNvPr id="22" name="Footer Placeholder 21">
            <a:extLst>
              <a:ext uri="{FF2B5EF4-FFF2-40B4-BE49-F238E27FC236}">
                <a16:creationId xmlns:a16="http://schemas.microsoft.com/office/drawing/2014/main" id="{B6B03491-29ED-44F3-91B1-95FE8D2D8A5D}"/>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pic>
        <p:nvPicPr>
          <p:cNvPr id="5" name="Picture Placeholder 4">
            <a:extLst>
              <a:ext uri="{FF2B5EF4-FFF2-40B4-BE49-F238E27FC236}">
                <a16:creationId xmlns:a16="http://schemas.microsoft.com/office/drawing/2014/main" id="{35926731-85C4-4110-B68F-1810F855FACF}"/>
              </a:ext>
            </a:extLst>
          </p:cNvPr>
          <p:cNvPicPr>
            <a:picLocks noGrp="1" noChangeAspect="1"/>
          </p:cNvPicPr>
          <p:nvPr>
            <p:ph type="pic" sz="quarter" idx="14"/>
          </p:nvPr>
        </p:nvPicPr>
        <p:blipFill>
          <a:blip r:embed="rId5"/>
          <a:srcRect l="12108" r="12108"/>
          <a:stretch>
            <a:fillRect/>
          </a:stretch>
        </p:blipFill>
        <p:spPr/>
      </p:pic>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36329" y="197651"/>
            <a:ext cx="11238347" cy="607969"/>
          </a:xfrm>
        </p:spPr>
        <p:txBody>
          <a:bodyPr>
            <a:normAutofit fontScale="90000"/>
          </a:bodyPr>
          <a:lstStyle/>
          <a:p>
            <a:r>
              <a:rPr lang="en-US" dirty="0"/>
              <a:t>Data Overview</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182848"/>
            <a:ext cx="5435600" cy="5108415"/>
          </a:xfrm>
        </p:spPr>
        <p:txBody>
          <a:bodyPr>
            <a:normAutofit/>
          </a:bodyPr>
          <a:lstStyle/>
          <a:p>
            <a:pPr marL="285750" indent="-285750">
              <a:buFont typeface="Arial" panose="020B0604020202020204" pitchFamily="34" charset="0"/>
              <a:buChar char="•"/>
            </a:pPr>
            <a:r>
              <a:rPr lang="en-US" dirty="0"/>
              <a:t>The dataset was made by me from a collection of websites including: PFF and OverTheCap</a:t>
            </a:r>
          </a:p>
          <a:p>
            <a:pPr marL="285750" indent="-285750">
              <a:buFont typeface="Arial" panose="020B0604020202020204" pitchFamily="34" charset="0"/>
              <a:buChar char="•"/>
            </a:pPr>
            <a:r>
              <a:rPr lang="en-US" dirty="0"/>
              <a:t>The data collected included stats on</a:t>
            </a:r>
          </a:p>
          <a:p>
            <a:pPr marL="742950" lvl="1" indent="-285750">
              <a:buFont typeface="Arial" panose="020B0604020202020204" pitchFamily="34" charset="0"/>
              <a:buChar char="•"/>
            </a:pPr>
            <a:r>
              <a:rPr lang="en-US" sz="1300" dirty="0"/>
              <a:t>Wins</a:t>
            </a:r>
          </a:p>
          <a:p>
            <a:pPr marL="742950" lvl="1" indent="-285750">
              <a:buFont typeface="Arial" panose="020B0604020202020204" pitchFamily="34" charset="0"/>
              <a:buChar char="•"/>
            </a:pPr>
            <a:r>
              <a:rPr lang="en-US" sz="1300" dirty="0"/>
              <a:t>QB ranking</a:t>
            </a:r>
          </a:p>
          <a:p>
            <a:pPr marL="742950" lvl="1" indent="-285750">
              <a:buFont typeface="Arial" panose="020B0604020202020204" pitchFamily="34" charset="0"/>
              <a:buChar char="•"/>
            </a:pPr>
            <a:r>
              <a:rPr lang="en-US" sz="1300" dirty="0"/>
              <a:t>% of Salary cap paid to QB</a:t>
            </a:r>
          </a:p>
          <a:p>
            <a:pPr marL="742950" lvl="1" indent="-285750">
              <a:buFont typeface="Arial" panose="020B0604020202020204" pitchFamily="34" charset="0"/>
              <a:buChar char="•"/>
            </a:pPr>
            <a:r>
              <a:rPr lang="en-US" sz="1300" dirty="0"/>
              <a:t>Average yards for</a:t>
            </a:r>
          </a:p>
          <a:p>
            <a:pPr marL="742950" lvl="1" indent="-285750">
              <a:buFont typeface="Arial" panose="020B0604020202020204" pitchFamily="34" charset="0"/>
              <a:buChar char="•"/>
            </a:pPr>
            <a:r>
              <a:rPr lang="en-US" sz="1300" dirty="0"/>
              <a:t>Defensive Rank</a:t>
            </a:r>
          </a:p>
          <a:p>
            <a:pPr marL="742950" lvl="1" indent="-285750">
              <a:buFont typeface="Arial" panose="020B0604020202020204" pitchFamily="34" charset="0"/>
              <a:buChar char="•"/>
            </a:pPr>
            <a:r>
              <a:rPr lang="en-US" sz="1300" dirty="0"/>
              <a:t>Strength of Division</a:t>
            </a:r>
          </a:p>
          <a:p>
            <a:pPr marL="742950" lvl="1" indent="-285750">
              <a:buFont typeface="Arial" panose="020B0604020202020204" pitchFamily="34" charset="0"/>
              <a:buChar char="•"/>
            </a:pPr>
            <a:r>
              <a:rPr lang="en-US" sz="1300" dirty="0"/>
              <a:t>Turnover Differential</a:t>
            </a:r>
          </a:p>
          <a:p>
            <a:pPr marL="742950" lvl="1" indent="-285750">
              <a:buFont typeface="Arial" panose="020B0604020202020204" pitchFamily="34" charset="0"/>
              <a:buChar char="•"/>
            </a:pPr>
            <a:r>
              <a:rPr lang="en-US" sz="1300" dirty="0"/>
              <a:t>3rd Down Conversion rate</a:t>
            </a: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Content Placeholder 9">
            <a:extLst>
              <a:ext uri="{FF2B5EF4-FFF2-40B4-BE49-F238E27FC236}">
                <a16:creationId xmlns:a16="http://schemas.microsoft.com/office/drawing/2014/main" id="{61F9AD0A-2E22-4BC5-ABB4-B6F205E24596}"/>
              </a:ext>
            </a:extLst>
          </p:cNvPr>
          <p:cNvSpPr txBox="1">
            <a:spLocks/>
          </p:cNvSpPr>
          <p:nvPr/>
        </p:nvSpPr>
        <p:spPr>
          <a:xfrm>
            <a:off x="5435600" y="3806229"/>
            <a:ext cx="5302308" cy="137816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Font typeface="Segoe UI" panose="020B0502040204020203"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1"/>
              </a:buClr>
              <a:buFont typeface="Courier New" panose="02070309020205020404" pitchFamily="49" charset="0"/>
              <a:buNone/>
              <a:defRPr sz="2400" kern="1200">
                <a:solidFill>
                  <a:schemeClr val="tx1"/>
                </a:solidFill>
                <a:latin typeface="+mn-lt"/>
                <a:ea typeface="+mn-ea"/>
                <a:cs typeface="+mn-cs"/>
              </a:defRPr>
            </a:lvl2pPr>
            <a:lvl3pPr marL="914400" indent="0" algn="l" defTabSz="914400" rtl="0" eaLnBrk="1" latinLnBrk="0" hangingPunct="1">
              <a:lnSpc>
                <a:spcPct val="100000"/>
              </a:lnSpc>
              <a:spcBef>
                <a:spcPts val="1000"/>
              </a:spcBef>
              <a:buClr>
                <a:schemeClr val="accent1"/>
              </a:buClr>
              <a:buFont typeface="Segoe UI" panose="020B0502040204020203"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1000"/>
              </a:spcBef>
              <a:buClr>
                <a:schemeClr val="accent1"/>
              </a:buClr>
              <a:buFont typeface="Courier New" panose="02070309020205020404" pitchFamily="49" charset="0"/>
              <a:buNone/>
              <a:defRPr sz="1800" kern="1200">
                <a:solidFill>
                  <a:schemeClr val="tx1"/>
                </a:solidFill>
                <a:latin typeface="+mn-lt"/>
                <a:ea typeface="+mn-ea"/>
                <a:cs typeface="+mn-cs"/>
              </a:defRPr>
            </a:lvl4pPr>
            <a:lvl5pPr marL="1828800" indent="0" algn="l" defTabSz="914400" rtl="0" eaLnBrk="1" latinLnBrk="0" hangingPunct="1">
              <a:lnSpc>
                <a:spcPct val="100000"/>
              </a:lnSpc>
              <a:spcBef>
                <a:spcPts val="1000"/>
              </a:spcBef>
              <a:buClr>
                <a:schemeClr val="accent1"/>
              </a:buClr>
              <a:buFont typeface="Segoe UI" panose="020B0502040204020203"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Each metric will be looked at in a specific order, I will start with the ones with the lowest correlation with winning ending on the one that effects winning the most.</a:t>
            </a:r>
          </a:p>
        </p:txBody>
      </p:sp>
      <p:pic>
        <p:nvPicPr>
          <p:cNvPr id="5" name="Picture 4">
            <a:extLst>
              <a:ext uri="{FF2B5EF4-FFF2-40B4-BE49-F238E27FC236}">
                <a16:creationId xmlns:a16="http://schemas.microsoft.com/office/drawing/2014/main" id="{5A7B3FC1-524D-41C7-A09F-BAF70E903E53}"/>
              </a:ext>
            </a:extLst>
          </p:cNvPr>
          <p:cNvPicPr>
            <a:picLocks noChangeAspect="1"/>
          </p:cNvPicPr>
          <p:nvPr/>
        </p:nvPicPr>
        <p:blipFill>
          <a:blip r:embed="rId3"/>
          <a:stretch>
            <a:fillRect/>
          </a:stretch>
        </p:blipFill>
        <p:spPr>
          <a:xfrm>
            <a:off x="6299201" y="787861"/>
            <a:ext cx="3968924" cy="2641139"/>
          </a:xfrm>
          <a:prstGeom prst="rect">
            <a:avLst/>
          </a:prstGeom>
          <a:ln w="73025">
            <a:solidFill>
              <a:schemeClr val="tx1"/>
            </a:solidFill>
          </a:ln>
        </p:spPr>
      </p:pic>
      <p:sp>
        <p:nvSpPr>
          <p:cNvPr id="6" name="Rectangle 5">
            <a:extLst>
              <a:ext uri="{FF2B5EF4-FFF2-40B4-BE49-F238E27FC236}">
                <a16:creationId xmlns:a16="http://schemas.microsoft.com/office/drawing/2014/main" id="{1B322C6C-560C-4747-8840-CD38E0D55B66}"/>
              </a:ext>
            </a:extLst>
          </p:cNvPr>
          <p:cNvSpPr/>
          <p:nvPr/>
        </p:nvSpPr>
        <p:spPr>
          <a:xfrm>
            <a:off x="5780015" y="3806229"/>
            <a:ext cx="4957893" cy="1378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1FE1B-347E-4524-BE5C-AAD5EC94072C}"/>
              </a:ext>
            </a:extLst>
          </p:cNvPr>
          <p:cNvPicPr>
            <a:picLocks noChangeAspect="1"/>
          </p:cNvPicPr>
          <p:nvPr/>
        </p:nvPicPr>
        <p:blipFill>
          <a:blip r:embed="rId3"/>
          <a:stretch>
            <a:fillRect/>
          </a:stretch>
        </p:blipFill>
        <p:spPr>
          <a:xfrm>
            <a:off x="6096000" y="1761688"/>
            <a:ext cx="5992536" cy="3204046"/>
          </a:xfrm>
          <a:prstGeom prst="rect">
            <a:avLst/>
          </a:prstGeom>
        </p:spPr>
      </p:pic>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36329" y="197651"/>
            <a:ext cx="11238347" cy="607969"/>
          </a:xfrm>
        </p:spPr>
        <p:txBody>
          <a:bodyPr>
            <a:normAutofit fontScale="90000"/>
          </a:bodyPr>
          <a:lstStyle/>
          <a:p>
            <a:r>
              <a:rPr lang="en-US" dirty="0"/>
              <a:t>7-9 = Good Team?</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182848"/>
            <a:ext cx="5435600" cy="5108415"/>
          </a:xfrm>
          <a:ln w="76200">
            <a:solidFill>
              <a:schemeClr val="tx1"/>
            </a:solidFill>
          </a:ln>
        </p:spPr>
        <p:txBody>
          <a:bodyPr>
            <a:normAutofit/>
          </a:bodyPr>
          <a:lstStyle/>
          <a:p>
            <a:pPr marL="285750" indent="-285750">
              <a:buFont typeface="Arial" panose="020B0604020202020204" pitchFamily="34" charset="0"/>
              <a:buChar char="•"/>
            </a:pPr>
            <a:r>
              <a:rPr lang="en-US" dirty="0"/>
              <a:t>Before I show the regression, I want to explain why making the playoffs was not considered the mark of a good team</a:t>
            </a:r>
          </a:p>
          <a:p>
            <a:pPr marL="742950" lvl="1" indent="-285750">
              <a:buFont typeface="Arial" panose="020B0604020202020204" pitchFamily="34" charset="0"/>
              <a:buChar char="•"/>
            </a:pPr>
            <a:r>
              <a:rPr lang="en-US" sz="1900" dirty="0"/>
              <a:t>These teams win less than non-playoff teams, who miss out of the playoffs despite a better record.</a:t>
            </a:r>
          </a:p>
          <a:p>
            <a:pPr marL="285750" indent="-285750">
              <a:buFont typeface="Arial" panose="020B0604020202020204" pitchFamily="34" charset="0"/>
              <a:buChar char="•"/>
            </a:pPr>
            <a:r>
              <a:rPr lang="en-US" dirty="0"/>
              <a:t>These undeserving teams skew data that is trying to find the best teams, and the best teams win the most games. </a:t>
            </a:r>
          </a:p>
          <a:p>
            <a:pPr marL="285750" indent="-285750">
              <a:buFont typeface="Arial" panose="020B0604020202020204" pitchFamily="34" charset="0"/>
              <a:buChar char="•"/>
            </a:pPr>
            <a:r>
              <a:rPr lang="en-US" dirty="0"/>
              <a:t>To the right is an example of what these teams do to a regression analysis. </a:t>
            </a:r>
          </a:p>
          <a:p>
            <a:pPr marL="285750" indent="-285750">
              <a:buFont typeface="Arial" panose="020B0604020202020204" pitchFamily="34" charset="0"/>
              <a:buChar char="•"/>
            </a:pPr>
            <a:r>
              <a:rPr lang="en-US" dirty="0"/>
              <a:t>I will still mention playoff </a:t>
            </a:r>
            <a:r>
              <a:rPr lang="en-US" b="1" dirty="0"/>
              <a:t>success </a:t>
            </a:r>
            <a:r>
              <a:rPr lang="en-US" dirty="0"/>
              <a:t>which I just define as winning 1 playoff game or being the 1</a:t>
            </a:r>
            <a:r>
              <a:rPr lang="en-US" baseline="30000" dirty="0"/>
              <a:t>st</a:t>
            </a:r>
            <a:r>
              <a:rPr lang="en-US" dirty="0"/>
              <a:t> seed. </a:t>
            </a:r>
            <a:r>
              <a:rPr lang="en-US" b="1" dirty="0"/>
              <a:t>So only 8 teams can be considered successful in the playoffs</a:t>
            </a:r>
            <a:r>
              <a:rPr lang="en-US" dirty="0"/>
              <a:t>.</a:t>
            </a:r>
            <a:endParaRPr lang="en-US" b="1" dirty="0"/>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51906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QB Salary Cap Hits vs Winning – 7</a:t>
            </a:r>
            <a:r>
              <a:rPr lang="en-US" sz="4000" baseline="30000" dirty="0"/>
              <a:t>th</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5</a:t>
            </a:fld>
            <a:endParaRPr lang="en-US" dirty="0"/>
          </a:p>
        </p:txBody>
      </p:sp>
      <p:pic>
        <p:nvPicPr>
          <p:cNvPr id="1026" name="Picture 2">
            <a:extLst>
              <a:ext uri="{FF2B5EF4-FFF2-40B4-BE49-F238E27FC236}">
                <a16:creationId xmlns:a16="http://schemas.microsoft.com/office/drawing/2014/main" id="{1A9E47CC-45E3-4697-A5B9-06040FC32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1" y="1741341"/>
            <a:ext cx="5454984" cy="3372768"/>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Weak correlation here of just </a:t>
            </a:r>
            <a:r>
              <a:rPr lang="en-US" b="1" dirty="0"/>
              <a:t>.25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Bloated QB salaries do not correlate to less winning, however the three teams highlighted have star QB’s on rookie contracts.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2 distinct clusters at the high win margins make it clear that paying the right guy a lot is worth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Above that we see teams like the Packers and Seahawks who reward Russ and Rodgers well but still see good returns.</a:t>
            </a:r>
          </a:p>
        </p:txBody>
      </p:sp>
      <p:sp>
        <p:nvSpPr>
          <p:cNvPr id="7" name="TextBox 6">
            <a:extLst>
              <a:ext uri="{FF2B5EF4-FFF2-40B4-BE49-F238E27FC236}">
                <a16:creationId xmlns:a16="http://schemas.microsoft.com/office/drawing/2014/main" id="{5EFD330B-8ADE-4B94-BC6B-ADFF0F63FB62}"/>
              </a:ext>
            </a:extLst>
          </p:cNvPr>
          <p:cNvSpPr txBox="1"/>
          <p:nvPr/>
        </p:nvSpPr>
        <p:spPr>
          <a:xfrm>
            <a:off x="317241" y="5355771"/>
            <a:ext cx="5454984" cy="923330"/>
          </a:xfrm>
          <a:prstGeom prst="rect">
            <a:avLst/>
          </a:prstGeom>
          <a:noFill/>
        </p:spPr>
        <p:txBody>
          <a:bodyPr wrap="square" rtlCol="0">
            <a:spAutoFit/>
          </a:bodyPr>
          <a:lstStyle/>
          <a:p>
            <a:r>
              <a:rPr lang="en-US" dirty="0"/>
              <a:t>Key takeaway: paying the right guy enough money to stay is better than paying pennies to the wrong guy or giving Kirk Cousins 100 million dollars.</a:t>
            </a:r>
          </a:p>
        </p:txBody>
      </p:sp>
      <p:cxnSp>
        <p:nvCxnSpPr>
          <p:cNvPr id="10" name="Straight Arrow Connector 9">
            <a:extLst>
              <a:ext uri="{FF2B5EF4-FFF2-40B4-BE49-F238E27FC236}">
                <a16:creationId xmlns:a16="http://schemas.microsoft.com/office/drawing/2014/main" id="{A983DD68-9C1B-4FEB-A8F8-15D39EA30ADC}"/>
              </a:ext>
            </a:extLst>
          </p:cNvPr>
          <p:cNvCxnSpPr/>
          <p:nvPr/>
        </p:nvCxnSpPr>
        <p:spPr>
          <a:xfrm flipV="1">
            <a:off x="5337110" y="4198776"/>
            <a:ext cx="111968" cy="214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9C35DE-D7A2-4359-A946-0E5E9584D56E}"/>
              </a:ext>
            </a:extLst>
          </p:cNvPr>
          <p:cNvCxnSpPr/>
          <p:nvPr/>
        </p:nvCxnSpPr>
        <p:spPr>
          <a:xfrm>
            <a:off x="4926563" y="3937518"/>
            <a:ext cx="167952" cy="1492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9C94BC-CAA7-4E02-9129-0028FCC52BE6}"/>
              </a:ext>
            </a:extLst>
          </p:cNvPr>
          <p:cNvCxnSpPr/>
          <p:nvPr/>
        </p:nvCxnSpPr>
        <p:spPr>
          <a:xfrm flipH="1">
            <a:off x="5169159" y="3023118"/>
            <a:ext cx="102637" cy="214604"/>
          </a:xfrm>
          <a:prstGeom prst="straightConnector1">
            <a:avLst/>
          </a:prstGeom>
          <a:ln>
            <a:solidFill>
              <a:srgbClr val="29874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17CFBD-A8DA-4BEC-A798-B5C877929B16}"/>
              </a:ext>
            </a:extLst>
          </p:cNvPr>
          <p:cNvCxnSpPr/>
          <p:nvPr/>
        </p:nvCxnSpPr>
        <p:spPr>
          <a:xfrm flipH="1">
            <a:off x="4823927" y="2491273"/>
            <a:ext cx="102636" cy="20527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817DDC8-E1C1-4809-B5D3-FC218A55E2CE}"/>
              </a:ext>
            </a:extLst>
          </p:cNvPr>
          <p:cNvSpPr txBox="1"/>
          <p:nvPr/>
        </p:nvSpPr>
        <p:spPr>
          <a:xfrm>
            <a:off x="4856583" y="2321020"/>
            <a:ext cx="625151" cy="215444"/>
          </a:xfrm>
          <a:prstGeom prst="rect">
            <a:avLst/>
          </a:prstGeom>
          <a:noFill/>
        </p:spPr>
        <p:txBody>
          <a:bodyPr wrap="square" rtlCol="0">
            <a:spAutoFit/>
          </a:bodyPr>
          <a:lstStyle/>
          <a:p>
            <a:r>
              <a:rPr lang="en-US" sz="800" dirty="0"/>
              <a:t>Seahawks</a:t>
            </a:r>
          </a:p>
        </p:txBody>
      </p:sp>
      <p:sp>
        <p:nvSpPr>
          <p:cNvPr id="30" name="TextBox 29">
            <a:extLst>
              <a:ext uri="{FF2B5EF4-FFF2-40B4-BE49-F238E27FC236}">
                <a16:creationId xmlns:a16="http://schemas.microsoft.com/office/drawing/2014/main" id="{E7507799-E360-4499-A3D1-F434E6661C9F}"/>
              </a:ext>
            </a:extLst>
          </p:cNvPr>
          <p:cNvSpPr txBox="1"/>
          <p:nvPr/>
        </p:nvSpPr>
        <p:spPr>
          <a:xfrm>
            <a:off x="5024534" y="2824654"/>
            <a:ext cx="625151" cy="215444"/>
          </a:xfrm>
          <a:prstGeom prst="rect">
            <a:avLst/>
          </a:prstGeom>
          <a:noFill/>
        </p:spPr>
        <p:txBody>
          <a:bodyPr wrap="square" rtlCol="0">
            <a:spAutoFit/>
          </a:bodyPr>
          <a:lstStyle/>
          <a:p>
            <a:r>
              <a:rPr lang="en-US" sz="800" dirty="0"/>
              <a:t>Packers</a:t>
            </a:r>
          </a:p>
        </p:txBody>
      </p:sp>
      <p:sp>
        <p:nvSpPr>
          <p:cNvPr id="31" name="TextBox 30">
            <a:extLst>
              <a:ext uri="{FF2B5EF4-FFF2-40B4-BE49-F238E27FC236}">
                <a16:creationId xmlns:a16="http://schemas.microsoft.com/office/drawing/2014/main" id="{0FA48584-E9BF-42C7-9A2A-0CB4588AE6D0}"/>
              </a:ext>
            </a:extLst>
          </p:cNvPr>
          <p:cNvSpPr txBox="1"/>
          <p:nvPr/>
        </p:nvSpPr>
        <p:spPr>
          <a:xfrm>
            <a:off x="4637314" y="3777435"/>
            <a:ext cx="625151" cy="215444"/>
          </a:xfrm>
          <a:prstGeom prst="rect">
            <a:avLst/>
          </a:prstGeom>
          <a:noFill/>
        </p:spPr>
        <p:txBody>
          <a:bodyPr wrap="square" rtlCol="0">
            <a:spAutoFit/>
          </a:bodyPr>
          <a:lstStyle/>
          <a:p>
            <a:r>
              <a:rPr lang="en-US" sz="800" dirty="0"/>
              <a:t>Bills</a:t>
            </a:r>
          </a:p>
        </p:txBody>
      </p:sp>
      <p:sp>
        <p:nvSpPr>
          <p:cNvPr id="32" name="TextBox 31">
            <a:extLst>
              <a:ext uri="{FF2B5EF4-FFF2-40B4-BE49-F238E27FC236}">
                <a16:creationId xmlns:a16="http://schemas.microsoft.com/office/drawing/2014/main" id="{79682FDB-ED4D-4E9E-871F-72A619DF245C}"/>
              </a:ext>
            </a:extLst>
          </p:cNvPr>
          <p:cNvSpPr txBox="1"/>
          <p:nvPr/>
        </p:nvSpPr>
        <p:spPr>
          <a:xfrm>
            <a:off x="5024534" y="4364079"/>
            <a:ext cx="625151" cy="215444"/>
          </a:xfrm>
          <a:prstGeom prst="rect">
            <a:avLst/>
          </a:prstGeom>
          <a:noFill/>
        </p:spPr>
        <p:txBody>
          <a:bodyPr wrap="square" rtlCol="0">
            <a:spAutoFit/>
          </a:bodyPr>
          <a:lstStyle/>
          <a:p>
            <a:r>
              <a:rPr lang="en-US" sz="800" dirty="0"/>
              <a:t>Chiefs</a:t>
            </a:r>
          </a:p>
        </p:txBody>
      </p:sp>
      <p:cxnSp>
        <p:nvCxnSpPr>
          <p:cNvPr id="37" name="Straight Arrow Connector 36">
            <a:extLst>
              <a:ext uri="{FF2B5EF4-FFF2-40B4-BE49-F238E27FC236}">
                <a16:creationId xmlns:a16="http://schemas.microsoft.com/office/drawing/2014/main" id="{406B22F4-C36D-4215-9174-FE115F3FD42B}"/>
              </a:ext>
            </a:extLst>
          </p:cNvPr>
          <p:cNvCxnSpPr>
            <a:cxnSpLocks/>
          </p:cNvCxnSpPr>
          <p:nvPr/>
        </p:nvCxnSpPr>
        <p:spPr>
          <a:xfrm>
            <a:off x="4278086" y="4086808"/>
            <a:ext cx="181947" cy="16008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79954D-476A-4566-893A-832DF170070A}"/>
              </a:ext>
            </a:extLst>
          </p:cNvPr>
          <p:cNvSpPr txBox="1"/>
          <p:nvPr/>
        </p:nvSpPr>
        <p:spPr>
          <a:xfrm>
            <a:off x="3965510" y="3904441"/>
            <a:ext cx="625151" cy="215444"/>
          </a:xfrm>
          <a:prstGeom prst="rect">
            <a:avLst/>
          </a:prstGeom>
          <a:noFill/>
        </p:spPr>
        <p:txBody>
          <a:bodyPr wrap="square" rtlCol="0">
            <a:spAutoFit/>
          </a:bodyPr>
          <a:lstStyle/>
          <a:p>
            <a:r>
              <a:rPr lang="en-US" sz="800" dirty="0"/>
              <a:t>Ravens</a:t>
            </a:r>
          </a:p>
        </p:txBody>
      </p:sp>
      <p:sp>
        <p:nvSpPr>
          <p:cNvPr id="40" name="Freeform: Shape 39">
            <a:extLst>
              <a:ext uri="{FF2B5EF4-FFF2-40B4-BE49-F238E27FC236}">
                <a16:creationId xmlns:a16="http://schemas.microsoft.com/office/drawing/2014/main" id="{6AA39EB1-EB8E-4EF3-A1B1-DCE73FA76A37}"/>
              </a:ext>
            </a:extLst>
          </p:cNvPr>
          <p:cNvSpPr/>
          <p:nvPr/>
        </p:nvSpPr>
        <p:spPr>
          <a:xfrm>
            <a:off x="3862032" y="3582955"/>
            <a:ext cx="1932278" cy="1259633"/>
          </a:xfrm>
          <a:custGeom>
            <a:avLst/>
            <a:gdLst>
              <a:gd name="connsiteX0" fmla="*/ 495364 w 1932278"/>
              <a:gd name="connsiteY0" fmla="*/ 37323 h 1259633"/>
              <a:gd name="connsiteX1" fmla="*/ 243437 w 1932278"/>
              <a:gd name="connsiteY1" fmla="*/ 46653 h 1259633"/>
              <a:gd name="connsiteX2" fmla="*/ 196784 w 1932278"/>
              <a:gd name="connsiteY2" fmla="*/ 55984 h 1259633"/>
              <a:gd name="connsiteX3" fmla="*/ 140801 w 1932278"/>
              <a:gd name="connsiteY3" fmla="*/ 74645 h 1259633"/>
              <a:gd name="connsiteX4" fmla="*/ 94148 w 1932278"/>
              <a:gd name="connsiteY4" fmla="*/ 111967 h 1259633"/>
              <a:gd name="connsiteX5" fmla="*/ 75486 w 1932278"/>
              <a:gd name="connsiteY5" fmla="*/ 130629 h 1259633"/>
              <a:gd name="connsiteX6" fmla="*/ 47495 w 1932278"/>
              <a:gd name="connsiteY6" fmla="*/ 186612 h 1259633"/>
              <a:gd name="connsiteX7" fmla="*/ 19503 w 1932278"/>
              <a:gd name="connsiteY7" fmla="*/ 242596 h 1259633"/>
              <a:gd name="connsiteX8" fmla="*/ 10172 w 1932278"/>
              <a:gd name="connsiteY8" fmla="*/ 279918 h 1259633"/>
              <a:gd name="connsiteX9" fmla="*/ 10172 w 1932278"/>
              <a:gd name="connsiteY9" fmla="*/ 587829 h 1259633"/>
              <a:gd name="connsiteX10" fmla="*/ 28833 w 1932278"/>
              <a:gd name="connsiteY10" fmla="*/ 662474 h 1259633"/>
              <a:gd name="connsiteX11" fmla="*/ 56825 w 1932278"/>
              <a:gd name="connsiteY11" fmla="*/ 765110 h 1259633"/>
              <a:gd name="connsiteX12" fmla="*/ 66156 w 1932278"/>
              <a:gd name="connsiteY12" fmla="*/ 793102 h 1259633"/>
              <a:gd name="connsiteX13" fmla="*/ 75486 w 1932278"/>
              <a:gd name="connsiteY13" fmla="*/ 821094 h 1259633"/>
              <a:gd name="connsiteX14" fmla="*/ 94148 w 1932278"/>
              <a:gd name="connsiteY14" fmla="*/ 839755 h 1259633"/>
              <a:gd name="connsiteX15" fmla="*/ 131470 w 1932278"/>
              <a:gd name="connsiteY15" fmla="*/ 895739 h 1259633"/>
              <a:gd name="connsiteX16" fmla="*/ 159462 w 1932278"/>
              <a:gd name="connsiteY16" fmla="*/ 914400 h 1259633"/>
              <a:gd name="connsiteX17" fmla="*/ 215446 w 1932278"/>
              <a:gd name="connsiteY17" fmla="*/ 970384 h 1259633"/>
              <a:gd name="connsiteX18" fmla="*/ 243437 w 1932278"/>
              <a:gd name="connsiteY18" fmla="*/ 989045 h 1259633"/>
              <a:gd name="connsiteX19" fmla="*/ 262099 w 1932278"/>
              <a:gd name="connsiteY19" fmla="*/ 1007706 h 1259633"/>
              <a:gd name="connsiteX20" fmla="*/ 290090 w 1932278"/>
              <a:gd name="connsiteY20" fmla="*/ 1017037 h 1259633"/>
              <a:gd name="connsiteX21" fmla="*/ 336744 w 1932278"/>
              <a:gd name="connsiteY21" fmla="*/ 1045029 h 1259633"/>
              <a:gd name="connsiteX22" fmla="*/ 392727 w 1932278"/>
              <a:gd name="connsiteY22" fmla="*/ 1082351 h 1259633"/>
              <a:gd name="connsiteX23" fmla="*/ 430050 w 1932278"/>
              <a:gd name="connsiteY23" fmla="*/ 1091682 h 1259633"/>
              <a:gd name="connsiteX24" fmla="*/ 504695 w 1932278"/>
              <a:gd name="connsiteY24" fmla="*/ 1129004 h 1259633"/>
              <a:gd name="connsiteX25" fmla="*/ 560678 w 1932278"/>
              <a:gd name="connsiteY25" fmla="*/ 1147665 h 1259633"/>
              <a:gd name="connsiteX26" fmla="*/ 635323 w 1932278"/>
              <a:gd name="connsiteY26" fmla="*/ 1166327 h 1259633"/>
              <a:gd name="connsiteX27" fmla="*/ 737960 w 1932278"/>
              <a:gd name="connsiteY27" fmla="*/ 1194318 h 1259633"/>
              <a:gd name="connsiteX28" fmla="*/ 868588 w 1932278"/>
              <a:gd name="connsiteY28" fmla="*/ 1222310 h 1259633"/>
              <a:gd name="connsiteX29" fmla="*/ 915241 w 1932278"/>
              <a:gd name="connsiteY29" fmla="*/ 1231641 h 1259633"/>
              <a:gd name="connsiteX30" fmla="*/ 952564 w 1932278"/>
              <a:gd name="connsiteY30" fmla="*/ 1240972 h 1259633"/>
              <a:gd name="connsiteX31" fmla="*/ 1045870 w 1932278"/>
              <a:gd name="connsiteY31" fmla="*/ 1250302 h 1259633"/>
              <a:gd name="connsiteX32" fmla="*/ 1111184 w 1932278"/>
              <a:gd name="connsiteY32" fmla="*/ 1259633 h 1259633"/>
              <a:gd name="connsiteX33" fmla="*/ 1335119 w 1932278"/>
              <a:gd name="connsiteY33" fmla="*/ 1250302 h 1259633"/>
              <a:gd name="connsiteX34" fmla="*/ 1381772 w 1932278"/>
              <a:gd name="connsiteY34" fmla="*/ 1240972 h 1259633"/>
              <a:gd name="connsiteX35" fmla="*/ 1484409 w 1932278"/>
              <a:gd name="connsiteY35" fmla="*/ 1212980 h 1259633"/>
              <a:gd name="connsiteX36" fmla="*/ 1521731 w 1932278"/>
              <a:gd name="connsiteY36" fmla="*/ 1203649 h 1259633"/>
              <a:gd name="connsiteX37" fmla="*/ 1577715 w 1932278"/>
              <a:gd name="connsiteY37" fmla="*/ 1184988 h 1259633"/>
              <a:gd name="connsiteX38" fmla="*/ 1633699 w 1932278"/>
              <a:gd name="connsiteY38" fmla="*/ 1166327 h 1259633"/>
              <a:gd name="connsiteX39" fmla="*/ 1661690 w 1932278"/>
              <a:gd name="connsiteY39" fmla="*/ 1156996 h 1259633"/>
              <a:gd name="connsiteX40" fmla="*/ 1689682 w 1932278"/>
              <a:gd name="connsiteY40" fmla="*/ 1147665 h 1259633"/>
              <a:gd name="connsiteX41" fmla="*/ 1708344 w 1932278"/>
              <a:gd name="connsiteY41" fmla="*/ 1129004 h 1259633"/>
              <a:gd name="connsiteX42" fmla="*/ 1792319 w 1932278"/>
              <a:gd name="connsiteY42" fmla="*/ 1091682 h 1259633"/>
              <a:gd name="connsiteX43" fmla="*/ 1857633 w 1932278"/>
              <a:gd name="connsiteY43" fmla="*/ 1007706 h 1259633"/>
              <a:gd name="connsiteX44" fmla="*/ 1876295 w 1932278"/>
              <a:gd name="connsiteY44" fmla="*/ 989045 h 1259633"/>
              <a:gd name="connsiteX45" fmla="*/ 1885625 w 1932278"/>
              <a:gd name="connsiteY45" fmla="*/ 961053 h 1259633"/>
              <a:gd name="connsiteX46" fmla="*/ 1904286 w 1932278"/>
              <a:gd name="connsiteY46" fmla="*/ 933061 h 1259633"/>
              <a:gd name="connsiteX47" fmla="*/ 1922948 w 1932278"/>
              <a:gd name="connsiteY47" fmla="*/ 877078 h 1259633"/>
              <a:gd name="connsiteX48" fmla="*/ 1932278 w 1932278"/>
              <a:gd name="connsiteY48" fmla="*/ 849086 h 1259633"/>
              <a:gd name="connsiteX49" fmla="*/ 1913617 w 1932278"/>
              <a:gd name="connsiteY49" fmla="*/ 690465 h 1259633"/>
              <a:gd name="connsiteX50" fmla="*/ 1894956 w 1932278"/>
              <a:gd name="connsiteY50" fmla="*/ 634482 h 1259633"/>
              <a:gd name="connsiteX51" fmla="*/ 1876295 w 1932278"/>
              <a:gd name="connsiteY51" fmla="*/ 606490 h 1259633"/>
              <a:gd name="connsiteX52" fmla="*/ 1857633 w 1932278"/>
              <a:gd name="connsiteY52" fmla="*/ 550506 h 1259633"/>
              <a:gd name="connsiteX53" fmla="*/ 1820311 w 1932278"/>
              <a:gd name="connsiteY53" fmla="*/ 494523 h 1259633"/>
              <a:gd name="connsiteX54" fmla="*/ 1792319 w 1932278"/>
              <a:gd name="connsiteY54" fmla="*/ 447869 h 1259633"/>
              <a:gd name="connsiteX55" fmla="*/ 1782988 w 1932278"/>
              <a:gd name="connsiteY55" fmla="*/ 419878 h 1259633"/>
              <a:gd name="connsiteX56" fmla="*/ 1764327 w 1932278"/>
              <a:gd name="connsiteY56" fmla="*/ 401216 h 1259633"/>
              <a:gd name="connsiteX57" fmla="*/ 1727005 w 1932278"/>
              <a:gd name="connsiteY57" fmla="*/ 354563 h 1259633"/>
              <a:gd name="connsiteX58" fmla="*/ 1699013 w 1932278"/>
              <a:gd name="connsiteY58" fmla="*/ 307910 h 1259633"/>
              <a:gd name="connsiteX59" fmla="*/ 1643029 w 1932278"/>
              <a:gd name="connsiteY59" fmla="*/ 270588 h 1259633"/>
              <a:gd name="connsiteX60" fmla="*/ 1596376 w 1932278"/>
              <a:gd name="connsiteY60" fmla="*/ 233265 h 1259633"/>
              <a:gd name="connsiteX61" fmla="*/ 1512401 w 1932278"/>
              <a:gd name="connsiteY61" fmla="*/ 186612 h 1259633"/>
              <a:gd name="connsiteX62" fmla="*/ 1493739 w 1932278"/>
              <a:gd name="connsiteY62" fmla="*/ 167951 h 1259633"/>
              <a:gd name="connsiteX63" fmla="*/ 1437756 w 1932278"/>
              <a:gd name="connsiteY63" fmla="*/ 149290 h 1259633"/>
              <a:gd name="connsiteX64" fmla="*/ 1409764 w 1932278"/>
              <a:gd name="connsiteY64" fmla="*/ 139959 h 1259633"/>
              <a:gd name="connsiteX65" fmla="*/ 1381772 w 1932278"/>
              <a:gd name="connsiteY65" fmla="*/ 121298 h 1259633"/>
              <a:gd name="connsiteX66" fmla="*/ 1288466 w 1932278"/>
              <a:gd name="connsiteY66" fmla="*/ 93306 h 1259633"/>
              <a:gd name="connsiteX67" fmla="*/ 1232482 w 1932278"/>
              <a:gd name="connsiteY67" fmla="*/ 74645 h 1259633"/>
              <a:gd name="connsiteX68" fmla="*/ 1204490 w 1932278"/>
              <a:gd name="connsiteY68" fmla="*/ 65314 h 1259633"/>
              <a:gd name="connsiteX69" fmla="*/ 1055201 w 1932278"/>
              <a:gd name="connsiteY69" fmla="*/ 37323 h 1259633"/>
              <a:gd name="connsiteX70" fmla="*/ 924572 w 1932278"/>
              <a:gd name="connsiteY70" fmla="*/ 18661 h 1259633"/>
              <a:gd name="connsiteX71" fmla="*/ 747290 w 1932278"/>
              <a:gd name="connsiteY71" fmla="*/ 0 h 1259633"/>
              <a:gd name="connsiteX72" fmla="*/ 504695 w 1932278"/>
              <a:gd name="connsiteY72" fmla="*/ 9331 h 1259633"/>
              <a:gd name="connsiteX73" fmla="*/ 448711 w 1932278"/>
              <a:gd name="connsiteY73" fmla="*/ 27992 h 1259633"/>
              <a:gd name="connsiteX74" fmla="*/ 439380 w 1932278"/>
              <a:gd name="connsiteY74" fmla="*/ 37323 h 125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932278" h="1259633">
                <a:moveTo>
                  <a:pt x="495364" y="37323"/>
                </a:moveTo>
                <a:cubicBezTo>
                  <a:pt x="411388" y="40433"/>
                  <a:pt x="327307" y="41411"/>
                  <a:pt x="243437" y="46653"/>
                </a:cubicBezTo>
                <a:cubicBezTo>
                  <a:pt x="227609" y="47642"/>
                  <a:pt x="212084" y="51811"/>
                  <a:pt x="196784" y="55984"/>
                </a:cubicBezTo>
                <a:cubicBezTo>
                  <a:pt x="177807" y="61160"/>
                  <a:pt x="140801" y="74645"/>
                  <a:pt x="140801" y="74645"/>
                </a:cubicBezTo>
                <a:cubicBezTo>
                  <a:pt x="95736" y="119708"/>
                  <a:pt x="153007" y="64879"/>
                  <a:pt x="94148" y="111967"/>
                </a:cubicBezTo>
                <a:cubicBezTo>
                  <a:pt x="87278" y="117463"/>
                  <a:pt x="81707" y="124408"/>
                  <a:pt x="75486" y="130629"/>
                </a:cubicBezTo>
                <a:cubicBezTo>
                  <a:pt x="52037" y="200981"/>
                  <a:pt x="83667" y="114270"/>
                  <a:pt x="47495" y="186612"/>
                </a:cubicBezTo>
                <a:cubicBezTo>
                  <a:pt x="8862" y="263877"/>
                  <a:pt x="72986" y="162371"/>
                  <a:pt x="19503" y="242596"/>
                </a:cubicBezTo>
                <a:cubicBezTo>
                  <a:pt x="16393" y="255037"/>
                  <a:pt x="11986" y="267223"/>
                  <a:pt x="10172" y="279918"/>
                </a:cubicBezTo>
                <a:cubicBezTo>
                  <a:pt x="-6635" y="397563"/>
                  <a:pt x="288" y="449453"/>
                  <a:pt x="10172" y="587829"/>
                </a:cubicBezTo>
                <a:cubicBezTo>
                  <a:pt x="13611" y="635967"/>
                  <a:pt x="19339" y="624497"/>
                  <a:pt x="28833" y="662474"/>
                </a:cubicBezTo>
                <a:cubicBezTo>
                  <a:pt x="55205" y="767965"/>
                  <a:pt x="16797" y="645028"/>
                  <a:pt x="56825" y="765110"/>
                </a:cubicBezTo>
                <a:lnTo>
                  <a:pt x="66156" y="793102"/>
                </a:lnTo>
                <a:cubicBezTo>
                  <a:pt x="69266" y="802433"/>
                  <a:pt x="68531" y="814140"/>
                  <a:pt x="75486" y="821094"/>
                </a:cubicBezTo>
                <a:cubicBezTo>
                  <a:pt x="81707" y="827314"/>
                  <a:pt x="88870" y="832717"/>
                  <a:pt x="94148" y="839755"/>
                </a:cubicBezTo>
                <a:cubicBezTo>
                  <a:pt x="107605" y="857697"/>
                  <a:pt x="112809" y="883298"/>
                  <a:pt x="131470" y="895739"/>
                </a:cubicBezTo>
                <a:cubicBezTo>
                  <a:pt x="140801" y="901959"/>
                  <a:pt x="151081" y="906950"/>
                  <a:pt x="159462" y="914400"/>
                </a:cubicBezTo>
                <a:cubicBezTo>
                  <a:pt x="179187" y="931933"/>
                  <a:pt x="193487" y="955745"/>
                  <a:pt x="215446" y="970384"/>
                </a:cubicBezTo>
                <a:cubicBezTo>
                  <a:pt x="224776" y="976604"/>
                  <a:pt x="234681" y="982040"/>
                  <a:pt x="243437" y="989045"/>
                </a:cubicBezTo>
                <a:cubicBezTo>
                  <a:pt x="250306" y="994540"/>
                  <a:pt x="254556" y="1003180"/>
                  <a:pt x="262099" y="1007706"/>
                </a:cubicBezTo>
                <a:cubicBezTo>
                  <a:pt x="270533" y="1012766"/>
                  <a:pt x="280760" y="1013927"/>
                  <a:pt x="290090" y="1017037"/>
                </a:cubicBezTo>
                <a:cubicBezTo>
                  <a:pt x="331959" y="1058904"/>
                  <a:pt x="282236" y="1014747"/>
                  <a:pt x="336744" y="1045029"/>
                </a:cubicBezTo>
                <a:cubicBezTo>
                  <a:pt x="356349" y="1055921"/>
                  <a:pt x="374066" y="1069910"/>
                  <a:pt x="392727" y="1082351"/>
                </a:cubicBezTo>
                <a:cubicBezTo>
                  <a:pt x="403397" y="1089464"/>
                  <a:pt x="418213" y="1086750"/>
                  <a:pt x="430050" y="1091682"/>
                </a:cubicBezTo>
                <a:cubicBezTo>
                  <a:pt x="455729" y="1102381"/>
                  <a:pt x="478304" y="1120207"/>
                  <a:pt x="504695" y="1129004"/>
                </a:cubicBezTo>
                <a:cubicBezTo>
                  <a:pt x="523356" y="1135224"/>
                  <a:pt x="541595" y="1142894"/>
                  <a:pt x="560678" y="1147665"/>
                </a:cubicBezTo>
                <a:cubicBezTo>
                  <a:pt x="585560" y="1153886"/>
                  <a:pt x="610991" y="1158217"/>
                  <a:pt x="635323" y="1166327"/>
                </a:cubicBezTo>
                <a:cubicBezTo>
                  <a:pt x="687649" y="1183768"/>
                  <a:pt x="653768" y="1173270"/>
                  <a:pt x="737960" y="1194318"/>
                </a:cubicBezTo>
                <a:cubicBezTo>
                  <a:pt x="806071" y="1211346"/>
                  <a:pt x="762662" y="1201125"/>
                  <a:pt x="868588" y="1222310"/>
                </a:cubicBezTo>
                <a:cubicBezTo>
                  <a:pt x="884139" y="1225420"/>
                  <a:pt x="899856" y="1227795"/>
                  <a:pt x="915241" y="1231641"/>
                </a:cubicBezTo>
                <a:cubicBezTo>
                  <a:pt x="927682" y="1234751"/>
                  <a:pt x="939869" y="1239158"/>
                  <a:pt x="952564" y="1240972"/>
                </a:cubicBezTo>
                <a:cubicBezTo>
                  <a:pt x="983507" y="1245392"/>
                  <a:pt x="1014827" y="1246650"/>
                  <a:pt x="1045870" y="1250302"/>
                </a:cubicBezTo>
                <a:cubicBezTo>
                  <a:pt x="1067712" y="1252872"/>
                  <a:pt x="1089413" y="1256523"/>
                  <a:pt x="1111184" y="1259633"/>
                </a:cubicBezTo>
                <a:cubicBezTo>
                  <a:pt x="1185829" y="1256523"/>
                  <a:pt x="1260586" y="1255442"/>
                  <a:pt x="1335119" y="1250302"/>
                </a:cubicBezTo>
                <a:cubicBezTo>
                  <a:pt x="1350940" y="1249211"/>
                  <a:pt x="1366319" y="1244538"/>
                  <a:pt x="1381772" y="1240972"/>
                </a:cubicBezTo>
                <a:cubicBezTo>
                  <a:pt x="1554683" y="1201069"/>
                  <a:pt x="1398061" y="1237651"/>
                  <a:pt x="1484409" y="1212980"/>
                </a:cubicBezTo>
                <a:cubicBezTo>
                  <a:pt x="1496739" y="1209457"/>
                  <a:pt x="1509448" y="1207334"/>
                  <a:pt x="1521731" y="1203649"/>
                </a:cubicBezTo>
                <a:cubicBezTo>
                  <a:pt x="1540572" y="1197997"/>
                  <a:pt x="1559054" y="1191208"/>
                  <a:pt x="1577715" y="1184988"/>
                </a:cubicBezTo>
                <a:lnTo>
                  <a:pt x="1633699" y="1166327"/>
                </a:lnTo>
                <a:lnTo>
                  <a:pt x="1661690" y="1156996"/>
                </a:lnTo>
                <a:lnTo>
                  <a:pt x="1689682" y="1147665"/>
                </a:lnTo>
                <a:cubicBezTo>
                  <a:pt x="1695903" y="1141445"/>
                  <a:pt x="1700476" y="1132938"/>
                  <a:pt x="1708344" y="1129004"/>
                </a:cubicBezTo>
                <a:cubicBezTo>
                  <a:pt x="1769369" y="1098492"/>
                  <a:pt x="1751151" y="1125989"/>
                  <a:pt x="1792319" y="1091682"/>
                </a:cubicBezTo>
                <a:cubicBezTo>
                  <a:pt x="1871135" y="1026003"/>
                  <a:pt x="1753563" y="1111770"/>
                  <a:pt x="1857633" y="1007706"/>
                </a:cubicBezTo>
                <a:lnTo>
                  <a:pt x="1876295" y="989045"/>
                </a:lnTo>
                <a:cubicBezTo>
                  <a:pt x="1879405" y="979714"/>
                  <a:pt x="1881227" y="969850"/>
                  <a:pt x="1885625" y="961053"/>
                </a:cubicBezTo>
                <a:cubicBezTo>
                  <a:pt x="1890640" y="951023"/>
                  <a:pt x="1899731" y="943308"/>
                  <a:pt x="1904286" y="933061"/>
                </a:cubicBezTo>
                <a:cubicBezTo>
                  <a:pt x="1912275" y="915086"/>
                  <a:pt x="1916728" y="895739"/>
                  <a:pt x="1922948" y="877078"/>
                </a:cubicBezTo>
                <a:lnTo>
                  <a:pt x="1932278" y="849086"/>
                </a:lnTo>
                <a:cubicBezTo>
                  <a:pt x="1926144" y="769333"/>
                  <a:pt x="1931462" y="749948"/>
                  <a:pt x="1913617" y="690465"/>
                </a:cubicBezTo>
                <a:cubicBezTo>
                  <a:pt x="1907965" y="671624"/>
                  <a:pt x="1905867" y="650849"/>
                  <a:pt x="1894956" y="634482"/>
                </a:cubicBezTo>
                <a:cubicBezTo>
                  <a:pt x="1888736" y="625151"/>
                  <a:pt x="1880849" y="616737"/>
                  <a:pt x="1876295" y="606490"/>
                </a:cubicBezTo>
                <a:cubicBezTo>
                  <a:pt x="1868306" y="588515"/>
                  <a:pt x="1868544" y="566873"/>
                  <a:pt x="1857633" y="550506"/>
                </a:cubicBezTo>
                <a:cubicBezTo>
                  <a:pt x="1845192" y="531845"/>
                  <a:pt x="1827403" y="515800"/>
                  <a:pt x="1820311" y="494523"/>
                </a:cubicBezTo>
                <a:cubicBezTo>
                  <a:pt x="1808198" y="458185"/>
                  <a:pt x="1817935" y="473486"/>
                  <a:pt x="1792319" y="447869"/>
                </a:cubicBezTo>
                <a:cubicBezTo>
                  <a:pt x="1789209" y="438539"/>
                  <a:pt x="1788048" y="428312"/>
                  <a:pt x="1782988" y="419878"/>
                </a:cubicBezTo>
                <a:cubicBezTo>
                  <a:pt x="1778462" y="412335"/>
                  <a:pt x="1769822" y="408085"/>
                  <a:pt x="1764327" y="401216"/>
                </a:cubicBezTo>
                <a:cubicBezTo>
                  <a:pt x="1717245" y="342363"/>
                  <a:pt x="1772063" y="399623"/>
                  <a:pt x="1727005" y="354563"/>
                </a:cubicBezTo>
                <a:cubicBezTo>
                  <a:pt x="1718075" y="327774"/>
                  <a:pt x="1721781" y="324986"/>
                  <a:pt x="1699013" y="307910"/>
                </a:cubicBezTo>
                <a:cubicBezTo>
                  <a:pt x="1681071" y="294453"/>
                  <a:pt x="1643029" y="270588"/>
                  <a:pt x="1643029" y="270588"/>
                </a:cubicBezTo>
                <a:cubicBezTo>
                  <a:pt x="1608550" y="218868"/>
                  <a:pt x="1644095" y="259775"/>
                  <a:pt x="1596376" y="233265"/>
                </a:cubicBezTo>
                <a:cubicBezTo>
                  <a:pt x="1500123" y="179792"/>
                  <a:pt x="1575739" y="207726"/>
                  <a:pt x="1512401" y="186612"/>
                </a:cubicBezTo>
                <a:cubicBezTo>
                  <a:pt x="1506180" y="180392"/>
                  <a:pt x="1501607" y="171885"/>
                  <a:pt x="1493739" y="167951"/>
                </a:cubicBezTo>
                <a:cubicBezTo>
                  <a:pt x="1476145" y="159154"/>
                  <a:pt x="1456417" y="155510"/>
                  <a:pt x="1437756" y="149290"/>
                </a:cubicBezTo>
                <a:cubicBezTo>
                  <a:pt x="1428425" y="146180"/>
                  <a:pt x="1417948" y="145415"/>
                  <a:pt x="1409764" y="139959"/>
                </a:cubicBezTo>
                <a:cubicBezTo>
                  <a:pt x="1400433" y="133739"/>
                  <a:pt x="1392020" y="125852"/>
                  <a:pt x="1381772" y="121298"/>
                </a:cubicBezTo>
                <a:cubicBezTo>
                  <a:pt x="1336102" y="101001"/>
                  <a:pt x="1330216" y="105831"/>
                  <a:pt x="1288466" y="93306"/>
                </a:cubicBezTo>
                <a:cubicBezTo>
                  <a:pt x="1269625" y="87654"/>
                  <a:pt x="1251143" y="80865"/>
                  <a:pt x="1232482" y="74645"/>
                </a:cubicBezTo>
                <a:cubicBezTo>
                  <a:pt x="1223151" y="71535"/>
                  <a:pt x="1214134" y="67243"/>
                  <a:pt x="1204490" y="65314"/>
                </a:cubicBezTo>
                <a:cubicBezTo>
                  <a:pt x="1141378" y="52692"/>
                  <a:pt x="1113396" y="46052"/>
                  <a:pt x="1055201" y="37323"/>
                </a:cubicBezTo>
                <a:cubicBezTo>
                  <a:pt x="1011703" y="30798"/>
                  <a:pt x="968339" y="23037"/>
                  <a:pt x="924572" y="18661"/>
                </a:cubicBezTo>
                <a:cubicBezTo>
                  <a:pt x="803241" y="6529"/>
                  <a:pt x="862332" y="12783"/>
                  <a:pt x="747290" y="0"/>
                </a:cubicBezTo>
                <a:cubicBezTo>
                  <a:pt x="666425" y="3110"/>
                  <a:pt x="585266" y="1777"/>
                  <a:pt x="504695" y="9331"/>
                </a:cubicBezTo>
                <a:cubicBezTo>
                  <a:pt x="485110" y="11167"/>
                  <a:pt x="462620" y="14083"/>
                  <a:pt x="448711" y="27992"/>
                </a:cubicBezTo>
                <a:lnTo>
                  <a:pt x="439380" y="3732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7CF337C-E5DC-4226-97AB-503A5C98C66E}"/>
              </a:ext>
            </a:extLst>
          </p:cNvPr>
          <p:cNvSpPr/>
          <p:nvPr/>
        </p:nvSpPr>
        <p:spPr>
          <a:xfrm>
            <a:off x="3993502" y="2295331"/>
            <a:ext cx="1604865" cy="1259632"/>
          </a:xfrm>
          <a:custGeom>
            <a:avLst/>
            <a:gdLst>
              <a:gd name="connsiteX0" fmla="*/ 149290 w 1604865"/>
              <a:gd name="connsiteY0" fmla="*/ 335902 h 1259632"/>
              <a:gd name="connsiteX1" fmla="*/ 102637 w 1604865"/>
              <a:gd name="connsiteY1" fmla="*/ 354563 h 1259632"/>
              <a:gd name="connsiteX2" fmla="*/ 83976 w 1604865"/>
              <a:gd name="connsiteY2" fmla="*/ 382555 h 1259632"/>
              <a:gd name="connsiteX3" fmla="*/ 65314 w 1604865"/>
              <a:gd name="connsiteY3" fmla="*/ 401216 h 1259632"/>
              <a:gd name="connsiteX4" fmla="*/ 55984 w 1604865"/>
              <a:gd name="connsiteY4" fmla="*/ 429208 h 1259632"/>
              <a:gd name="connsiteX5" fmla="*/ 37322 w 1604865"/>
              <a:gd name="connsiteY5" fmla="*/ 447869 h 1259632"/>
              <a:gd name="connsiteX6" fmla="*/ 18661 w 1604865"/>
              <a:gd name="connsiteY6" fmla="*/ 503853 h 1259632"/>
              <a:gd name="connsiteX7" fmla="*/ 0 w 1604865"/>
              <a:gd name="connsiteY7" fmla="*/ 578498 h 1259632"/>
              <a:gd name="connsiteX8" fmla="*/ 18661 w 1604865"/>
              <a:gd name="connsiteY8" fmla="*/ 793102 h 1259632"/>
              <a:gd name="connsiteX9" fmla="*/ 46653 w 1604865"/>
              <a:gd name="connsiteY9" fmla="*/ 895738 h 1259632"/>
              <a:gd name="connsiteX10" fmla="*/ 65314 w 1604865"/>
              <a:gd name="connsiteY10" fmla="*/ 914400 h 1259632"/>
              <a:gd name="connsiteX11" fmla="*/ 93306 w 1604865"/>
              <a:gd name="connsiteY11" fmla="*/ 961053 h 1259632"/>
              <a:gd name="connsiteX12" fmla="*/ 111967 w 1604865"/>
              <a:gd name="connsiteY12" fmla="*/ 989045 h 1259632"/>
              <a:gd name="connsiteX13" fmla="*/ 139959 w 1604865"/>
              <a:gd name="connsiteY13" fmla="*/ 998375 h 1259632"/>
              <a:gd name="connsiteX14" fmla="*/ 223935 w 1604865"/>
              <a:gd name="connsiteY14" fmla="*/ 1063689 h 1259632"/>
              <a:gd name="connsiteX15" fmla="*/ 279918 w 1604865"/>
              <a:gd name="connsiteY15" fmla="*/ 1091681 h 1259632"/>
              <a:gd name="connsiteX16" fmla="*/ 354563 w 1604865"/>
              <a:gd name="connsiteY16" fmla="*/ 1129004 h 1259632"/>
              <a:gd name="connsiteX17" fmla="*/ 438539 w 1604865"/>
              <a:gd name="connsiteY17" fmla="*/ 1166326 h 1259632"/>
              <a:gd name="connsiteX18" fmla="*/ 475861 w 1604865"/>
              <a:gd name="connsiteY18" fmla="*/ 1184987 h 1259632"/>
              <a:gd name="connsiteX19" fmla="*/ 531845 w 1604865"/>
              <a:gd name="connsiteY19" fmla="*/ 1203649 h 1259632"/>
              <a:gd name="connsiteX20" fmla="*/ 559837 w 1604865"/>
              <a:gd name="connsiteY20" fmla="*/ 1212979 h 1259632"/>
              <a:gd name="connsiteX21" fmla="*/ 690465 w 1604865"/>
              <a:gd name="connsiteY21" fmla="*/ 1240971 h 1259632"/>
              <a:gd name="connsiteX22" fmla="*/ 830425 w 1604865"/>
              <a:gd name="connsiteY22" fmla="*/ 1259632 h 1259632"/>
              <a:gd name="connsiteX23" fmla="*/ 1166327 w 1604865"/>
              <a:gd name="connsiteY23" fmla="*/ 1240971 h 1259632"/>
              <a:gd name="connsiteX24" fmla="*/ 1203649 w 1604865"/>
              <a:gd name="connsiteY24" fmla="*/ 1231640 h 1259632"/>
              <a:gd name="connsiteX25" fmla="*/ 1259633 w 1604865"/>
              <a:gd name="connsiteY25" fmla="*/ 1212979 h 1259632"/>
              <a:gd name="connsiteX26" fmla="*/ 1315616 w 1604865"/>
              <a:gd name="connsiteY26" fmla="*/ 1194318 h 1259632"/>
              <a:gd name="connsiteX27" fmla="*/ 1343608 w 1604865"/>
              <a:gd name="connsiteY27" fmla="*/ 1184987 h 1259632"/>
              <a:gd name="connsiteX28" fmla="*/ 1371600 w 1604865"/>
              <a:gd name="connsiteY28" fmla="*/ 1175657 h 1259632"/>
              <a:gd name="connsiteX29" fmla="*/ 1427584 w 1604865"/>
              <a:gd name="connsiteY29" fmla="*/ 1138334 h 1259632"/>
              <a:gd name="connsiteX30" fmla="*/ 1455576 w 1604865"/>
              <a:gd name="connsiteY30" fmla="*/ 1119673 h 1259632"/>
              <a:gd name="connsiteX31" fmla="*/ 1474237 w 1604865"/>
              <a:gd name="connsiteY31" fmla="*/ 1091681 h 1259632"/>
              <a:gd name="connsiteX32" fmla="*/ 1502229 w 1604865"/>
              <a:gd name="connsiteY32" fmla="*/ 1073020 h 1259632"/>
              <a:gd name="connsiteX33" fmla="*/ 1539551 w 1604865"/>
              <a:gd name="connsiteY33" fmla="*/ 1017036 h 1259632"/>
              <a:gd name="connsiteX34" fmla="*/ 1567543 w 1604865"/>
              <a:gd name="connsiteY34" fmla="*/ 933061 h 1259632"/>
              <a:gd name="connsiteX35" fmla="*/ 1595535 w 1604865"/>
              <a:gd name="connsiteY35" fmla="*/ 849085 h 1259632"/>
              <a:gd name="connsiteX36" fmla="*/ 1604865 w 1604865"/>
              <a:gd name="connsiteY36" fmla="*/ 821093 h 1259632"/>
              <a:gd name="connsiteX37" fmla="*/ 1595535 w 1604865"/>
              <a:gd name="connsiteY37" fmla="*/ 522514 h 1259632"/>
              <a:gd name="connsiteX38" fmla="*/ 1558212 w 1604865"/>
              <a:gd name="connsiteY38" fmla="*/ 391885 h 1259632"/>
              <a:gd name="connsiteX39" fmla="*/ 1539551 w 1604865"/>
              <a:gd name="connsiteY39" fmla="*/ 363893 h 1259632"/>
              <a:gd name="connsiteX40" fmla="*/ 1530220 w 1604865"/>
              <a:gd name="connsiteY40" fmla="*/ 335902 h 1259632"/>
              <a:gd name="connsiteX41" fmla="*/ 1511559 w 1604865"/>
              <a:gd name="connsiteY41" fmla="*/ 317240 h 1259632"/>
              <a:gd name="connsiteX42" fmla="*/ 1474237 w 1604865"/>
              <a:gd name="connsiteY42" fmla="*/ 270587 h 1259632"/>
              <a:gd name="connsiteX43" fmla="*/ 1446245 w 1604865"/>
              <a:gd name="connsiteY43" fmla="*/ 223934 h 1259632"/>
              <a:gd name="connsiteX44" fmla="*/ 1427584 w 1604865"/>
              <a:gd name="connsiteY44" fmla="*/ 195942 h 1259632"/>
              <a:gd name="connsiteX45" fmla="*/ 1380931 w 1604865"/>
              <a:gd name="connsiteY45" fmla="*/ 149289 h 1259632"/>
              <a:gd name="connsiteX46" fmla="*/ 1362269 w 1604865"/>
              <a:gd name="connsiteY46" fmla="*/ 130628 h 1259632"/>
              <a:gd name="connsiteX47" fmla="*/ 1334278 w 1604865"/>
              <a:gd name="connsiteY47" fmla="*/ 111967 h 1259632"/>
              <a:gd name="connsiteX48" fmla="*/ 1315616 w 1604865"/>
              <a:gd name="connsiteY48" fmla="*/ 93306 h 1259632"/>
              <a:gd name="connsiteX49" fmla="*/ 1259633 w 1604865"/>
              <a:gd name="connsiteY49" fmla="*/ 74645 h 1259632"/>
              <a:gd name="connsiteX50" fmla="*/ 1231641 w 1604865"/>
              <a:gd name="connsiteY50" fmla="*/ 55983 h 1259632"/>
              <a:gd name="connsiteX51" fmla="*/ 1166327 w 1604865"/>
              <a:gd name="connsiteY51" fmla="*/ 37322 h 1259632"/>
              <a:gd name="connsiteX52" fmla="*/ 1138335 w 1604865"/>
              <a:gd name="connsiteY52" fmla="*/ 27991 h 1259632"/>
              <a:gd name="connsiteX53" fmla="*/ 1101012 w 1604865"/>
              <a:gd name="connsiteY53" fmla="*/ 18661 h 1259632"/>
              <a:gd name="connsiteX54" fmla="*/ 1073020 w 1604865"/>
              <a:gd name="connsiteY54" fmla="*/ 9330 h 1259632"/>
              <a:gd name="connsiteX55" fmla="*/ 1007706 w 1604865"/>
              <a:gd name="connsiteY55" fmla="*/ 0 h 1259632"/>
              <a:gd name="connsiteX56" fmla="*/ 867747 w 1604865"/>
              <a:gd name="connsiteY56" fmla="*/ 9330 h 1259632"/>
              <a:gd name="connsiteX57" fmla="*/ 821094 w 1604865"/>
              <a:gd name="connsiteY57" fmla="*/ 18661 h 1259632"/>
              <a:gd name="connsiteX58" fmla="*/ 643812 w 1604865"/>
              <a:gd name="connsiteY58" fmla="*/ 46653 h 1259632"/>
              <a:gd name="connsiteX59" fmla="*/ 615820 w 1604865"/>
              <a:gd name="connsiteY59" fmla="*/ 55983 h 1259632"/>
              <a:gd name="connsiteX60" fmla="*/ 578498 w 1604865"/>
              <a:gd name="connsiteY60" fmla="*/ 65314 h 1259632"/>
              <a:gd name="connsiteX61" fmla="*/ 550506 w 1604865"/>
              <a:gd name="connsiteY61" fmla="*/ 74645 h 1259632"/>
              <a:gd name="connsiteX62" fmla="*/ 503853 w 1604865"/>
              <a:gd name="connsiteY62" fmla="*/ 83975 h 1259632"/>
              <a:gd name="connsiteX63" fmla="*/ 447869 w 1604865"/>
              <a:gd name="connsiteY63" fmla="*/ 102636 h 1259632"/>
              <a:gd name="connsiteX64" fmla="*/ 419878 w 1604865"/>
              <a:gd name="connsiteY64" fmla="*/ 111967 h 1259632"/>
              <a:gd name="connsiteX65" fmla="*/ 373225 w 1604865"/>
              <a:gd name="connsiteY65" fmla="*/ 139959 h 1259632"/>
              <a:gd name="connsiteX66" fmla="*/ 354563 w 1604865"/>
              <a:gd name="connsiteY66" fmla="*/ 158620 h 1259632"/>
              <a:gd name="connsiteX67" fmla="*/ 298580 w 1604865"/>
              <a:gd name="connsiteY67" fmla="*/ 177281 h 1259632"/>
              <a:gd name="connsiteX68" fmla="*/ 251927 w 1604865"/>
              <a:gd name="connsiteY68" fmla="*/ 205273 h 1259632"/>
              <a:gd name="connsiteX69" fmla="*/ 214604 w 1604865"/>
              <a:gd name="connsiteY69" fmla="*/ 242596 h 1259632"/>
              <a:gd name="connsiteX70" fmla="*/ 111967 w 1604865"/>
              <a:gd name="connsiteY70" fmla="*/ 326571 h 1259632"/>
              <a:gd name="connsiteX71" fmla="*/ 74645 w 1604865"/>
              <a:gd name="connsiteY71" fmla="*/ 382555 h 1259632"/>
              <a:gd name="connsiteX72" fmla="*/ 55984 w 1604865"/>
              <a:gd name="connsiteY72" fmla="*/ 410547 h 1259632"/>
              <a:gd name="connsiteX73" fmla="*/ 27992 w 1604865"/>
              <a:gd name="connsiteY73" fmla="*/ 485191 h 125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604865" h="1259632">
                <a:moveTo>
                  <a:pt x="149290" y="335902"/>
                </a:moveTo>
                <a:cubicBezTo>
                  <a:pt x="133739" y="342122"/>
                  <a:pt x="116266" y="344828"/>
                  <a:pt x="102637" y="354563"/>
                </a:cubicBezTo>
                <a:cubicBezTo>
                  <a:pt x="93512" y="361081"/>
                  <a:pt x="90981" y="373798"/>
                  <a:pt x="83976" y="382555"/>
                </a:cubicBezTo>
                <a:cubicBezTo>
                  <a:pt x="78480" y="389424"/>
                  <a:pt x="71535" y="394996"/>
                  <a:pt x="65314" y="401216"/>
                </a:cubicBezTo>
                <a:cubicBezTo>
                  <a:pt x="62204" y="410547"/>
                  <a:pt x="61044" y="420774"/>
                  <a:pt x="55984" y="429208"/>
                </a:cubicBezTo>
                <a:cubicBezTo>
                  <a:pt x="51458" y="436751"/>
                  <a:pt x="41256" y="440001"/>
                  <a:pt x="37322" y="447869"/>
                </a:cubicBezTo>
                <a:cubicBezTo>
                  <a:pt x="28525" y="465463"/>
                  <a:pt x="24881" y="485192"/>
                  <a:pt x="18661" y="503853"/>
                </a:cubicBezTo>
                <a:cubicBezTo>
                  <a:pt x="4317" y="546886"/>
                  <a:pt x="11259" y="522207"/>
                  <a:pt x="0" y="578498"/>
                </a:cubicBezTo>
                <a:cubicBezTo>
                  <a:pt x="8245" y="718654"/>
                  <a:pt x="1409" y="698215"/>
                  <a:pt x="18661" y="793102"/>
                </a:cubicBezTo>
                <a:cubicBezTo>
                  <a:pt x="21900" y="810917"/>
                  <a:pt x="35318" y="884402"/>
                  <a:pt x="46653" y="895738"/>
                </a:cubicBezTo>
                <a:lnTo>
                  <a:pt x="65314" y="914400"/>
                </a:lnTo>
                <a:cubicBezTo>
                  <a:pt x="81519" y="963010"/>
                  <a:pt x="64031" y="924458"/>
                  <a:pt x="93306" y="961053"/>
                </a:cubicBezTo>
                <a:cubicBezTo>
                  <a:pt x="100311" y="969810"/>
                  <a:pt x="103210" y="982040"/>
                  <a:pt x="111967" y="989045"/>
                </a:cubicBezTo>
                <a:cubicBezTo>
                  <a:pt x="119647" y="995189"/>
                  <a:pt x="130628" y="995265"/>
                  <a:pt x="139959" y="998375"/>
                </a:cubicBezTo>
                <a:cubicBezTo>
                  <a:pt x="183811" y="1042227"/>
                  <a:pt x="156969" y="1019045"/>
                  <a:pt x="223935" y="1063689"/>
                </a:cubicBezTo>
                <a:cubicBezTo>
                  <a:pt x="260113" y="1087807"/>
                  <a:pt x="241286" y="1078804"/>
                  <a:pt x="279918" y="1091681"/>
                </a:cubicBezTo>
                <a:cubicBezTo>
                  <a:pt x="341260" y="1153020"/>
                  <a:pt x="225903" y="1043232"/>
                  <a:pt x="354563" y="1129004"/>
                </a:cubicBezTo>
                <a:cubicBezTo>
                  <a:pt x="436907" y="1183899"/>
                  <a:pt x="305287" y="1099700"/>
                  <a:pt x="438539" y="1166326"/>
                </a:cubicBezTo>
                <a:cubicBezTo>
                  <a:pt x="450980" y="1172546"/>
                  <a:pt x="462947" y="1179821"/>
                  <a:pt x="475861" y="1184987"/>
                </a:cubicBezTo>
                <a:cubicBezTo>
                  <a:pt x="494125" y="1192293"/>
                  <a:pt x="513184" y="1197429"/>
                  <a:pt x="531845" y="1203649"/>
                </a:cubicBezTo>
                <a:cubicBezTo>
                  <a:pt x="541176" y="1206759"/>
                  <a:pt x="550295" y="1210593"/>
                  <a:pt x="559837" y="1212979"/>
                </a:cubicBezTo>
                <a:cubicBezTo>
                  <a:pt x="605104" y="1224296"/>
                  <a:pt x="641043" y="1233910"/>
                  <a:pt x="690465" y="1240971"/>
                </a:cubicBezTo>
                <a:cubicBezTo>
                  <a:pt x="780603" y="1253848"/>
                  <a:pt x="733957" y="1247574"/>
                  <a:pt x="830425" y="1259632"/>
                </a:cubicBezTo>
                <a:cubicBezTo>
                  <a:pt x="983112" y="1254543"/>
                  <a:pt x="1047870" y="1264663"/>
                  <a:pt x="1166327" y="1240971"/>
                </a:cubicBezTo>
                <a:cubicBezTo>
                  <a:pt x="1178902" y="1238456"/>
                  <a:pt x="1191366" y="1235325"/>
                  <a:pt x="1203649" y="1231640"/>
                </a:cubicBezTo>
                <a:cubicBezTo>
                  <a:pt x="1222490" y="1225988"/>
                  <a:pt x="1240972" y="1219199"/>
                  <a:pt x="1259633" y="1212979"/>
                </a:cubicBezTo>
                <a:lnTo>
                  <a:pt x="1315616" y="1194318"/>
                </a:lnTo>
                <a:lnTo>
                  <a:pt x="1343608" y="1184987"/>
                </a:lnTo>
                <a:lnTo>
                  <a:pt x="1371600" y="1175657"/>
                </a:lnTo>
                <a:lnTo>
                  <a:pt x="1427584" y="1138334"/>
                </a:lnTo>
                <a:lnTo>
                  <a:pt x="1455576" y="1119673"/>
                </a:lnTo>
                <a:cubicBezTo>
                  <a:pt x="1461796" y="1110342"/>
                  <a:pt x="1466308" y="1099610"/>
                  <a:pt x="1474237" y="1091681"/>
                </a:cubicBezTo>
                <a:cubicBezTo>
                  <a:pt x="1482166" y="1083752"/>
                  <a:pt x="1494845" y="1081459"/>
                  <a:pt x="1502229" y="1073020"/>
                </a:cubicBezTo>
                <a:cubicBezTo>
                  <a:pt x="1516998" y="1056141"/>
                  <a:pt x="1532459" y="1038313"/>
                  <a:pt x="1539551" y="1017036"/>
                </a:cubicBezTo>
                <a:lnTo>
                  <a:pt x="1567543" y="933061"/>
                </a:lnTo>
                <a:lnTo>
                  <a:pt x="1595535" y="849085"/>
                </a:lnTo>
                <a:lnTo>
                  <a:pt x="1604865" y="821093"/>
                </a:lnTo>
                <a:cubicBezTo>
                  <a:pt x="1601755" y="721567"/>
                  <a:pt x="1602982" y="621810"/>
                  <a:pt x="1595535" y="522514"/>
                </a:cubicBezTo>
                <a:cubicBezTo>
                  <a:pt x="1595009" y="515501"/>
                  <a:pt x="1567417" y="405692"/>
                  <a:pt x="1558212" y="391885"/>
                </a:cubicBezTo>
                <a:cubicBezTo>
                  <a:pt x="1551992" y="382554"/>
                  <a:pt x="1544566" y="373923"/>
                  <a:pt x="1539551" y="363893"/>
                </a:cubicBezTo>
                <a:cubicBezTo>
                  <a:pt x="1535153" y="355096"/>
                  <a:pt x="1535280" y="344336"/>
                  <a:pt x="1530220" y="335902"/>
                </a:cubicBezTo>
                <a:cubicBezTo>
                  <a:pt x="1525694" y="328359"/>
                  <a:pt x="1517054" y="324109"/>
                  <a:pt x="1511559" y="317240"/>
                </a:cubicBezTo>
                <a:cubicBezTo>
                  <a:pt x="1464477" y="258387"/>
                  <a:pt x="1519295" y="315647"/>
                  <a:pt x="1474237" y="270587"/>
                </a:cubicBezTo>
                <a:cubicBezTo>
                  <a:pt x="1458032" y="221977"/>
                  <a:pt x="1475520" y="260529"/>
                  <a:pt x="1446245" y="223934"/>
                </a:cubicBezTo>
                <a:cubicBezTo>
                  <a:pt x="1439240" y="215177"/>
                  <a:pt x="1434968" y="204381"/>
                  <a:pt x="1427584" y="195942"/>
                </a:cubicBezTo>
                <a:cubicBezTo>
                  <a:pt x="1413102" y="179391"/>
                  <a:pt x="1396482" y="164840"/>
                  <a:pt x="1380931" y="149289"/>
                </a:cubicBezTo>
                <a:cubicBezTo>
                  <a:pt x="1374710" y="143069"/>
                  <a:pt x="1369589" y="135508"/>
                  <a:pt x="1362269" y="130628"/>
                </a:cubicBezTo>
                <a:cubicBezTo>
                  <a:pt x="1352939" y="124408"/>
                  <a:pt x="1343034" y="118972"/>
                  <a:pt x="1334278" y="111967"/>
                </a:cubicBezTo>
                <a:cubicBezTo>
                  <a:pt x="1327409" y="106472"/>
                  <a:pt x="1323484" y="97240"/>
                  <a:pt x="1315616" y="93306"/>
                </a:cubicBezTo>
                <a:cubicBezTo>
                  <a:pt x="1298022" y="84509"/>
                  <a:pt x="1259633" y="74645"/>
                  <a:pt x="1259633" y="74645"/>
                </a:cubicBezTo>
                <a:cubicBezTo>
                  <a:pt x="1250302" y="68424"/>
                  <a:pt x="1241671" y="60998"/>
                  <a:pt x="1231641" y="55983"/>
                </a:cubicBezTo>
                <a:cubicBezTo>
                  <a:pt x="1216733" y="48529"/>
                  <a:pt x="1180270" y="41306"/>
                  <a:pt x="1166327" y="37322"/>
                </a:cubicBezTo>
                <a:cubicBezTo>
                  <a:pt x="1156870" y="34620"/>
                  <a:pt x="1147792" y="30693"/>
                  <a:pt x="1138335" y="27991"/>
                </a:cubicBezTo>
                <a:cubicBezTo>
                  <a:pt x="1126005" y="24468"/>
                  <a:pt x="1113342" y="22184"/>
                  <a:pt x="1101012" y="18661"/>
                </a:cubicBezTo>
                <a:cubicBezTo>
                  <a:pt x="1091555" y="15959"/>
                  <a:pt x="1082664" y="11259"/>
                  <a:pt x="1073020" y="9330"/>
                </a:cubicBezTo>
                <a:cubicBezTo>
                  <a:pt x="1051455" y="5017"/>
                  <a:pt x="1029477" y="3110"/>
                  <a:pt x="1007706" y="0"/>
                </a:cubicBezTo>
                <a:cubicBezTo>
                  <a:pt x="961053" y="3110"/>
                  <a:pt x="914272" y="4678"/>
                  <a:pt x="867747" y="9330"/>
                </a:cubicBezTo>
                <a:cubicBezTo>
                  <a:pt x="851967" y="10908"/>
                  <a:pt x="836759" y="16188"/>
                  <a:pt x="821094" y="18661"/>
                </a:cubicBezTo>
                <a:cubicBezTo>
                  <a:pt x="786023" y="24198"/>
                  <a:pt x="693481" y="34236"/>
                  <a:pt x="643812" y="46653"/>
                </a:cubicBezTo>
                <a:cubicBezTo>
                  <a:pt x="634270" y="49038"/>
                  <a:pt x="625277" y="53281"/>
                  <a:pt x="615820" y="55983"/>
                </a:cubicBezTo>
                <a:cubicBezTo>
                  <a:pt x="603490" y="59506"/>
                  <a:pt x="590828" y="61791"/>
                  <a:pt x="578498" y="65314"/>
                </a:cubicBezTo>
                <a:cubicBezTo>
                  <a:pt x="569041" y="68016"/>
                  <a:pt x="560048" y="72260"/>
                  <a:pt x="550506" y="74645"/>
                </a:cubicBezTo>
                <a:cubicBezTo>
                  <a:pt x="535121" y="78491"/>
                  <a:pt x="519153" y="79802"/>
                  <a:pt x="503853" y="83975"/>
                </a:cubicBezTo>
                <a:cubicBezTo>
                  <a:pt x="484875" y="89151"/>
                  <a:pt x="466530" y="96415"/>
                  <a:pt x="447869" y="102636"/>
                </a:cubicBezTo>
                <a:lnTo>
                  <a:pt x="419878" y="111967"/>
                </a:lnTo>
                <a:cubicBezTo>
                  <a:pt x="372592" y="159250"/>
                  <a:pt x="433788" y="103621"/>
                  <a:pt x="373225" y="139959"/>
                </a:cubicBezTo>
                <a:cubicBezTo>
                  <a:pt x="365682" y="144485"/>
                  <a:pt x="362431" y="154686"/>
                  <a:pt x="354563" y="158620"/>
                </a:cubicBezTo>
                <a:cubicBezTo>
                  <a:pt x="336969" y="167417"/>
                  <a:pt x="298580" y="177281"/>
                  <a:pt x="298580" y="177281"/>
                </a:cubicBezTo>
                <a:cubicBezTo>
                  <a:pt x="229618" y="246240"/>
                  <a:pt x="336724" y="144702"/>
                  <a:pt x="251927" y="205273"/>
                </a:cubicBezTo>
                <a:cubicBezTo>
                  <a:pt x="237610" y="215500"/>
                  <a:pt x="229243" y="232837"/>
                  <a:pt x="214604" y="242596"/>
                </a:cubicBezTo>
                <a:cubicBezTo>
                  <a:pt x="178571" y="266617"/>
                  <a:pt x="136972" y="289064"/>
                  <a:pt x="111967" y="326571"/>
                </a:cubicBezTo>
                <a:lnTo>
                  <a:pt x="74645" y="382555"/>
                </a:lnTo>
                <a:cubicBezTo>
                  <a:pt x="68425" y="391886"/>
                  <a:pt x="59530" y="399909"/>
                  <a:pt x="55984" y="410547"/>
                </a:cubicBezTo>
                <a:cubicBezTo>
                  <a:pt x="35123" y="473128"/>
                  <a:pt x="46119" y="448936"/>
                  <a:pt x="27992" y="48519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25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Division Strength vs Wins – 6</a:t>
            </a:r>
            <a:r>
              <a:rPr lang="en-US" sz="4000" baseline="30000" dirty="0"/>
              <a:t>th</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Metric represents the sum of the other 3 teams in the division for all 32 teams for the 2020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Moderate correlation of -.42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Interdivision dysfunction seems to allow some teams to do better on average.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issue is that division games have a larger effect on the data for example (</a:t>
            </a:r>
            <a:r>
              <a:rPr lang="en-US" b="1" dirty="0"/>
              <a:t>a Browns win over the Steelers leads to a +1 for the Browns and a -1 for the Steelers)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Another issue is that great teams will make their division rivals look worse and so teams who perform less may fire coach's or front office’s, leading to more instability and less wins into the future. </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08852" y="5280270"/>
            <a:ext cx="5454984" cy="1200329"/>
          </a:xfrm>
          <a:prstGeom prst="rect">
            <a:avLst/>
          </a:prstGeom>
          <a:noFill/>
        </p:spPr>
        <p:txBody>
          <a:bodyPr wrap="square" rtlCol="0">
            <a:spAutoFit/>
          </a:bodyPr>
          <a:lstStyle/>
          <a:p>
            <a:r>
              <a:rPr lang="en-US" dirty="0"/>
              <a:t>Key takeaway: Having a softer division makes 6 of a team's games easier to win but interdivision rivalries and a lack of clear causality makes this tough to pin down.</a:t>
            </a:r>
          </a:p>
        </p:txBody>
      </p:sp>
      <p:pic>
        <p:nvPicPr>
          <p:cNvPr id="1030" name="Picture 6">
            <a:extLst>
              <a:ext uri="{FF2B5EF4-FFF2-40B4-BE49-F238E27FC236}">
                <a16:creationId xmlns:a16="http://schemas.microsoft.com/office/drawing/2014/main" id="{DA1F6B4B-2F59-4F1A-9E10-2E99B189A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02" y="1864232"/>
            <a:ext cx="5061588" cy="3129535"/>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Defensive Rank vs Wins – 5</a:t>
            </a:r>
            <a:r>
              <a:rPr lang="en-US" sz="4000" baseline="30000" dirty="0"/>
              <a:t>th</a:t>
            </a:r>
            <a:r>
              <a:rPr lang="en-US" sz="4000" dirty="0"/>
              <a:t> </a:t>
            </a:r>
            <a:r>
              <a:rPr lang="en-US" sz="1100" dirty="0"/>
              <a:t> from Pro Football Reference</a:t>
            </a:r>
            <a:endParaRPr lang="en-US" sz="4000"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7</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632311"/>
          </a:xfrm>
          <a:prstGeom prst="rect">
            <a:avLst/>
          </a:prstGeom>
          <a:noFill/>
        </p:spPr>
        <p:txBody>
          <a:bodyPr wrap="square" rtlCol="0">
            <a:spAutoFit/>
          </a:bodyPr>
          <a:lstStyle/>
          <a:p>
            <a:pPr marL="285750" indent="-285750">
              <a:buFont typeface="Arial" panose="020B0604020202020204" pitchFamily="34" charset="0"/>
              <a:buChar char="•"/>
            </a:pPr>
            <a:r>
              <a:rPr lang="en-US" dirty="0"/>
              <a:t>PFR list used because it was the most complete ranking system that considered everything from yards allowed to the amount of penalty yards.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Solid correlation of </a:t>
            </a:r>
            <a:r>
              <a:rPr lang="en-US" b="1" dirty="0"/>
              <a:t>-.58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Defense may not win championships anymore as in the playoffs only 5 of the 13 games were won by the team with the superior defense in 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think that the relationship can be explained by the fact that Defensive rank correlates well with a teams Turnover Differential, creating a better time of possession for a team.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34019" y="5288659"/>
            <a:ext cx="5454984" cy="923330"/>
          </a:xfrm>
          <a:prstGeom prst="rect">
            <a:avLst/>
          </a:prstGeom>
          <a:noFill/>
        </p:spPr>
        <p:txBody>
          <a:bodyPr wrap="square" rtlCol="0">
            <a:spAutoFit/>
          </a:bodyPr>
          <a:lstStyle/>
          <a:p>
            <a:r>
              <a:rPr lang="en-US" dirty="0"/>
              <a:t>Key takeaway: While defense is still key to success for a competitive team, the prevalence of offense cannot be denied in the modern NFL.</a:t>
            </a:r>
          </a:p>
        </p:txBody>
      </p:sp>
      <p:pic>
        <p:nvPicPr>
          <p:cNvPr id="2050" name="Picture 2">
            <a:extLst>
              <a:ext uri="{FF2B5EF4-FFF2-40B4-BE49-F238E27FC236}">
                <a16:creationId xmlns:a16="http://schemas.microsoft.com/office/drawing/2014/main" id="{B63886F1-7168-4189-A7B4-B89712F2F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20" y="1568978"/>
            <a:ext cx="5208769" cy="3220536"/>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3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E0E5A35-D1E3-4A50-8A43-CA4610A34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20" y="1516885"/>
            <a:ext cx="5738703" cy="3548189"/>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Third Down Conversion Rate – 4</a:t>
            </a:r>
            <a:r>
              <a:rPr lang="en-US" sz="4000" baseline="30000" dirty="0"/>
              <a:t>th</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8</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TDCR was included because I think the feeling of relief that the offense is getting another set of downs is a boost to the offense and deflates a defense that will lose steam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TDCR also measures how long an offense can stay on the field and indicates the quality of the play calling and coaching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Stronger correlation at </a:t>
            </a:r>
            <a:r>
              <a:rPr lang="en-US" b="1" dirty="0"/>
              <a:t>.61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Of the 13 teams with 10+ wins 8 of them were in the top 10 in TDCR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7 of the 8 successful playoff teams were in the top 10 of TDCR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34019" y="5288659"/>
            <a:ext cx="5454984" cy="923330"/>
          </a:xfrm>
          <a:prstGeom prst="rect">
            <a:avLst/>
          </a:prstGeom>
          <a:noFill/>
        </p:spPr>
        <p:txBody>
          <a:bodyPr wrap="square" rtlCol="0">
            <a:spAutoFit/>
          </a:bodyPr>
          <a:lstStyle/>
          <a:p>
            <a:r>
              <a:rPr lang="en-US" dirty="0"/>
              <a:t>Key takeaway: Winning teams stay on the field and get enough 3</a:t>
            </a:r>
            <a:r>
              <a:rPr lang="en-US" baseline="30000" dirty="0"/>
              <a:t>rd</a:t>
            </a:r>
            <a:r>
              <a:rPr lang="en-US" dirty="0"/>
              <a:t> downs to at least get a field goal. </a:t>
            </a:r>
          </a:p>
          <a:p>
            <a:endParaRPr lang="en-US" dirty="0"/>
          </a:p>
        </p:txBody>
      </p:sp>
    </p:spTree>
    <p:extLst>
      <p:ext uri="{BB962C8B-B14F-4D97-AF65-F5344CB8AC3E}">
        <p14:creationId xmlns:p14="http://schemas.microsoft.com/office/powerpoint/2010/main" val="189795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4C2CD1-A359-4E06-B0F3-5C3637140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33" y="1408922"/>
            <a:ext cx="5969560" cy="3690926"/>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230192" y="64628"/>
            <a:ext cx="9957732" cy="819495"/>
          </a:xfrm>
        </p:spPr>
        <p:txBody>
          <a:bodyPr>
            <a:normAutofit/>
          </a:bodyPr>
          <a:lstStyle/>
          <a:p>
            <a:r>
              <a:rPr lang="en-US" sz="4000" dirty="0"/>
              <a:t>QB Rank – 3</a:t>
            </a:r>
            <a:r>
              <a:rPr lang="en-US" sz="4000" baseline="30000" dirty="0"/>
              <a:t>rd</a:t>
            </a:r>
            <a:r>
              <a:rPr lang="en-US" sz="4000" dirty="0"/>
              <a:t> </a:t>
            </a:r>
            <a:r>
              <a:rPr lang="en-US" sz="1100" dirty="0"/>
              <a:t>per PFF</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9</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6740307"/>
          </a:xfrm>
          <a:prstGeom prst="rect">
            <a:avLst/>
          </a:prstGeom>
          <a:noFill/>
        </p:spPr>
        <p:txBody>
          <a:bodyPr wrap="square" rtlCol="0">
            <a:spAutoFit/>
          </a:bodyPr>
          <a:lstStyle/>
          <a:p>
            <a:pPr marL="285750" indent="-285750">
              <a:buFont typeface="Arial" panose="020B0604020202020204" pitchFamily="34" charset="0"/>
              <a:buChar char="•"/>
            </a:pPr>
            <a:r>
              <a:rPr lang="en-US" dirty="0"/>
              <a:t>Stronger correlation at </a:t>
            </a:r>
            <a:r>
              <a:rPr lang="en-US" b="1" dirty="0"/>
              <a:t>-.62</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QB rank had to be included as the league values this position more than ever because the top 11 paid players are all QB’s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5 of the 8 successful playoff teams had a top 10 QB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playoffs 11 of the 13 games were won by the team with the higher ranked QB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issue that I can see with this metric is that depending on which ranked list you will find different results.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34019" y="5288659"/>
            <a:ext cx="5454984" cy="1200329"/>
          </a:xfrm>
          <a:prstGeom prst="rect">
            <a:avLst/>
          </a:prstGeom>
          <a:noFill/>
        </p:spPr>
        <p:txBody>
          <a:bodyPr wrap="square" rtlCol="0">
            <a:spAutoFit/>
          </a:bodyPr>
          <a:lstStyle/>
          <a:p>
            <a:r>
              <a:rPr lang="en-US" dirty="0"/>
              <a:t>Key takeaway: The common belief that QB is the most critical player on the field is true. This fact is even more true in the playoffs. </a:t>
            </a:r>
          </a:p>
          <a:p>
            <a:endParaRPr lang="en-US" dirty="0"/>
          </a:p>
        </p:txBody>
      </p:sp>
    </p:spTree>
    <p:extLst>
      <p:ext uri="{BB962C8B-B14F-4D97-AF65-F5344CB8AC3E}">
        <p14:creationId xmlns:p14="http://schemas.microsoft.com/office/powerpoint/2010/main" val="2069086865"/>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595</TotalTime>
  <Words>1689</Words>
  <Application>Microsoft Office PowerPoint</Application>
  <PresentationFormat>Widescreen</PresentationFormat>
  <Paragraphs>199</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Aller</vt:lpstr>
      <vt:lpstr>Arial</vt:lpstr>
      <vt:lpstr>Arial Black</vt:lpstr>
      <vt:lpstr>Calibri</vt:lpstr>
      <vt:lpstr>Courier New</vt:lpstr>
      <vt:lpstr>Open sans</vt:lpstr>
      <vt:lpstr>Segoe UI</vt:lpstr>
      <vt:lpstr>MinimalXOVTI</vt:lpstr>
      <vt:lpstr>What Wins in the NFL?</vt:lpstr>
      <vt:lpstr>Purpose of Analysis</vt:lpstr>
      <vt:lpstr>Data Overview</vt:lpstr>
      <vt:lpstr>7-9 = Good Team?</vt:lpstr>
      <vt:lpstr>QB Salary Cap Hits vs Winning – 7th </vt:lpstr>
      <vt:lpstr>Division Strength vs Wins – 6th </vt:lpstr>
      <vt:lpstr>Defensive Rank vs Wins – 5th  from Pro Football Reference</vt:lpstr>
      <vt:lpstr>Third Down Conversion Rate – 4th </vt:lpstr>
      <vt:lpstr>QB Rank – 3rd per PFF   </vt:lpstr>
      <vt:lpstr>Turnover Differential – 2nd </vt:lpstr>
      <vt:lpstr>Average Yards For – 1st  </vt:lpstr>
      <vt:lpstr>The Data</vt:lpstr>
      <vt:lpstr>Closing Thoughts</vt:lpstr>
      <vt:lpstr>Thank You</vt:lpstr>
      <vt:lpstr>References and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Wins in the NFL?</dc:title>
  <dc:creator>Michael</dc:creator>
  <cp:lastModifiedBy>Michael</cp:lastModifiedBy>
  <cp:revision>31</cp:revision>
  <dcterms:created xsi:type="dcterms:W3CDTF">2021-06-10T15:34:14Z</dcterms:created>
  <dcterms:modified xsi:type="dcterms:W3CDTF">2022-03-22T19:47:54Z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