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95F1EF-7263-4E12-92A7-07CA7DE7EBA5}">
  <a:tblStyle styleId="{A595F1EF-7263-4E12-92A7-07CA7DE7E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Rex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Rex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Samir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Samir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Michael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Dane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lane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HydroSatML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570200"/>
            <a:ext cx="34707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590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12/6/2017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Weather Data</a:t>
            </a:r>
            <a:endParaRPr sz="3000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065200"/>
            <a:ext cx="6516799" cy="38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due to Sparse Data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297500" y="1461775"/>
            <a:ext cx="67281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Soil Moisture</a:t>
            </a:r>
            <a:endParaRPr sz="13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Physical model - We will investigate using a physical model to add more soil moisture data. Currently the response variable (soil moisture) is highly sparse.</a:t>
            </a:r>
            <a:endParaRPr sz="13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Impute adjacent pixels around soil moisture sensors.</a:t>
            </a:r>
            <a:endParaRPr sz="13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Spectral Images from Satellites</a:t>
            </a:r>
            <a:endParaRPr sz="13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Additional NDRE images - We have obtained a license to gather 10,000 square feet of additional spectral images per month.</a:t>
            </a:r>
            <a:endParaRPr sz="13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Due to cloud cover, several of the current images available do not provide much data. We will need to see if the current images are the full extent.</a:t>
            </a:r>
            <a:endParaRPr sz="13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Soil Moisture Sensors Locations</a:t>
            </a:r>
            <a:endParaRPr sz="3000"/>
          </a:p>
        </p:txBody>
      </p:sp>
      <p:sp>
        <p:nvSpPr>
          <p:cNvPr id="206" name="Shape 206"/>
          <p:cNvSpPr txBox="1"/>
          <p:nvPr/>
        </p:nvSpPr>
        <p:spPr>
          <a:xfrm>
            <a:off x="5329125" y="1732875"/>
            <a:ext cx="3375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25" y="1460250"/>
            <a:ext cx="353085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125" y="1460250"/>
            <a:ext cx="3530850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Shape 209"/>
          <p:cNvCxnSpPr/>
          <p:nvPr/>
        </p:nvCxnSpPr>
        <p:spPr>
          <a:xfrm>
            <a:off x="3946650" y="3204800"/>
            <a:ext cx="1335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4025775" y="2888275"/>
            <a:ext cx="1133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Imputation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75" y="690550"/>
            <a:ext cx="2790825" cy="37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 flipH="1" rot="10800000">
            <a:off x="1404575" y="2542100"/>
            <a:ext cx="2858700" cy="20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5252300" y="2611325"/>
            <a:ext cx="2413500" cy="17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Shape 218"/>
          <p:cNvCxnSpPr/>
          <p:nvPr/>
        </p:nvCxnSpPr>
        <p:spPr>
          <a:xfrm>
            <a:off x="2324475" y="801200"/>
            <a:ext cx="1938600" cy="15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Shape 219"/>
          <p:cNvCxnSpPr/>
          <p:nvPr/>
        </p:nvCxnSpPr>
        <p:spPr>
          <a:xfrm flipH="1">
            <a:off x="5054375" y="583600"/>
            <a:ext cx="1483800" cy="11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1082850" y="1792700"/>
            <a:ext cx="16443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WOODY THOMPSON SAYS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“THANK Y’ALL!!!”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1" name="Shape 221"/>
          <p:cNvCxnSpPr/>
          <p:nvPr/>
        </p:nvCxnSpPr>
        <p:spPr>
          <a:xfrm rot="10800000">
            <a:off x="5301600" y="2364025"/>
            <a:ext cx="25818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Shape 222"/>
          <p:cNvCxnSpPr/>
          <p:nvPr/>
        </p:nvCxnSpPr>
        <p:spPr>
          <a:xfrm flipH="1" rot="10800000">
            <a:off x="1355125" y="2443050"/>
            <a:ext cx="2680500" cy="11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Shape 223"/>
          <p:cNvCxnSpPr/>
          <p:nvPr/>
        </p:nvCxnSpPr>
        <p:spPr>
          <a:xfrm flipH="1" rot="10800000">
            <a:off x="4114800" y="2937575"/>
            <a:ext cx="543900" cy="18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074300" y="2898075"/>
            <a:ext cx="1325400" cy="18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Shape 225"/>
          <p:cNvCxnSpPr/>
          <p:nvPr/>
        </p:nvCxnSpPr>
        <p:spPr>
          <a:xfrm flipH="1">
            <a:off x="4856650" y="286850"/>
            <a:ext cx="9900" cy="11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Shape 226"/>
          <p:cNvCxnSpPr/>
          <p:nvPr/>
        </p:nvCxnSpPr>
        <p:spPr>
          <a:xfrm>
            <a:off x="3481750" y="385775"/>
            <a:ext cx="831000" cy="11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Shape 227"/>
          <p:cNvCxnSpPr/>
          <p:nvPr/>
        </p:nvCxnSpPr>
        <p:spPr>
          <a:xfrm flipH="1">
            <a:off x="5568750" y="1256200"/>
            <a:ext cx="1800300" cy="6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Goal: </a:t>
            </a:r>
            <a:r>
              <a:rPr b="1" lang="en" sz="1800" u="sng"/>
              <a:t>Predict soil moisture using multi-spectral satellite imagery</a:t>
            </a:r>
            <a:endParaRPr b="1" sz="18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Times/Locations of interest: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growing seasons (2012-2014)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Four farms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Colfax, WA	(46.79, -117.44)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Genesee, ID 	(46.55, -116.92)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Troy	, ID		(46.68, -116.77)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Leland, ID	(46.58, -116.60)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Shape 146"/>
          <p:cNvGraphicFramePr/>
          <p:nvPr/>
        </p:nvGraphicFramePr>
        <p:xfrm>
          <a:off x="2407325" y="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{A595F1EF-7263-4E12-92A7-07CA7DE7EBA5}</a:tableStyleId>
              </a:tblPr>
              <a:tblGrid>
                <a:gridCol w="1668300"/>
                <a:gridCol w="1685700"/>
                <a:gridCol w="1605425"/>
                <a:gridCol w="1421375"/>
              </a:tblGrid>
              <a:tr h="127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Overview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Streams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Points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Storage Method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Access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RapidEye Images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Periodic images: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Aes:   31</a:t>
                      </a:r>
                      <a:endParaRPr sz="1100" strike="sngStrike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J:       33</a:t>
                      </a:r>
                      <a:endParaRPr sz="1100" strike="sngStrike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Od:    34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W:     31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.ascii files on OSF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Soil Moisture Data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Periodic observations: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Aes:    2 x 45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J:        2 x 50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Od:     2 x 60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W:      2 x 55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Excel spreadsheets stored on OSF; key data to be converted to csv for analysis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R, Python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Weather Data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Hourly observations: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Aes:   5 x 51,144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J:       5 x 51,144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Od:    5 x 51,114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W:     6 x 51,144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Excel spreadsheets stored on OSF; key data to be converted to csv for analysis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R, Python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Hydrological Model?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Additional satellite imagery/wavelengths?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Planet Labs API*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0" y="2366950"/>
            <a:ext cx="2407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EFEFEF"/>
                </a:solidFill>
              </a:rPr>
              <a:t>OSF</a:t>
            </a:r>
            <a:endParaRPr b="1" sz="1100" u="sng"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</a:rPr>
              <a:t>Open Science Framework is a free and open source data storage web application</a:t>
            </a:r>
            <a:endParaRPr sz="1100"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EFEFEF"/>
                </a:solidFill>
              </a:rPr>
              <a:t>Planet Labs API</a:t>
            </a:r>
            <a:endParaRPr b="1" sz="1100" u="sng"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</a:rPr>
              <a:t>If more data is required, we will utilize the Planet Labs API from </a:t>
            </a:r>
            <a:r>
              <a:rPr lang="en" sz="1100" u="sng">
                <a:solidFill>
                  <a:srgbClr val="EFEFEF"/>
                </a:solidFill>
                <a:hlinkClick r:id="rId3"/>
              </a:rPr>
              <a:t>www.planet.com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RapidEye Images</a:t>
            </a:r>
            <a:endParaRPr sz="30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data format: .ascii files with NDRE (vegetative index)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Preprocessed: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Atmospheric correction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Clouds masked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Additional </a:t>
            </a:r>
            <a:r>
              <a:rPr lang="en" sz="1800"/>
              <a:t>Data Steps: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 using the `raster()` package in 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Crop images using farm shapefiles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RapidEye Images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Swath Covering Single Farm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descr="Aes_ndre.625.2012.asc_scaled.png" id="159" name="Shape 159"/>
          <p:cNvPicPr preferRelativeResize="0"/>
          <p:nvPr/>
        </p:nvPicPr>
        <p:blipFill rotWithShape="1">
          <a:blip r:embed="rId3">
            <a:alphaModFix/>
          </a:blip>
          <a:srcRect b="8747" l="1443" r="10536" t="18778"/>
          <a:stretch/>
        </p:blipFill>
        <p:spPr>
          <a:xfrm>
            <a:off x="2174200" y="1495775"/>
            <a:ext cx="4795600" cy="33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RapidEye Images: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Cropped</a:t>
            </a:r>
            <a:r>
              <a:rPr lang="en"/>
              <a:t> Images by Field Site Shapefiles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329125" y="1732875"/>
            <a:ext cx="3375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445" y="2187075"/>
            <a:ext cx="1995791" cy="2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00" y="2187075"/>
            <a:ext cx="1995791" cy="2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380" y="2187075"/>
            <a:ext cx="1995793" cy="2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132" y="2187075"/>
            <a:ext cx="1995793" cy="23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Satellite Images Over Single Growing Season</a:t>
            </a:r>
            <a:endParaRPr sz="3000"/>
          </a:p>
        </p:txBody>
      </p:sp>
      <p:sp>
        <p:nvSpPr>
          <p:cNvPr id="175" name="Shape 175"/>
          <p:cNvSpPr txBox="1"/>
          <p:nvPr/>
        </p:nvSpPr>
        <p:spPr>
          <a:xfrm>
            <a:off x="5329125" y="1732875"/>
            <a:ext cx="3375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575" y="146025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Soil Moisture Data</a:t>
            </a:r>
            <a:endParaRPr sz="3000"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 soil moisture readings across three growing seasons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Measurements at four depths at 12 locations per farm (4 farms)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Data to be converted from Excel to .csv for import into R/Python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Soil Moisture Data</a:t>
            </a:r>
            <a:endParaRPr sz="3000"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462" y="1082275"/>
            <a:ext cx="6529074" cy="3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