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59" r:id="rId13"/>
    <p:sldId id="269" r:id="rId14"/>
    <p:sldId id="271" r:id="rId15"/>
    <p:sldId id="272" r:id="rId16"/>
    <p:sldId id="270" r:id="rId17"/>
    <p:sldId id="273" r:id="rId18"/>
    <p:sldId id="274" r:id="rId19"/>
    <p:sldId id="275" r:id="rId20"/>
    <p:sldId id="280" r:id="rId21"/>
    <p:sldId id="282" r:id="rId22"/>
    <p:sldId id="284" r:id="rId23"/>
    <p:sldId id="286" r:id="rId24"/>
    <p:sldId id="287" r:id="rId25"/>
    <p:sldId id="288" r:id="rId26"/>
    <p:sldId id="289" r:id="rId27"/>
    <p:sldId id="283" r:id="rId28"/>
    <p:sldId id="296" r:id="rId29"/>
    <p:sldId id="290" r:id="rId30"/>
    <p:sldId id="292" r:id="rId31"/>
    <p:sldId id="295" r:id="rId32"/>
    <p:sldId id="291" r:id="rId33"/>
    <p:sldId id="276" r:id="rId34"/>
    <p:sldId id="293" r:id="rId35"/>
    <p:sldId id="294" r:id="rId36"/>
    <p:sldId id="278" r:id="rId37"/>
    <p:sldId id="279" r:id="rId38"/>
    <p:sldId id="27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ademy.com/learn/learn-alexa" TargetMode="External"/><Relationship Id="rId2" Type="http://schemas.openxmlformats.org/officeDocument/2006/relationships/hyperlink" Target="https://www.youtube.com/watch?v=QxgdPI1B7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xa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While we wait to start…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Please follow the directions on the handout available on the tables in the room</a:t>
            </a:r>
            <a:r>
              <a:rPr lang="en-US" sz="2400" dirty="0" smtClean="0"/>
              <a:t>. *Amazon Music App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 encourage everyone to participate.</a:t>
            </a:r>
          </a:p>
          <a:p>
            <a:endParaRPr lang="en-US" sz="2400" dirty="0"/>
          </a:p>
          <a:p>
            <a:r>
              <a:rPr lang="en-US" sz="2400" dirty="0" smtClean="0"/>
              <a:t>If you do not have a device, you can follow along on the screen with me or partner up with someone near you.</a:t>
            </a:r>
          </a:p>
          <a:p>
            <a:endParaRPr lang="en-US" sz="2400" dirty="0"/>
          </a:p>
          <a:p>
            <a:r>
              <a:rPr lang="en-US" sz="2400" dirty="0" smtClean="0"/>
              <a:t>The presentation will start shortly…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695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From PCOS to NLP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NLP project is a continuation of a request from the PCOS project.</a:t>
            </a:r>
          </a:p>
          <a:p>
            <a:endParaRPr lang="en-US" sz="2400" dirty="0"/>
          </a:p>
          <a:p>
            <a:r>
              <a:rPr lang="en-US" sz="2400" dirty="0" smtClean="0"/>
              <a:t>Help identify users that are depressed so that someone can try to talk to them about what is going on.</a:t>
            </a:r>
          </a:p>
          <a:p>
            <a:endParaRPr lang="en-US" sz="2400" dirty="0"/>
          </a:p>
          <a:p>
            <a:r>
              <a:rPr lang="en-US" sz="2400" dirty="0" smtClean="0"/>
              <a:t>This was outside of the scope for the original PCOS application and became its own project.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94152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Where does Alexa / Chatbot fit in?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Survey people at home like ResearchKit allows for the PCOS application.</a:t>
            </a:r>
          </a:p>
          <a:p>
            <a:endParaRPr lang="en-US" sz="2200" dirty="0"/>
          </a:p>
          <a:p>
            <a:r>
              <a:rPr lang="en-US" sz="2200" dirty="0" smtClean="0"/>
              <a:t>It is easier and more comfortable for users.</a:t>
            </a:r>
          </a:p>
          <a:p>
            <a:pPr lvl="1"/>
            <a:r>
              <a:rPr lang="en-US" sz="2000" dirty="0" smtClean="0"/>
              <a:t>PRIDE Study</a:t>
            </a:r>
          </a:p>
          <a:p>
            <a:endParaRPr lang="en-US" sz="2200" dirty="0"/>
          </a:p>
          <a:p>
            <a:r>
              <a:rPr lang="en-US" sz="2200" dirty="0" smtClean="0"/>
              <a:t>It will use the responses from the user to assist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380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Very Brief and Incomplete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History of User Input Methods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0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Modern Day User Input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first typewriter was patented in October of 1867</a:t>
            </a:r>
          </a:p>
          <a:p>
            <a:pPr lvl="1"/>
            <a:r>
              <a:rPr lang="en-US" sz="2200" dirty="0" smtClean="0"/>
              <a:t>The QWERTY layout was finished in March of 1873</a:t>
            </a:r>
          </a:p>
          <a:p>
            <a:pPr lvl="1"/>
            <a:r>
              <a:rPr lang="en-US" sz="2200" dirty="0" smtClean="0"/>
              <a:t>This led the way for </a:t>
            </a:r>
            <a:r>
              <a:rPr lang="en-US" sz="2200" dirty="0" err="1" smtClean="0"/>
              <a:t>teleprinters</a:t>
            </a:r>
            <a:r>
              <a:rPr lang="en-US" sz="2200" dirty="0" smtClean="0"/>
              <a:t> in the 1920s, that could transmit typed message through telephone lines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Flexowriter</a:t>
            </a:r>
            <a:r>
              <a:rPr lang="en-US" sz="2400" dirty="0" smtClean="0"/>
              <a:t>, developed in the 1950’s, was a device that could read and write to paper tapes</a:t>
            </a:r>
          </a:p>
          <a:p>
            <a:pPr lvl="1"/>
            <a:r>
              <a:rPr lang="en-US" sz="2200" dirty="0" smtClean="0"/>
              <a:t>Theses tapes were used with </a:t>
            </a:r>
            <a:r>
              <a:rPr lang="en-US" sz="2200" dirty="0"/>
              <a:t>the Computer Research Corporation’s Card-Programmed </a:t>
            </a:r>
            <a:r>
              <a:rPr lang="en-US" sz="2200" dirty="0" smtClean="0"/>
              <a:t>Calculator (CRC-102A)</a:t>
            </a:r>
          </a:p>
          <a:p>
            <a:pPr lvl="2"/>
            <a:r>
              <a:rPr lang="en-US" sz="2000" dirty="0" smtClean="0"/>
              <a:t>Which could do 11 multiplications a second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320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Modern Day User Input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modern day mouse was a dissertation topic in 1963 by Ivan Sutherland.</a:t>
            </a:r>
          </a:p>
          <a:p>
            <a:endParaRPr lang="en-US" sz="2400" dirty="0" smtClean="0"/>
          </a:p>
          <a:p>
            <a:r>
              <a:rPr lang="en-US" sz="2400" dirty="0" smtClean="0"/>
              <a:t>The first actual mouse was produced in 1965 at Stanford.</a:t>
            </a:r>
          </a:p>
          <a:p>
            <a:endParaRPr lang="en-US" sz="2000" dirty="0" smtClean="0"/>
          </a:p>
          <a:p>
            <a:r>
              <a:rPr lang="en-US" sz="2400" dirty="0" smtClean="0"/>
              <a:t>Before the development of the mouse, light pens were used as an alternative interaction method.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21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Modern Day User Input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no longer need a mouse!</a:t>
            </a:r>
          </a:p>
          <a:p>
            <a:endParaRPr lang="en-US" sz="2400" dirty="0"/>
          </a:p>
          <a:p>
            <a:r>
              <a:rPr lang="en-US" sz="2400" dirty="0" smtClean="0"/>
              <a:t>Touchscreen are everywhere</a:t>
            </a:r>
          </a:p>
          <a:p>
            <a:pPr lvl="1"/>
            <a:r>
              <a:rPr lang="en-US" sz="2200" dirty="0" smtClean="0"/>
              <a:t>Computers, kiosks, smart phones, and more…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The concept of a touchscreen was originally proposed in 1965 by E. A. Johnson</a:t>
            </a:r>
          </a:p>
          <a:p>
            <a:pPr lvl="1"/>
            <a:r>
              <a:rPr lang="en-US" sz="2200" dirty="0" smtClean="0"/>
              <a:t>In 1967 he published an article showing how it could be used by air traffic controllers</a:t>
            </a:r>
            <a:endParaRPr lang="en-US" sz="22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904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Why is verbal important now?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Verbal input is one of the earliest forms of user input.</a:t>
            </a:r>
          </a:p>
          <a:p>
            <a:pPr lvl="1"/>
            <a:r>
              <a:rPr lang="en-US" sz="2200" dirty="0" smtClean="0"/>
              <a:t> Poets </a:t>
            </a:r>
            <a:r>
              <a:rPr lang="en-US" sz="2200" dirty="0"/>
              <a:t>would modify stories based on </a:t>
            </a:r>
            <a:r>
              <a:rPr lang="en-US" sz="2200" dirty="0" smtClean="0"/>
              <a:t>their audience’s </a:t>
            </a:r>
            <a:r>
              <a:rPr lang="en-US" sz="2200" dirty="0"/>
              <a:t>input. (Ong 58</a:t>
            </a:r>
            <a:r>
              <a:rPr lang="en-US" sz="22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Learning to respond or give input verbally is one of the earliest thing we teach children.</a:t>
            </a:r>
          </a:p>
          <a:p>
            <a:endParaRPr lang="en-US" sz="2400" dirty="0"/>
          </a:p>
          <a:p>
            <a:r>
              <a:rPr lang="en-US" sz="2400" dirty="0" smtClean="0"/>
              <a:t>People who are illiterate can often communicate fine verbally.</a:t>
            </a:r>
          </a:p>
        </p:txBody>
      </p:sp>
    </p:spTree>
    <p:extLst>
      <p:ext uri="{BB962C8B-B14F-4D97-AF65-F5344CB8AC3E}">
        <p14:creationId xmlns:p14="http://schemas.microsoft.com/office/powerpoint/2010/main" val="415626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Why is verbal important now?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Written </a:t>
            </a:r>
            <a:r>
              <a:rPr lang="en-US" sz="2400" dirty="0"/>
              <a:t>text cannot respond to verbal questions, like a narrator can. (Ong 59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You can’t ask a book a question.</a:t>
            </a:r>
          </a:p>
          <a:p>
            <a:pPr lvl="1"/>
            <a:r>
              <a:rPr lang="en-US" sz="2200" dirty="0" smtClean="0"/>
              <a:t>The argument that text is dead/lifeless.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With verbal input and auditory responses, a user can get clarification.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1383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Why is verbal important now?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goal of any program should be to simplify a process and help the user.</a:t>
            </a:r>
          </a:p>
          <a:p>
            <a:endParaRPr lang="en-US" sz="2400" dirty="0"/>
          </a:p>
          <a:p>
            <a:r>
              <a:rPr lang="en-US" sz="2400" dirty="0" smtClean="0"/>
              <a:t>How can we make complex process streamlined and easier?</a:t>
            </a:r>
          </a:p>
          <a:p>
            <a:pPr lvl="1"/>
            <a:r>
              <a:rPr lang="en-US" sz="2200" dirty="0" smtClean="0"/>
              <a:t>Medical Financial Aid Chatbot?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1049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What makes up an </a:t>
            </a:r>
            <a:r>
              <a:rPr lang="en-US" dirty="0" smtClean="0">
                <a:solidFill>
                  <a:schemeClr val="tx1"/>
                </a:solidFill>
              </a:rPr>
              <a:t>Alexa </a:t>
            </a:r>
            <a:r>
              <a:rPr lang="en-US" dirty="0" smtClean="0">
                <a:solidFill>
                  <a:schemeClr val="tx1"/>
                </a:solidFill>
              </a:rPr>
              <a:t>Skill?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0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2196" y="2404531"/>
            <a:ext cx="8516122" cy="1646302"/>
          </a:xfrm>
        </p:spPr>
        <p:txBody>
          <a:bodyPr/>
          <a:lstStyle/>
          <a:p>
            <a:pPr algn="l"/>
            <a:r>
              <a:rPr lang="en-US" sz="9600" dirty="0" smtClean="0">
                <a:solidFill>
                  <a:schemeClr val="tx1"/>
                </a:solidFill>
              </a:rPr>
              <a:t>Changing</a:t>
            </a:r>
            <a:br>
              <a:rPr lang="en-US" sz="9600" dirty="0" smtClean="0">
                <a:solidFill>
                  <a:schemeClr val="tx1"/>
                </a:solidFill>
              </a:rPr>
            </a:br>
            <a:r>
              <a:rPr lang="en-US" sz="9600" dirty="0" smtClean="0">
                <a:solidFill>
                  <a:schemeClr val="tx1"/>
                </a:solidFill>
              </a:rPr>
              <a:t>the </a:t>
            </a:r>
            <a:r>
              <a:rPr lang="en-US" sz="9600" dirty="0">
                <a:solidFill>
                  <a:schemeClr val="tx1"/>
                </a:solidFill>
              </a:rPr>
              <a:t>Dialogue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881" y="4050833"/>
            <a:ext cx="8516122" cy="1096899"/>
          </a:xfrm>
        </p:spPr>
        <p:txBody>
          <a:bodyPr>
            <a:noAutofit/>
          </a:bodyPr>
          <a:lstStyle/>
          <a:p>
            <a:r>
              <a:rPr lang="en-US" sz="2400" dirty="0"/>
              <a:t>Interacting </a:t>
            </a:r>
            <a:r>
              <a:rPr lang="en-US" sz="2400" dirty="0" smtClean="0"/>
              <a:t>with Text Forms through Voice </a:t>
            </a:r>
            <a:r>
              <a:rPr lang="en-US" sz="2400" dirty="0"/>
              <a:t>Input </a:t>
            </a:r>
            <a:r>
              <a:rPr lang="en-US" sz="2400" dirty="0" smtClean="0"/>
              <a:t>Devices</a:t>
            </a:r>
            <a:endParaRPr lang="en-US" sz="2400" dirty="0"/>
          </a:p>
        </p:txBody>
      </p:sp>
      <p:pic>
        <p:nvPicPr>
          <p:cNvPr id="1026" name="Picture 2" descr="https://pbs.twimg.com/profile_images/822484306912276480/3n_R-IVx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96" y="4670854"/>
            <a:ext cx="1930534" cy="19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73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What makes up an Alexa Skill?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3957"/>
            <a:ext cx="9265736" cy="4992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What is a “Skill”?</a:t>
            </a:r>
          </a:p>
          <a:p>
            <a:pPr lvl="1"/>
            <a:r>
              <a:rPr lang="en-US" sz="2200" dirty="0" smtClean="0"/>
              <a:t>Voice driven application for Alexa devices</a:t>
            </a:r>
          </a:p>
          <a:p>
            <a:pPr lvl="1"/>
            <a:r>
              <a:rPr lang="en-US" sz="2200" dirty="0" smtClean="0"/>
              <a:t>Made up of two parts</a:t>
            </a:r>
          </a:p>
          <a:p>
            <a:endParaRPr lang="en-US" sz="2400" dirty="0" smtClean="0"/>
          </a:p>
          <a:p>
            <a:r>
              <a:rPr lang="en-US" sz="2400" dirty="0" smtClean="0"/>
              <a:t>Alexa Skills Kit (ASK)</a:t>
            </a:r>
            <a:endParaRPr lang="en-US" sz="2200" dirty="0"/>
          </a:p>
          <a:p>
            <a:pPr lvl="1"/>
            <a:r>
              <a:rPr lang="en-US" sz="2200" dirty="0" smtClean="0"/>
              <a:t>“Frontend” - This tool assists with developing the “skill interface” the user interacts with verbally.</a:t>
            </a:r>
          </a:p>
          <a:p>
            <a:pPr lvl="1"/>
            <a:endParaRPr lang="en-US" sz="2200" dirty="0" smtClean="0"/>
          </a:p>
          <a:p>
            <a:r>
              <a:rPr lang="en-US" sz="2400" dirty="0" smtClean="0"/>
              <a:t>Amazon Web Services (AWS)</a:t>
            </a:r>
          </a:p>
          <a:p>
            <a:pPr lvl="1"/>
            <a:r>
              <a:rPr lang="en-US" sz="2200" dirty="0" smtClean="0"/>
              <a:t>“Backend” - Handles the “skill service”, which processes the request and sends a response.</a:t>
            </a:r>
          </a:p>
        </p:txBody>
      </p:sp>
    </p:spTree>
    <p:extLst>
      <p:ext uri="{BB962C8B-B14F-4D97-AF65-F5344CB8AC3E}">
        <p14:creationId xmlns:p14="http://schemas.microsoft.com/office/powerpoint/2010/main" val="4119796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makes up an Alexa Skill?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/>
              <a:t>Our skill service will be written in Node.js for this workshop</a:t>
            </a:r>
          </a:p>
          <a:p>
            <a:endParaRPr lang="en-US" sz="2400" dirty="0"/>
          </a:p>
          <a:p>
            <a:r>
              <a:rPr lang="en-US" sz="2400" dirty="0"/>
              <a:t>You can run a skill service on your own servers</a:t>
            </a:r>
          </a:p>
          <a:p>
            <a:pPr lvl="1"/>
            <a:r>
              <a:rPr lang="en-US" sz="2000" dirty="0"/>
              <a:t>We will stick with Amazon Lambda for the this workshop</a:t>
            </a:r>
          </a:p>
          <a:p>
            <a:pPr lvl="1"/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8584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query to a skill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“Alexa tell HASTAC Conference Hello”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044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query to a skill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“Alexa tell HASTAC Conference Hello”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Alexa is the </a:t>
            </a:r>
            <a:r>
              <a:rPr lang="en-US" sz="2400" b="1" dirty="0" smtClean="0"/>
              <a:t>wake word</a:t>
            </a:r>
            <a:r>
              <a:rPr lang="en-US" sz="2400" dirty="0" smtClean="0"/>
              <a:t>.</a:t>
            </a:r>
          </a:p>
          <a:p>
            <a:pPr lvl="2"/>
            <a:r>
              <a:rPr lang="en-US" sz="2200" dirty="0" smtClean="0"/>
              <a:t>It can also be Echo or Amazon.</a:t>
            </a:r>
          </a:p>
          <a:p>
            <a:pPr lvl="2"/>
            <a:r>
              <a:rPr lang="en-US" sz="2200" dirty="0" smtClean="0"/>
              <a:t>It is not necessary on devices with manual activation.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9515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2"/>
            <a:ext cx="9265736" cy="46955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query to a skill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“Alexa tell HASTAC Conference Hello”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Tell is the </a:t>
            </a:r>
            <a:r>
              <a:rPr lang="en-US" sz="2400" b="1" dirty="0" smtClean="0"/>
              <a:t>starting phrase</a:t>
            </a:r>
            <a:r>
              <a:rPr lang="en-US" sz="2400" dirty="0" smtClean="0"/>
              <a:t>.</a:t>
            </a:r>
          </a:p>
          <a:p>
            <a:pPr lvl="2"/>
            <a:r>
              <a:rPr lang="en-US" sz="2000" dirty="0" smtClean="0"/>
              <a:t>Common starting phrases are ask, open, launch, and run.</a:t>
            </a:r>
          </a:p>
          <a:p>
            <a:pPr lvl="2"/>
            <a:r>
              <a:rPr lang="en-US" sz="2000" dirty="0" smtClean="0"/>
              <a:t>Here are all the supported phrases:</a:t>
            </a:r>
          </a:p>
          <a:p>
            <a:pPr lvl="3"/>
            <a:r>
              <a:rPr lang="en-US" sz="1800" dirty="0"/>
              <a:t>https://developer.amazon.com/docs/custom-skills/understanding-how-users-invoke-custom-skills.html</a:t>
            </a:r>
            <a:endParaRPr lang="en-US" sz="18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422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2"/>
            <a:ext cx="9265736" cy="46955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query to a skill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“Alexa tell HASTAC Conference Hello”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HASTAC Conference is the </a:t>
            </a:r>
            <a:r>
              <a:rPr lang="en-US" sz="2400" b="1" dirty="0" smtClean="0"/>
              <a:t>Invocation Name</a:t>
            </a:r>
            <a:endParaRPr lang="en-US" sz="2400" dirty="0" smtClean="0"/>
          </a:p>
          <a:p>
            <a:pPr lvl="2"/>
            <a:r>
              <a:rPr lang="en-US" sz="1600" dirty="0" smtClean="0"/>
              <a:t>This is how the user identifies which skill they want to interact with.</a:t>
            </a:r>
          </a:p>
          <a:p>
            <a:pPr lvl="2"/>
            <a:r>
              <a:rPr lang="en-US" sz="1600" dirty="0" smtClean="0"/>
              <a:t>You will set this in the Amazon Skills Kit (ASK)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464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2"/>
            <a:ext cx="9265736" cy="469556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Example query to a skill</a:t>
            </a:r>
          </a:p>
          <a:p>
            <a:endParaRPr lang="en-US" sz="2400" dirty="0" smtClean="0"/>
          </a:p>
          <a:p>
            <a:pPr lvl="1"/>
            <a:r>
              <a:rPr lang="en-US" sz="2400" dirty="0" smtClean="0"/>
              <a:t>“Alexa tell HASTAC Conference Hello”</a:t>
            </a:r>
          </a:p>
          <a:p>
            <a:pPr lvl="1"/>
            <a:endParaRPr lang="en-US" sz="2400" dirty="0"/>
          </a:p>
          <a:p>
            <a:pPr lvl="1"/>
            <a:r>
              <a:rPr lang="en-US" sz="1800" dirty="0" smtClean="0"/>
              <a:t>Hello is the </a:t>
            </a:r>
            <a:r>
              <a:rPr lang="en-US" sz="1800" b="1" dirty="0" smtClean="0"/>
              <a:t>utterance</a:t>
            </a:r>
            <a:endParaRPr lang="en-US" sz="1800" dirty="0" smtClean="0"/>
          </a:p>
          <a:p>
            <a:pPr lvl="2"/>
            <a:r>
              <a:rPr lang="en-US" sz="1600" dirty="0" smtClean="0"/>
              <a:t>This is what the Skills Interface will process and pass to a function (intent) handled by the Skill Service</a:t>
            </a:r>
          </a:p>
          <a:p>
            <a:pPr lvl="2"/>
            <a:r>
              <a:rPr lang="en-US" sz="1600" dirty="0" smtClean="0"/>
              <a:t>These can be much longer, such as “where is cafeteria”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1632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Skill Service</a:t>
            </a:r>
          </a:p>
          <a:p>
            <a:endParaRPr lang="en-US" sz="2400" dirty="0" smtClean="0"/>
          </a:p>
          <a:p>
            <a:pPr lvl="1"/>
            <a:r>
              <a:rPr lang="en-US" sz="2200" b="1" dirty="0" smtClean="0"/>
              <a:t>Handlers</a:t>
            </a:r>
            <a:r>
              <a:rPr lang="en-US" sz="2200" dirty="0" smtClean="0"/>
              <a:t> – Make up most of the content in the skill service</a:t>
            </a:r>
          </a:p>
          <a:p>
            <a:pPr lvl="2"/>
            <a:r>
              <a:rPr lang="en-US" sz="1600" dirty="0" smtClean="0"/>
              <a:t>They </a:t>
            </a:r>
            <a:r>
              <a:rPr lang="en-US" sz="1600" i="1" dirty="0" smtClean="0"/>
              <a:t>handle</a:t>
            </a:r>
            <a:r>
              <a:rPr lang="en-US" sz="1600" dirty="0" smtClean="0"/>
              <a:t> the users input.</a:t>
            </a:r>
          </a:p>
          <a:p>
            <a:pPr lvl="2"/>
            <a:r>
              <a:rPr lang="en-US" sz="1600" dirty="0" smtClean="0"/>
              <a:t>The default handler is “</a:t>
            </a:r>
            <a:r>
              <a:rPr lang="en-US" sz="1600" dirty="0" err="1" smtClean="0"/>
              <a:t>LaunchRequest</a:t>
            </a:r>
            <a:r>
              <a:rPr lang="en-US" sz="1600" dirty="0" smtClean="0"/>
              <a:t>” which activates when user starts the skill. </a:t>
            </a:r>
          </a:p>
          <a:p>
            <a:pPr lvl="2"/>
            <a:endParaRPr lang="en-US" sz="1800" dirty="0" smtClean="0"/>
          </a:p>
          <a:p>
            <a:pPr lvl="1"/>
            <a:r>
              <a:rPr lang="en-US" sz="2200" b="1" dirty="0" smtClean="0"/>
              <a:t>Intent</a:t>
            </a:r>
            <a:r>
              <a:rPr lang="en-US" sz="2200" dirty="0" smtClean="0"/>
              <a:t> - Responsible for resolving a specific function a user is trying to do.</a:t>
            </a:r>
            <a:endParaRPr lang="en-US" sz="2200" i="1" dirty="0"/>
          </a:p>
          <a:p>
            <a:pPr lvl="1"/>
            <a:endParaRPr lang="en-US" sz="20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926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Questions before moving 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49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Let’s stop talking and start programming…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2573568"/>
          </a:xfrm>
        </p:spPr>
        <p:txBody>
          <a:bodyPr/>
          <a:lstStyle/>
          <a:p>
            <a:r>
              <a:rPr lang="en-US" dirty="0" smtClean="0"/>
              <a:t>HelloWorld Skill</a:t>
            </a:r>
          </a:p>
          <a:p>
            <a:endParaRPr lang="en-US" dirty="0"/>
          </a:p>
          <a:p>
            <a:r>
              <a:rPr lang="en-US" dirty="0" smtClean="0"/>
              <a:t>Please download Example1.Step.js</a:t>
            </a:r>
          </a:p>
          <a:p>
            <a:r>
              <a:rPr lang="en-US" dirty="0" smtClean="0"/>
              <a:t>http://www.michaelrpowell.com/hastac2017/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 of Presentation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3470"/>
            <a:ext cx="8596668" cy="46790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Who I am and what I am working on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Very </a:t>
            </a:r>
            <a:r>
              <a:rPr lang="en-US" sz="2400" dirty="0">
                <a:solidFill>
                  <a:schemeClr val="tx1"/>
                </a:solidFill>
              </a:rPr>
              <a:t>Brief and </a:t>
            </a:r>
            <a:r>
              <a:rPr lang="en-US" sz="2400" dirty="0" smtClean="0">
                <a:solidFill>
                  <a:schemeClr val="tx1"/>
                </a:solidFill>
              </a:rPr>
              <a:t>Incomplete History </a:t>
            </a:r>
            <a:r>
              <a:rPr lang="en-US" sz="2400" dirty="0">
                <a:solidFill>
                  <a:schemeClr val="tx1"/>
                </a:solidFill>
              </a:rPr>
              <a:t>of User Input </a:t>
            </a:r>
            <a:r>
              <a:rPr lang="en-US" sz="2400" dirty="0" smtClean="0">
                <a:solidFill>
                  <a:schemeClr val="tx1"/>
                </a:solidFill>
              </a:rPr>
              <a:t>Methods</a:t>
            </a:r>
          </a:p>
          <a:p>
            <a:r>
              <a:rPr lang="en-US" sz="2400" dirty="0" smtClean="0"/>
              <a:t>What makes up an Alexa Skill</a:t>
            </a:r>
          </a:p>
          <a:p>
            <a:r>
              <a:rPr lang="en-US" sz="2400" dirty="0" smtClean="0"/>
              <a:t>Workshop:</a:t>
            </a:r>
          </a:p>
          <a:p>
            <a:pPr lvl="1"/>
            <a:r>
              <a:rPr lang="en-US" sz="2200" dirty="0" smtClean="0"/>
              <a:t>Build a simple HelloWorld Skill</a:t>
            </a:r>
          </a:p>
          <a:p>
            <a:pPr lvl="1"/>
            <a:r>
              <a:rPr lang="en-US" sz="2200" dirty="0" smtClean="0"/>
              <a:t>Build a Q&amp;A Skill</a:t>
            </a:r>
          </a:p>
          <a:p>
            <a:pPr lvl="2"/>
            <a:r>
              <a:rPr lang="en-US" sz="2000" dirty="0" smtClean="0"/>
              <a:t>Explore </a:t>
            </a:r>
            <a:r>
              <a:rPr lang="en-US" sz="2000" dirty="0" smtClean="0"/>
              <a:t>Interactive Adventure Game Tool</a:t>
            </a:r>
            <a:endParaRPr lang="en-US" sz="2000" dirty="0" smtClean="0"/>
          </a:p>
          <a:p>
            <a:pPr lvl="1"/>
            <a:r>
              <a:rPr lang="en-US" sz="2200" dirty="0" smtClean="0"/>
              <a:t>Build a Skill to Ask and Store User Responses</a:t>
            </a:r>
          </a:p>
          <a:p>
            <a:r>
              <a:rPr lang="en-US" sz="2400" dirty="0" smtClean="0"/>
              <a:t>Application to ongoing projects</a:t>
            </a:r>
          </a:p>
        </p:txBody>
      </p:sp>
    </p:spTree>
    <p:extLst>
      <p:ext uri="{BB962C8B-B14F-4D97-AF65-F5344CB8AC3E}">
        <p14:creationId xmlns:p14="http://schemas.microsoft.com/office/powerpoint/2010/main" val="1162963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Skill Service</a:t>
            </a:r>
          </a:p>
          <a:p>
            <a:endParaRPr lang="en-US" sz="2400" dirty="0" smtClean="0"/>
          </a:p>
          <a:p>
            <a:pPr lvl="1"/>
            <a:r>
              <a:rPr lang="en-US" sz="2200" b="1" dirty="0" smtClean="0"/>
              <a:t>Slots</a:t>
            </a:r>
            <a:r>
              <a:rPr lang="en-US" sz="2200" dirty="0" smtClean="0"/>
              <a:t> – These are used when different words could be at a certain location in an utterance</a:t>
            </a:r>
          </a:p>
          <a:p>
            <a:pPr lvl="2"/>
            <a:r>
              <a:rPr lang="en-US" sz="1800" dirty="0" smtClean="0"/>
              <a:t>“Where is the </a:t>
            </a:r>
            <a:r>
              <a:rPr lang="en-US" sz="1800" b="1" dirty="0" smtClean="0"/>
              <a:t>bathroom</a:t>
            </a:r>
            <a:r>
              <a:rPr lang="en-US" sz="1800" dirty="0" smtClean="0"/>
              <a:t>”</a:t>
            </a:r>
          </a:p>
          <a:p>
            <a:pPr lvl="2"/>
            <a:r>
              <a:rPr lang="en-US" sz="1800" dirty="0" smtClean="0"/>
              <a:t>“Where is the </a:t>
            </a:r>
            <a:r>
              <a:rPr lang="en-US" sz="1800" b="1" dirty="0" smtClean="0"/>
              <a:t>arena</a:t>
            </a:r>
            <a:r>
              <a:rPr lang="en-US" sz="1800" dirty="0" smtClean="0"/>
              <a:t>”</a:t>
            </a:r>
            <a:endParaRPr lang="en-US" sz="18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312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Questions before moving 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6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Back to Programming…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860400"/>
          </a:xfrm>
        </p:spPr>
        <p:txBody>
          <a:bodyPr/>
          <a:lstStyle/>
          <a:p>
            <a:r>
              <a:rPr lang="en-US" dirty="0" smtClean="0"/>
              <a:t>Q&amp;A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1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Interactive Adventure Game Tool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05233"/>
            <a:ext cx="9290451" cy="2438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https</a:t>
            </a:r>
            <a:r>
              <a:rPr lang="en-US" sz="2400" dirty="0"/>
              <a:t>://</a:t>
            </a:r>
            <a:r>
              <a:rPr lang="en-US" sz="2400" dirty="0" smtClean="0"/>
              <a:t>github.com/alexa/interactive-adventure-game-tool</a:t>
            </a:r>
          </a:p>
          <a:p>
            <a:r>
              <a:rPr lang="en-US" sz="2400" dirty="0" smtClean="0"/>
              <a:t>Interactive version running here</a:t>
            </a:r>
            <a:r>
              <a:rPr lang="en-US" sz="2400" dirty="0"/>
              <a:t>: http://10.171.204.164:3001/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2" descr="https://cloud.githubusercontent.com/assets/7671574/17309622/a574be7a-57f4-11e6-9ea8-a52f20424b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31" y="2742297"/>
            <a:ext cx="6828725" cy="39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178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Final Programming Section…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860400"/>
          </a:xfrm>
        </p:spPr>
        <p:txBody>
          <a:bodyPr/>
          <a:lstStyle/>
          <a:p>
            <a:r>
              <a:rPr lang="en-US" dirty="0"/>
              <a:t>Skill to Ask and Store User Responses</a:t>
            </a:r>
          </a:p>
        </p:txBody>
      </p:sp>
    </p:spTree>
    <p:extLst>
      <p:ext uri="{BB962C8B-B14F-4D97-AF65-F5344CB8AC3E}">
        <p14:creationId xmlns:p14="http://schemas.microsoft.com/office/powerpoint/2010/main" val="2192335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Questions before moving on?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05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Additional Resources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Developing Alexa Skills – 6 part YouTube series by Amazon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www.youtube.com/watch?v=QxgdPI1B7rg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200" dirty="0" smtClean="0"/>
              <a:t>Learn Alexa – </a:t>
            </a:r>
            <a:r>
              <a:rPr lang="en-US" sz="2200" dirty="0" err="1" smtClean="0"/>
              <a:t>Codecademy</a:t>
            </a:r>
            <a:r>
              <a:rPr lang="en-US" sz="2200" dirty="0" smtClean="0"/>
              <a:t> – Published October 26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2017</a:t>
            </a:r>
          </a:p>
          <a:p>
            <a:pPr lvl="1"/>
            <a:r>
              <a:rPr lang="en-US" sz="2000" dirty="0" smtClean="0">
                <a:hlinkClick r:id="rId3"/>
              </a:rPr>
              <a:t>http://codecademy.com/learn/learn-alexa</a:t>
            </a:r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200" dirty="0" smtClean="0"/>
              <a:t>Alexa GitHub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github.com/alexa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040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5" y="1367481"/>
            <a:ext cx="8596668" cy="224556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7335" y="3613048"/>
            <a:ext cx="8596668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05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/>
              <a:t>Walter Ong. </a:t>
            </a:r>
            <a:r>
              <a:rPr lang="en-US" sz="2400" i="1" dirty="0"/>
              <a:t>Orality and Literacy</a:t>
            </a:r>
            <a:r>
              <a:rPr lang="en-US" sz="2400" dirty="0"/>
              <a:t>. Routledge.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9557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Other Information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This workshop should run about an hour and half.</a:t>
            </a:r>
          </a:p>
          <a:p>
            <a:endParaRPr lang="en-US" sz="2400" dirty="0" smtClean="0"/>
          </a:p>
          <a:p>
            <a:r>
              <a:rPr lang="en-US" sz="2400" dirty="0" smtClean="0"/>
              <a:t>I encourage anyone that has questions to ask.</a:t>
            </a:r>
          </a:p>
          <a:p>
            <a:endParaRPr lang="en-US" sz="2400" dirty="0"/>
          </a:p>
          <a:p>
            <a:r>
              <a:rPr lang="en-US" sz="2400" dirty="0" smtClean="0"/>
              <a:t>You are encouraged to follow along during the Skill creation.</a:t>
            </a:r>
          </a:p>
          <a:p>
            <a:endParaRPr lang="en-US" sz="2400" dirty="0"/>
          </a:p>
          <a:p>
            <a:r>
              <a:rPr lang="en-US" sz="2400" dirty="0" smtClean="0"/>
              <a:t>If I talk too fast or you would like me to repeat something, please let me know!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4639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Who is this guy?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Michael Powell</a:t>
            </a:r>
          </a:p>
          <a:p>
            <a:r>
              <a:rPr lang="en-US" sz="2400" dirty="0" smtClean="0"/>
              <a:t>Education</a:t>
            </a:r>
          </a:p>
          <a:p>
            <a:pPr lvl="1"/>
            <a:r>
              <a:rPr lang="en-US" sz="2000" dirty="0" smtClean="0"/>
              <a:t>Information Technology with a Minor in Digital Media</a:t>
            </a:r>
          </a:p>
          <a:p>
            <a:pPr lvl="1"/>
            <a:r>
              <a:rPr lang="en-US" sz="2000" dirty="0" smtClean="0"/>
              <a:t>Master’s in Digital Forensics</a:t>
            </a:r>
          </a:p>
          <a:p>
            <a:pPr lvl="1"/>
            <a:r>
              <a:rPr lang="en-US" sz="2000" dirty="0" smtClean="0"/>
              <a:t>Ph.D. student in Texts &amp; Technology</a:t>
            </a:r>
          </a:p>
          <a:p>
            <a:r>
              <a:rPr lang="en-US" sz="2200" dirty="0" smtClean="0"/>
              <a:t>Worked 11 years with the university</a:t>
            </a:r>
          </a:p>
          <a:p>
            <a:pPr lvl="1"/>
            <a:r>
              <a:rPr lang="en-US" sz="2000" dirty="0" smtClean="0"/>
              <a:t>Currently helping manage the Computer Science</a:t>
            </a:r>
            <a:br>
              <a:rPr lang="en-US" sz="2000" dirty="0" smtClean="0"/>
            </a:br>
            <a:r>
              <a:rPr lang="en-US" sz="2000" dirty="0" smtClean="0"/>
              <a:t>Senior Design capstone courses</a:t>
            </a:r>
            <a:endParaRPr lang="en-US" sz="2000" dirty="0"/>
          </a:p>
          <a:p>
            <a:r>
              <a:rPr lang="en-US" sz="2200" dirty="0" smtClean="0"/>
              <a:t>I love technology!</a:t>
            </a:r>
          </a:p>
        </p:txBody>
      </p:sp>
    </p:spTree>
    <p:extLst>
      <p:ext uri="{BB962C8B-B14F-4D97-AF65-F5344CB8AC3E}">
        <p14:creationId xmlns:p14="http://schemas.microsoft.com/office/powerpoint/2010/main" val="372361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Projects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Polycystic Ovarian Syndrome (PCOS) Application</a:t>
            </a:r>
          </a:p>
          <a:p>
            <a:endParaRPr lang="en-US" sz="2400" dirty="0"/>
          </a:p>
          <a:p>
            <a:r>
              <a:rPr lang="en-US" sz="2400" dirty="0" smtClean="0"/>
              <a:t>Medical Financial Aid Chatbot</a:t>
            </a:r>
          </a:p>
          <a:p>
            <a:endParaRPr lang="en-US" sz="2400" dirty="0"/>
          </a:p>
          <a:p>
            <a:r>
              <a:rPr lang="en-US" sz="2400" dirty="0" smtClean="0"/>
              <a:t>NLP Patient Form Processing</a:t>
            </a:r>
          </a:p>
          <a:p>
            <a:endParaRPr lang="en-US" sz="2400" dirty="0"/>
          </a:p>
          <a:p>
            <a:r>
              <a:rPr lang="en-US" sz="2400" dirty="0" err="1" smtClean="0"/>
              <a:t>Blockchain</a:t>
            </a:r>
            <a:r>
              <a:rPr lang="en-US" sz="2400" dirty="0"/>
              <a:t> </a:t>
            </a:r>
            <a:r>
              <a:rPr lang="en-US" sz="2400" dirty="0" smtClean="0"/>
              <a:t>Medicine Tracking</a:t>
            </a:r>
          </a:p>
        </p:txBody>
      </p:sp>
    </p:spTree>
    <p:extLst>
      <p:ext uri="{BB962C8B-B14F-4D97-AF65-F5344CB8AC3E}">
        <p14:creationId xmlns:p14="http://schemas.microsoft.com/office/powerpoint/2010/main" val="267713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PCOS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Passed IRB with the University of Central Florida (UCF) and Orlando Health</a:t>
            </a:r>
          </a:p>
          <a:p>
            <a:endParaRPr lang="en-US" sz="2400" dirty="0"/>
          </a:p>
          <a:p>
            <a:r>
              <a:rPr lang="en-US" sz="2400" dirty="0" smtClean="0"/>
              <a:t>Was internally tested at UCF’s College of Medicine (</a:t>
            </a:r>
            <a:r>
              <a:rPr lang="en-US" sz="2400" dirty="0" err="1" smtClean="0"/>
              <a:t>CoM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Now being run and maintained by doctors at UCF’s </a:t>
            </a:r>
            <a:r>
              <a:rPr lang="en-US" sz="2400" dirty="0" err="1" smtClean="0"/>
              <a:t>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They wanted to survey patients.</a:t>
            </a:r>
          </a:p>
        </p:txBody>
      </p:sp>
    </p:spTree>
    <p:extLst>
      <p:ext uri="{BB962C8B-B14F-4D97-AF65-F5344CB8AC3E}">
        <p14:creationId xmlns:p14="http://schemas.microsoft.com/office/powerpoint/2010/main" val="207046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Medical Financial Aid Chatbot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Development is nearing the end.</a:t>
            </a:r>
          </a:p>
          <a:p>
            <a:endParaRPr lang="en-US" sz="2400" dirty="0"/>
          </a:p>
          <a:p>
            <a:r>
              <a:rPr lang="en-US" sz="2400" dirty="0" smtClean="0"/>
              <a:t>Will be open source and free for anyone to implement.</a:t>
            </a:r>
          </a:p>
          <a:p>
            <a:endParaRPr lang="en-US" sz="2400" dirty="0"/>
          </a:p>
          <a:p>
            <a:r>
              <a:rPr lang="en-US" sz="2400" dirty="0" smtClean="0"/>
              <a:t>Currently moving from a web chatbot to an Alexa skill</a:t>
            </a:r>
          </a:p>
        </p:txBody>
      </p:sp>
    </p:spTree>
    <p:extLst>
      <p:ext uri="{BB962C8B-B14F-4D97-AF65-F5344CB8AC3E}">
        <p14:creationId xmlns:p14="http://schemas.microsoft.com/office/powerpoint/2010/main" val="280879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NLP and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Blockchain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Projects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5233"/>
            <a:ext cx="9265736" cy="433613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Both are at the beginning of development</a:t>
            </a:r>
          </a:p>
          <a:p>
            <a:endParaRPr lang="en-US" sz="2400" dirty="0" smtClean="0"/>
          </a:p>
          <a:p>
            <a:pPr lvl="1"/>
            <a:r>
              <a:rPr lang="en-US" sz="2200" dirty="0" smtClean="0"/>
              <a:t>NLP is gathering data to generate a profile for depression.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 err="1" smtClean="0"/>
              <a:t>Blockchain</a:t>
            </a:r>
            <a:r>
              <a:rPr lang="en-US" sz="2200" dirty="0" smtClean="0"/>
              <a:t> is researching the competing technologies to determine which is most resilient against tampering.</a:t>
            </a:r>
          </a:p>
        </p:txBody>
      </p:sp>
    </p:spTree>
    <p:extLst>
      <p:ext uri="{BB962C8B-B14F-4D97-AF65-F5344CB8AC3E}">
        <p14:creationId xmlns:p14="http://schemas.microsoft.com/office/powerpoint/2010/main" val="10139870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Words>1279</Words>
  <Application>Microsoft Office PowerPoint</Application>
  <PresentationFormat>Widescreen</PresentationFormat>
  <Paragraphs>220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Trebuchet MS</vt:lpstr>
      <vt:lpstr>Wingdings 3</vt:lpstr>
      <vt:lpstr>Facet</vt:lpstr>
      <vt:lpstr>While we wait to start…</vt:lpstr>
      <vt:lpstr>Changing the Dialogue</vt:lpstr>
      <vt:lpstr>Overview of Presentation</vt:lpstr>
      <vt:lpstr>Other Information</vt:lpstr>
      <vt:lpstr>Who is this guy?</vt:lpstr>
      <vt:lpstr>Projects</vt:lpstr>
      <vt:lpstr>PCOS Application</vt:lpstr>
      <vt:lpstr>Medical Financial Aid Chatbot</vt:lpstr>
      <vt:lpstr>NLP and Blockchain Projects</vt:lpstr>
      <vt:lpstr>From PCOS to NLP</vt:lpstr>
      <vt:lpstr>Where does Alexa / Chatbot fit in?</vt:lpstr>
      <vt:lpstr>The Very Brief and Incomplete History of User Input Methods</vt:lpstr>
      <vt:lpstr>Modern Day User Input</vt:lpstr>
      <vt:lpstr>Modern Day User Input</vt:lpstr>
      <vt:lpstr>Modern Day User Input</vt:lpstr>
      <vt:lpstr>Why is verbal important now?</vt:lpstr>
      <vt:lpstr>Why is verbal important now?</vt:lpstr>
      <vt:lpstr>Why is verbal important now?</vt:lpstr>
      <vt:lpstr>What makes up an Alexa Skill?</vt:lpstr>
      <vt:lpstr>What makes up an Alexa Skill?</vt:lpstr>
      <vt:lpstr>What makes up an Alexa Skill?</vt:lpstr>
      <vt:lpstr>Terminology</vt:lpstr>
      <vt:lpstr>Terminology</vt:lpstr>
      <vt:lpstr>Terminology</vt:lpstr>
      <vt:lpstr>Terminology</vt:lpstr>
      <vt:lpstr>Terminology</vt:lpstr>
      <vt:lpstr>Terminology</vt:lpstr>
      <vt:lpstr>Questions before moving on?</vt:lpstr>
      <vt:lpstr>Let’s stop talking and start programming…</vt:lpstr>
      <vt:lpstr>Terminology</vt:lpstr>
      <vt:lpstr>Questions before moving on?</vt:lpstr>
      <vt:lpstr>Back to Programming…</vt:lpstr>
      <vt:lpstr>Interactive Adventure Game Tool</vt:lpstr>
      <vt:lpstr>Final Programming Section…</vt:lpstr>
      <vt:lpstr>Questions before moving on?</vt:lpstr>
      <vt:lpstr>Additional Resources</vt:lpstr>
      <vt:lpstr>Questions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the Dialogue</dc:title>
  <dc:creator>M P</dc:creator>
  <cp:lastModifiedBy>M P</cp:lastModifiedBy>
  <cp:revision>35</cp:revision>
  <dcterms:created xsi:type="dcterms:W3CDTF">2017-10-26T19:10:10Z</dcterms:created>
  <dcterms:modified xsi:type="dcterms:W3CDTF">2017-11-03T02:22:59Z</dcterms:modified>
</cp:coreProperties>
</file>