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33" r:id="rId3"/>
    <p:sldId id="342" r:id="rId4"/>
    <p:sldId id="343" r:id="rId5"/>
    <p:sldId id="341" r:id="rId6"/>
    <p:sldId id="335" r:id="rId7"/>
    <p:sldId id="334" r:id="rId8"/>
    <p:sldId id="336" r:id="rId9"/>
    <p:sldId id="337" r:id="rId10"/>
    <p:sldId id="339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E0940-25C8-4CED-96E2-8FA2BF93B3E9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7B58D-1DE9-43B8-93DE-2A59C20A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0969-3BC9-E425-9F31-771A40B02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23E1-8863-BAA6-77AC-3CEB3EB40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760C6-2EB9-4B12-2C47-77551686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2A3BA6-4B22-4D69-91C4-B87C21B5C3D7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CBDD-36A5-FD93-6C9F-EFC2F062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8F109-725A-2997-4814-1CB5B5F9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B12-6CE0-5896-197F-A351D692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3BFC0-A205-3164-72D7-5BD81882E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45B9-DA11-4A1C-058B-5079E09B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B2FFE65-DFA4-43A3-A834-4788946F3021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2D7D-48D9-22AF-8770-6A5289E4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910A-A603-CBBA-AAEC-B4BD95E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0D1E2-74DE-C6EB-A8EC-308657878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F9B26-4A69-4D57-C633-72C8B76A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35456-C44F-2D28-4BF6-50D0F62C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AFC2D8-0CF3-496F-8CED-E9AD4C92185B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3730-2DDE-C2C7-00A4-43C39B02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B452-44EB-602B-86CC-0B63500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A10C-6E04-1B5B-960E-AFB5C34E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849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700D-E6AB-A0FA-E79A-9AAFA1B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0695"/>
            <a:ext cx="10515600" cy="5036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C63C-8994-B5A6-A3B7-55184800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448B-38C0-346C-AC32-5E6074D4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E203-9058-4ABB-2CB4-3E1D886A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B391-7275-D8A5-E81A-F6C8D1C9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B5329-1884-4502-4559-356634FF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46E657-D090-47BC-894B-7F7404E1AFDB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7228-75D0-E9BC-3185-547F55D1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EA80-117A-20A9-6DEE-C952767E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317E-1C92-A3D1-4CBF-AE02FAC8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D8E5-774C-BCD5-597A-A433ADE00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B0AF-191A-A268-1C2E-17460C0E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0D6A-251D-CFE4-5C0D-453FA6A0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F462FA-5168-4DFC-A8AA-E1636F6F1807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9169D-B6DA-BC5D-67D9-32B4F997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FF9F5-4506-9B3B-7D39-394220E4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3672-099B-E107-E303-AEE1903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D34A-A411-BD73-29E5-C784FE76D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39816-E6EE-F433-3FD9-418E89C13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8D1CA-97EC-153B-4FA4-13F2D5818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CB723-F873-013E-6341-58F1B78FA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C9254-92D2-FC28-DE7C-4934D7DE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28D0C9-320A-4AE1-85D8-ED11977E8C12}" type="datetime1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1079D-EB10-38B4-81F9-C6BD6CC7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7C44A-3715-B891-AF3B-A12B68BF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CF8E-FA11-6A49-A295-D979745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BD36B-ED63-AAD9-76DE-AFDF95D2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2456FE-1047-4D97-88F7-9D840A87DE2B}" type="datetime1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7E32-AC55-387F-CF0D-2FC28C24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C97A0-BFFA-065D-FC46-31A49D79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1CDEA-353B-2409-B4B6-B34F2193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2B26AF-43C9-4A52-AF06-A2AC06E43B1C}" type="datetime1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C3328-69EC-AD32-5D42-78AFBAE6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B655-C58F-EF96-7FFE-957B2D97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2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82B-6CF9-A4D0-C084-62B09068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AE6F-77E3-8C1B-513C-DE9ADA0C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2555-EF3E-E875-FB86-A9BBE4024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D25C-22A8-5D58-D044-D3824128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582E4D-5E9F-4458-938C-864B706F95FF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EBB5-21AA-2559-8D0D-53B74753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F6D85-76DB-D878-670B-E125F093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50CA-6AD7-5B60-33F5-B85FC409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1B91A-8F74-3B7F-64D3-338472769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3DECB-4ABE-95E6-B0DF-B031E49C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9A3C-2B68-6ADD-6B2F-847A52AA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25A1BD-EBEB-4A8E-B449-2911DE41084B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1F65-BB53-DB77-A17D-78486C75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E5C53-CD45-0CA1-D0BD-0B89897F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9656A-1DCD-3A7C-A104-2014B262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152E0-EA6C-780F-BCFB-35F80CF4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2FEC-049F-9FA9-C7AA-F21721977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r>
              <a:rPr lang="en-US" dirty="0"/>
              <a:t>Waves in ducts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B8509-368A-F515-ABCA-31C2CA82E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tkinson Hyperlegible" pitchFamily="50" charset="0"/>
              </a:defRPr>
            </a:lvl1pPr>
          </a:lstStyle>
          <a:p>
            <a:fld id="{B62F1270-CA5A-4BF1-AAF5-16F08E48CB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tkinson Hyperlegible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tkinson Hyperlegible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E88708-7F62-50E4-32D9-4231D71F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58564" y="-15449"/>
            <a:ext cx="12250563" cy="7782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01DB7-4AE7-CF57-94AA-8459E6674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tkinson Hyperlegible" pitchFamily="50" charset="0"/>
              </a:rPr>
              <a:t>Ducts, Mufflers, and Silencers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FED99-BB25-020F-C88D-40CFAAA1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6735"/>
            <a:ext cx="9144000" cy="463378"/>
          </a:xfrm>
        </p:spPr>
        <p:txBody>
          <a:bodyPr/>
          <a:lstStyle/>
          <a:p>
            <a:r>
              <a:rPr lang="en-US" dirty="0"/>
              <a:t>Tyler Dare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DBC7DA2-EEAF-FBBB-9D5D-14578BA067C2}"/>
              </a:ext>
            </a:extLst>
          </p:cNvPr>
          <p:cNvSpPr txBox="1">
            <a:spLocks/>
          </p:cNvSpPr>
          <p:nvPr/>
        </p:nvSpPr>
        <p:spPr>
          <a:xfrm>
            <a:off x="1524000" y="2818692"/>
            <a:ext cx="9144000" cy="463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tkinson Hyperlegible" pitchFamily="50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Silencers and flow</a:t>
            </a:r>
          </a:p>
        </p:txBody>
      </p:sp>
    </p:spTree>
    <p:extLst>
      <p:ext uri="{BB962C8B-B14F-4D97-AF65-F5344CB8AC3E}">
        <p14:creationId xmlns:p14="http://schemas.microsoft.com/office/powerpoint/2010/main" val="378445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0401-ACD0-350E-AF42-BF14EC002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6A8E-9C20-DCC6-580C-6BF42B02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chamber gives extra attenuation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412D-A7C2-A050-394D-C0758662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A1104-7285-25B8-2228-FCA6B964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9D74F-6C23-2E1A-E32E-78D97412702E}"/>
              </a:ext>
            </a:extLst>
          </p:cNvPr>
          <p:cNvSpPr txBox="1"/>
          <p:nvPr/>
        </p:nvSpPr>
        <p:spPr>
          <a:xfrm>
            <a:off x="6469205" y="2542784"/>
            <a:ext cx="4585405" cy="2585323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Atkinson Hyperlegible" pitchFamily="50" charset="0"/>
              </a:rPr>
              <a:t>Expansion ratio is </a:t>
            </a:r>
            <a:r>
              <a:rPr lang="en-US" b="0" dirty="0" err="1">
                <a:latin typeface="Atkinson Hyperlegible" pitchFamily="50" charset="0"/>
              </a:rPr>
              <a:t>A_exp</a:t>
            </a:r>
            <a:r>
              <a:rPr lang="en-US" b="0" dirty="0">
                <a:latin typeface="Atkinson Hyperlegible" pitchFamily="50" charset="0"/>
              </a:rPr>
              <a:t>/</a:t>
            </a:r>
            <a:r>
              <a:rPr lang="en-US" b="0" dirty="0" err="1">
                <a:latin typeface="Atkinson Hyperlegible" pitchFamily="50" charset="0"/>
              </a:rPr>
              <a:t>A_duct</a:t>
            </a:r>
            <a:r>
              <a:rPr lang="en-US" b="0" dirty="0">
                <a:latin typeface="Atkinson Hyperlegible" pitchFamily="50" charset="0"/>
              </a:rPr>
              <a:t> = </a:t>
            </a:r>
          </a:p>
          <a:p>
            <a:endParaRPr lang="en-US" dirty="0">
              <a:latin typeface="Atkinson Hyperlegible" pitchFamily="50" charset="0"/>
            </a:endParaRPr>
          </a:p>
          <a:p>
            <a:r>
              <a:rPr lang="en-US" b="0" dirty="0" err="1">
                <a:latin typeface="Atkinson Hyperlegible" pitchFamily="50" charset="0"/>
              </a:rPr>
              <a:t>A_exp</a:t>
            </a:r>
            <a:r>
              <a:rPr lang="en-US" b="0" dirty="0">
                <a:latin typeface="Atkinson Hyperlegible" pitchFamily="50" charset="0"/>
              </a:rPr>
              <a:t>/</a:t>
            </a:r>
            <a:r>
              <a:rPr lang="en-US" b="0" dirty="0" err="1">
                <a:latin typeface="Atkinson Hyperlegible" pitchFamily="50" charset="0"/>
              </a:rPr>
              <a:t>A_duct</a:t>
            </a:r>
            <a:r>
              <a:rPr lang="en-US" b="0" dirty="0">
                <a:latin typeface="Atkinson Hyperlegible" pitchFamily="50" charset="0"/>
              </a:rPr>
              <a:t> = </a:t>
            </a:r>
            <a:r>
              <a:rPr lang="en-US" dirty="0">
                <a:latin typeface="Atkinson Hyperlegible" pitchFamily="50" charset="0"/>
              </a:rPr>
              <a:t>(0.3*0.1)/(0.2*0.1) = 1.5</a:t>
            </a:r>
          </a:p>
          <a:p>
            <a:endParaRPr lang="en-US" dirty="0">
              <a:latin typeface="Atkinson Hyperlegible" pitchFamily="50" charset="0"/>
            </a:endParaRPr>
          </a:p>
          <a:p>
            <a:r>
              <a:rPr lang="en-US" dirty="0">
                <a:latin typeface="Atkinson Hyperlegible" pitchFamily="50" charset="0"/>
              </a:rPr>
              <a:t>For this example, expansion does not do much, but if we had larger expansion then we would get additional benefit.</a:t>
            </a:r>
          </a:p>
          <a:p>
            <a:endParaRPr lang="en-US" dirty="0">
              <a:latin typeface="Atkinson Hyperlegible" pitchFamily="50" charset="0"/>
            </a:endParaRPr>
          </a:p>
          <a:p>
            <a:r>
              <a:rPr lang="en-US" dirty="0" err="1">
                <a:latin typeface="Atkinson Hyperlegible" pitchFamily="50" charset="0"/>
              </a:rPr>
              <a:t>kL</a:t>
            </a:r>
            <a:r>
              <a:rPr lang="en-US" dirty="0">
                <a:latin typeface="Atkinson Hyperlegible" pitchFamily="50" charset="0"/>
              </a:rPr>
              <a:t> matters for lower attenuations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67B8E-31A7-2C01-FB5D-97D7D0271966}"/>
              </a:ext>
            </a:extLst>
          </p:cNvPr>
          <p:cNvSpPr/>
          <p:nvPr/>
        </p:nvSpPr>
        <p:spPr>
          <a:xfrm>
            <a:off x="5774724" y="1054443"/>
            <a:ext cx="1608438" cy="47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B221C-2DFF-102D-BFB2-ED7C3679CCCC}"/>
              </a:ext>
            </a:extLst>
          </p:cNvPr>
          <p:cNvSpPr/>
          <p:nvPr/>
        </p:nvSpPr>
        <p:spPr>
          <a:xfrm>
            <a:off x="7369757" y="296562"/>
            <a:ext cx="2743200" cy="202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680765-197C-64CA-972D-F0E36CD0A539}"/>
              </a:ext>
            </a:extLst>
          </p:cNvPr>
          <p:cNvSpPr/>
          <p:nvPr/>
        </p:nvSpPr>
        <p:spPr>
          <a:xfrm>
            <a:off x="7383162" y="296562"/>
            <a:ext cx="2729795" cy="245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224D87-070E-F0FB-F474-3B245707C845}"/>
              </a:ext>
            </a:extLst>
          </p:cNvPr>
          <p:cNvSpPr/>
          <p:nvPr/>
        </p:nvSpPr>
        <p:spPr>
          <a:xfrm>
            <a:off x="7369757" y="2037511"/>
            <a:ext cx="2729795" cy="279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9C582-D717-22EF-AC43-A16CB59D3462}"/>
              </a:ext>
            </a:extLst>
          </p:cNvPr>
          <p:cNvSpPr/>
          <p:nvPr/>
        </p:nvSpPr>
        <p:spPr>
          <a:xfrm>
            <a:off x="7369757" y="541853"/>
            <a:ext cx="2743200" cy="1495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2FB0E-5144-8434-7DA9-EBB0297E83BE}"/>
              </a:ext>
            </a:extLst>
          </p:cNvPr>
          <p:cNvSpPr/>
          <p:nvPr/>
        </p:nvSpPr>
        <p:spPr>
          <a:xfrm>
            <a:off x="10112957" y="1038889"/>
            <a:ext cx="1608438" cy="47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7F84B4-D680-3B6E-3A17-7A8B79231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050"/>
            <a:ext cx="6359611" cy="58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5DA00-52D4-F36D-07AB-4B5F4C38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EEA74-2993-39B1-07D3-9E84FCF4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C6C2EF-3CDE-6752-D8A7-DA7AF46FD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1" y="0"/>
            <a:ext cx="810271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083EF2-5E0A-5178-2C77-16EBFD20816C}"/>
              </a:ext>
            </a:extLst>
          </p:cNvPr>
          <p:cNvSpPr txBox="1"/>
          <p:nvPr/>
        </p:nvSpPr>
        <p:spPr>
          <a:xfrm>
            <a:off x="8405097" y="788124"/>
            <a:ext cx="3366773" cy="1200329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Atkinson Hyperlegible" pitchFamily="50" charset="0"/>
              </a:rPr>
              <a:t>Basically working backwards to flow resistivity.</a:t>
            </a:r>
          </a:p>
          <a:p>
            <a:endParaRPr lang="en-US" b="0" dirty="0">
              <a:latin typeface="Atkinson Hyperlegible" pitchFamily="50" charset="0"/>
            </a:endParaRPr>
          </a:p>
          <a:p>
            <a:r>
              <a:rPr lang="en-US" b="0" dirty="0">
                <a:latin typeface="Atkinson Hyperlegible" pitchFamily="50" charset="0"/>
              </a:rPr>
              <a:t>Figures are included in prompt.</a:t>
            </a:r>
          </a:p>
        </p:txBody>
      </p:sp>
    </p:spTree>
    <p:extLst>
      <p:ext uri="{BB962C8B-B14F-4D97-AF65-F5344CB8AC3E}">
        <p14:creationId xmlns:p14="http://schemas.microsoft.com/office/powerpoint/2010/main" val="153304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EC7-4F9D-BFF0-0958-144A1AF5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affects duct acoustics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A15AE-65CA-CDA9-4BE8-FC2F8C455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Most ducts exist to move fluid from one place to another</a:t>
                </a:r>
              </a:p>
              <a:p>
                <a:endParaRPr lang="en-US" dirty="0"/>
              </a:p>
              <a:p>
                <a:r>
                  <a:rPr lang="en-US" dirty="0"/>
                  <a:t>Transfer matrices get a little more complicated with flow</a:t>
                </a:r>
              </a:p>
              <a:p>
                <a:endParaRPr lang="en-US" dirty="0"/>
              </a:p>
              <a:p>
                <a:r>
                  <a:rPr lang="en-US" dirty="0"/>
                  <a:t>Need to know the Mach number for each segment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0A15AE-65CA-CDA9-4BE8-FC2F8C455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5618D-9340-8E5D-ADD2-3996C592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6FC24-FC8A-36F4-1E0F-D212FD7B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8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C317-7509-8309-1C6A-54994569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flow in duct segment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39549-24C0-D997-5A74-F6A60BBB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C6A47-0D87-00B4-075E-CD22B66C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AB41BE7-6313-8320-957B-CAD1C39F4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7931248"/>
                  </p:ext>
                </p:extLst>
              </p:nvPr>
            </p:nvGraphicFramePr>
            <p:xfrm>
              <a:off x="143539" y="1127056"/>
              <a:ext cx="8262705" cy="5107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4701">
                      <a:extLst>
                        <a:ext uri="{9D8B030D-6E8A-4147-A177-3AD203B41FA5}">
                          <a16:colId xmlns:a16="http://schemas.microsoft.com/office/drawing/2014/main" val="296080726"/>
                        </a:ext>
                      </a:extLst>
                    </a:gridCol>
                    <a:gridCol w="3088180">
                      <a:extLst>
                        <a:ext uri="{9D8B030D-6E8A-4147-A177-3AD203B41FA5}">
                          <a16:colId xmlns:a16="http://schemas.microsoft.com/office/drawing/2014/main" val="768703773"/>
                        </a:ext>
                      </a:extLst>
                    </a:gridCol>
                    <a:gridCol w="2549824">
                      <a:extLst>
                        <a:ext uri="{9D8B030D-6E8A-4147-A177-3AD203B41FA5}">
                          <a16:colId xmlns:a16="http://schemas.microsoft.com/office/drawing/2014/main" val="259379465"/>
                        </a:ext>
                      </a:extLst>
                    </a:gridCol>
                  </a:tblGrid>
                  <a:tr h="501698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Transition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207598"/>
                      </a:ext>
                    </a:extLst>
                  </a:tr>
                  <a:tr h="156433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Segment with flow from input to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𝑗𝑀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  <m:brk m:alnAt="7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os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den>
                                          </m:f>
                                          <m:func>
                                            <m:func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func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6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latin typeface="Atkinson Hyperlegible" pitchFamily="50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0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08830"/>
                      </a:ext>
                    </a:extLst>
                  </a:tr>
                  <a:tr h="152072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Sudden expansion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333992"/>
                      </a:ext>
                    </a:extLst>
                  </a:tr>
                  <a:tr h="152072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Sudden contraction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𝜌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latin typeface="Atkinson Hyperlegible" pitchFamily="50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40128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AB41BE7-6313-8320-957B-CAD1C39F4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7931248"/>
                  </p:ext>
                </p:extLst>
              </p:nvPr>
            </p:nvGraphicFramePr>
            <p:xfrm>
              <a:off x="143539" y="1127056"/>
              <a:ext cx="8262705" cy="51074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4701">
                      <a:extLst>
                        <a:ext uri="{9D8B030D-6E8A-4147-A177-3AD203B41FA5}">
                          <a16:colId xmlns:a16="http://schemas.microsoft.com/office/drawing/2014/main" val="296080726"/>
                        </a:ext>
                      </a:extLst>
                    </a:gridCol>
                    <a:gridCol w="3088180">
                      <a:extLst>
                        <a:ext uri="{9D8B030D-6E8A-4147-A177-3AD203B41FA5}">
                          <a16:colId xmlns:a16="http://schemas.microsoft.com/office/drawing/2014/main" val="768703773"/>
                        </a:ext>
                      </a:extLst>
                    </a:gridCol>
                    <a:gridCol w="2549824">
                      <a:extLst>
                        <a:ext uri="{9D8B030D-6E8A-4147-A177-3AD203B41FA5}">
                          <a16:colId xmlns:a16="http://schemas.microsoft.com/office/drawing/2014/main" val="259379465"/>
                        </a:ext>
                      </a:extLst>
                    </a:gridCol>
                  </a:tblGrid>
                  <a:tr h="501698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Transition matrix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Notes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207598"/>
                      </a:ext>
                    </a:extLst>
                  </a:tr>
                  <a:tr h="1564334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Segment with flow from input to 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207" t="-34241" r="-83432" b="-1953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641" t="-34241" r="-1196" b="-1953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008830"/>
                      </a:ext>
                    </a:extLst>
                  </a:tr>
                  <a:tr h="152072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Sudden expansion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207" t="-138000" r="-83432" b="-1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641" t="-138000" r="-1196" b="-100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6333992"/>
                      </a:ext>
                    </a:extLst>
                  </a:tr>
                  <a:tr h="1520729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latin typeface="Atkinson Hyperlegible" pitchFamily="50" charset="0"/>
                            </a:rPr>
                            <a:t>Sudden contraction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207" t="-238000" r="-83432" b="-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4641" t="-238000" r="-1196" b="-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40128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54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CAD9B-1FBB-032F-6421-4E5F4DD8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CDF4C-85BD-341C-8262-DB2BFE2B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EA6CB-DC52-A0A0-EBA2-916259F69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50941" cy="42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5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3B241-0C64-3557-3C09-82B408B77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D95B-9D74-4E04-E716-1397CB5D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Silencers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F3D8BD-9D28-6D43-81E3-5E01925BB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silencer is an element which dissipates sound energy that flows </a:t>
                </a:r>
                <a:r>
                  <a:rPr lang="en-US" i="1" dirty="0"/>
                  <a:t>through</a:t>
                </a:r>
                <a:r>
                  <a:rPr lang="en-US" dirty="0"/>
                  <a:t> it.</a:t>
                </a:r>
              </a:p>
              <a:p>
                <a:r>
                  <a:rPr lang="en-US" dirty="0"/>
                  <a:t>Other terminology:</a:t>
                </a:r>
              </a:p>
              <a:p>
                <a:pPr lvl="1"/>
                <a:r>
                  <a:rPr lang="en-US" dirty="0"/>
                  <a:t>“Lined muffler”</a:t>
                </a:r>
              </a:p>
              <a:p>
                <a:pPr lvl="1"/>
                <a:r>
                  <a:rPr lang="en-US" dirty="0"/>
                  <a:t>“Lined duct”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theory, it is possible to develop a “lossy duct segment” transfer matrix,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F3D8BD-9D28-6D43-81E3-5E01925BB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A1949-3473-D059-2EBB-F025ACFE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8F0C5-77D9-8610-18C4-3CCE89A3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DBF24-300B-D5B1-A079-3C8BB6979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4F87-C469-6046-4717-F7B9E145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Silencer example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94E6-1341-A7CB-CC97-FDA0C250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long duct  that is 0.2 m by 0.1 m is to have an acoustic liner installed. The goal is to achieve 15 dB of attenuation at 100 Hz.</a:t>
            </a:r>
          </a:p>
          <a:p>
            <a:pPr lvl="1"/>
            <a:r>
              <a:rPr lang="en-US" dirty="0"/>
              <a:t>What material should be used?</a:t>
            </a:r>
          </a:p>
          <a:p>
            <a:pPr lvl="1"/>
            <a:r>
              <a:rPr lang="en-US" dirty="0"/>
              <a:t>How much of the duct needs to be lined?</a:t>
            </a:r>
          </a:p>
          <a:p>
            <a:pPr lvl="1"/>
            <a:r>
              <a:rPr lang="en-US" dirty="0"/>
              <a:t>How thick does the liner need to be?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04105-24F5-D8FE-C8F9-138A899C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3090-BEEE-1425-7C4D-2AB94120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E596-2771-2222-D000-F2ECD2DA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Attenuation rate plots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72E58-CE37-33E7-DD13-2F37E10D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EF963-635F-74A3-D415-8849760A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5D45EF-3924-CFD3-9D6B-4B3CCB6EF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4222"/>
            <a:ext cx="5364824" cy="60364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4F8C3C-11AC-2CF4-1642-D3370689250F}"/>
                  </a:ext>
                </a:extLst>
              </p:cNvPr>
              <p:cNvSpPr txBox="1"/>
              <p:nvPr/>
            </p:nvSpPr>
            <p:spPr>
              <a:xfrm>
                <a:off x="5641872" y="721509"/>
                <a:ext cx="5001414" cy="5884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>
                    <a:latin typeface="Atkinson Hyperlegible" pitchFamily="50" charset="0"/>
                  </a:rPr>
                  <a:t>: Duct length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tkinson Hyperlegible" pitchFamily="50" charset="0"/>
                  </a:rPr>
                  <a:t>: Flow </a:t>
                </a:r>
                <a:r>
                  <a:rPr lang="en-US" dirty="0" err="1">
                    <a:latin typeface="Atkinson Hyperlegible" pitchFamily="50" charset="0"/>
                  </a:rPr>
                  <a:t>resitivity</a:t>
                </a:r>
                <a:endParaRPr lang="en-US" dirty="0">
                  <a:latin typeface="Atkinson Hyperlegible" pitchFamily="50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Atkinson Hyperlegible" pitchFamily="50" charset="0"/>
                  </a:rPr>
                  <a:t>: Liner thickness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latin typeface="Atkinson Hyperlegible" pitchFamily="50" charset="0"/>
                  </a:rPr>
                  <a:t>: Half width of free space</a:t>
                </a: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>
                    <a:latin typeface="Atkinson Hyperlegible" pitchFamily="50" charset="0"/>
                  </a:rPr>
                  <a:t>: Nondimensional thickness</a:t>
                </a: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>
                    <a:latin typeface="Atkinson Hyperlegible" pitchFamily="50" charset="0"/>
                  </a:rPr>
                  <a:t>: Flow resistivity parameter</a:t>
                </a: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>
                    <a:latin typeface="Atkinson Hyperlegible" pitchFamily="50" charset="0"/>
                  </a:rPr>
                  <a:t>: Normalized frequency or normalized width</a:t>
                </a:r>
              </a:p>
              <a:p>
                <a:endParaRPr lang="en-US" dirty="0">
                  <a:latin typeface="Atkinson Hyperlegible" pitchFamily="50" charset="0"/>
                </a:endParaRPr>
              </a:p>
              <a:p>
                <a:r>
                  <a:rPr lang="en-US" dirty="0">
                    <a:latin typeface="Atkinson Hyperlegible" pitchFamily="50" charset="0"/>
                  </a:rPr>
                  <a:t>Attenuation rate: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dB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𝐿h</m:t>
                        </m:r>
                      </m:den>
                    </m:f>
                  </m:oMath>
                </a14:m>
                <a:endParaRPr lang="en-US" dirty="0">
                  <a:latin typeface="Atkinson Hyperlegible" pitchFamily="50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4F8C3C-11AC-2CF4-1642-D3370689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872" y="721509"/>
                <a:ext cx="5001414" cy="5884240"/>
              </a:xfrm>
              <a:prstGeom prst="rect">
                <a:avLst/>
              </a:prstGeom>
              <a:blipFill>
                <a:blip r:embed="rId3"/>
                <a:stretch>
                  <a:fillRect l="-1098" t="-311" b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5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B4214-729C-1450-45FE-A6C5E2BF8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116E-D53F-7CF1-CFD6-638674F0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Liner design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A9EA-2495-5B4E-BF13-610F24B3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2EC27-353F-00B2-2559-3017D3B13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7C0CA2-3783-3760-3275-2DF1AFD9C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4222"/>
            <a:ext cx="5364824" cy="6036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461791-DF07-C28E-4B55-494BFB566F40}"/>
              </a:ext>
            </a:extLst>
          </p:cNvPr>
          <p:cNvSpPr txBox="1"/>
          <p:nvPr/>
        </p:nvSpPr>
        <p:spPr>
          <a:xfrm>
            <a:off x="5641872" y="721509"/>
            <a:ext cx="500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tkinson Hyperlegible" pitchFamily="50" charset="0"/>
              </a:rPr>
              <a:t>0.2 m by 0.1 m is to have an acoustic liner installed. The goal is to achieve 15 dB of attenuation at 100 Hz.</a:t>
            </a:r>
          </a:p>
          <a:p>
            <a:endParaRPr lang="en-US" dirty="0">
              <a:latin typeface="Atkinson Hyperlegibl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4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867E-FAA0-4293-B1C5-379273667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302B-2D9D-D71B-7A1F-91FBAEC5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Liner design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A107E-70A1-311F-3ABB-6101F81A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Silencers and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2BB77-3A02-4ADB-A5A5-F5202A9F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1270-CA5A-4BF1-AAF5-16F08E48CB78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3672DC-D9AE-3A25-3104-62FA582D9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4222"/>
            <a:ext cx="5364824" cy="60364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A303C2-63AE-931F-C3F9-2360E53C1BD1}"/>
              </a:ext>
            </a:extLst>
          </p:cNvPr>
          <p:cNvSpPr/>
          <p:nvPr/>
        </p:nvSpPr>
        <p:spPr>
          <a:xfrm>
            <a:off x="5774724" y="1054443"/>
            <a:ext cx="1608438" cy="47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6D9C0-1984-6EFE-3325-DFB12C43E523}"/>
              </a:ext>
            </a:extLst>
          </p:cNvPr>
          <p:cNvSpPr/>
          <p:nvPr/>
        </p:nvSpPr>
        <p:spPr>
          <a:xfrm>
            <a:off x="7369757" y="296562"/>
            <a:ext cx="2743200" cy="20201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E6A6E-B282-59C7-C385-028747B25F75}"/>
              </a:ext>
            </a:extLst>
          </p:cNvPr>
          <p:cNvSpPr/>
          <p:nvPr/>
        </p:nvSpPr>
        <p:spPr>
          <a:xfrm>
            <a:off x="7383162" y="296562"/>
            <a:ext cx="2729795" cy="245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62853C-0D38-DC59-6E20-062BAE7CA82C}"/>
              </a:ext>
            </a:extLst>
          </p:cNvPr>
          <p:cNvSpPr/>
          <p:nvPr/>
        </p:nvSpPr>
        <p:spPr>
          <a:xfrm>
            <a:off x="7369757" y="2037511"/>
            <a:ext cx="2729795" cy="2791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17BD2-8999-C3FF-F316-BFA83A6F332F}"/>
              </a:ext>
            </a:extLst>
          </p:cNvPr>
          <p:cNvSpPr/>
          <p:nvPr/>
        </p:nvSpPr>
        <p:spPr>
          <a:xfrm>
            <a:off x="7369757" y="541853"/>
            <a:ext cx="2743200" cy="1495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E07F3-F6F2-D689-0E8F-2164180C03C5}"/>
              </a:ext>
            </a:extLst>
          </p:cNvPr>
          <p:cNvSpPr/>
          <p:nvPr/>
        </p:nvSpPr>
        <p:spPr>
          <a:xfrm>
            <a:off x="10112957" y="1038889"/>
            <a:ext cx="1608438" cy="477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62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8564</TotalTime>
  <Words>376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Atkinson Hyperlegible</vt:lpstr>
      <vt:lpstr>Calibri</vt:lpstr>
      <vt:lpstr>Cambria Math</vt:lpstr>
      <vt:lpstr>Office Theme</vt:lpstr>
      <vt:lpstr>Ducts, Mufflers, and Silencers</vt:lpstr>
      <vt:lpstr>Flow affects duct acoustics</vt:lpstr>
      <vt:lpstr>Effect of flow in duct segment</vt:lpstr>
      <vt:lpstr>PowerPoint Presentation</vt:lpstr>
      <vt:lpstr>Silencers</vt:lpstr>
      <vt:lpstr>Silencer example problem</vt:lpstr>
      <vt:lpstr>Attenuation rate plots</vt:lpstr>
      <vt:lpstr>Liner design example</vt:lpstr>
      <vt:lpstr>Liner design example</vt:lpstr>
      <vt:lpstr>Expansion chamber gives extra attenuation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Dare</dc:creator>
  <cp:lastModifiedBy>Tyler Dare</cp:lastModifiedBy>
  <cp:revision>78</cp:revision>
  <dcterms:created xsi:type="dcterms:W3CDTF">2025-01-05T23:36:15Z</dcterms:created>
  <dcterms:modified xsi:type="dcterms:W3CDTF">2025-01-27T01:36:28Z</dcterms:modified>
</cp:coreProperties>
</file>