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87" r:id="rId2"/>
    <p:sldId id="264" r:id="rId3"/>
    <p:sldId id="300" r:id="rId4"/>
    <p:sldId id="301" r:id="rId5"/>
    <p:sldId id="263" r:id="rId6"/>
    <p:sldId id="265" r:id="rId7"/>
    <p:sldId id="286" r:id="rId8"/>
    <p:sldId id="266" r:id="rId9"/>
    <p:sldId id="302" r:id="rId10"/>
    <p:sldId id="268" r:id="rId11"/>
    <p:sldId id="305" r:id="rId12"/>
    <p:sldId id="306" r:id="rId13"/>
    <p:sldId id="307" r:id="rId14"/>
    <p:sldId id="267" r:id="rId15"/>
    <p:sldId id="304" r:id="rId16"/>
    <p:sldId id="308" r:id="rId17"/>
    <p:sldId id="309" r:id="rId18"/>
    <p:sldId id="310" r:id="rId19"/>
    <p:sldId id="311" r:id="rId20"/>
    <p:sldId id="312" r:id="rId21"/>
    <p:sldId id="259" r:id="rId22"/>
    <p:sldId id="31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p:scale>
          <a:sx n="100" d="100"/>
          <a:sy n="100" d="100"/>
        </p:scale>
        <p:origin x="73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E0940-25C8-4CED-96E2-8FA2BF93B3E9}" type="datetimeFigureOut">
              <a:rPr lang="en-US" smtClean="0"/>
              <a:t>1/31/2025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7B58D-1DE9-43B8-93DE-2A59C20AB66C}" type="slidenum">
              <a:rPr lang="en-US" smtClean="0"/>
              <a:t>‹#›</a:t>
            </a:fld>
            <a:endParaRPr lang="en-US"/>
          </a:p>
        </p:txBody>
      </p:sp>
    </p:spTree>
    <p:extLst>
      <p:ext uri="{BB962C8B-B14F-4D97-AF65-F5344CB8AC3E}">
        <p14:creationId xmlns:p14="http://schemas.microsoft.com/office/powerpoint/2010/main" val="3386836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0969-3BC9-E425-9F31-771A40B02250}"/>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B7C23E1-8863-BAA6-77AC-3CEB3EB40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A760C6-2EB9-4B12-2C47-77551686D58A}"/>
              </a:ext>
            </a:extLst>
          </p:cNvPr>
          <p:cNvSpPr>
            <a:spLocks noGrp="1"/>
          </p:cNvSpPr>
          <p:nvPr>
            <p:ph type="dt" sz="half" idx="10"/>
          </p:nvPr>
        </p:nvSpPr>
        <p:spPr>
          <a:xfrm>
            <a:off x="838200" y="6356350"/>
            <a:ext cx="2743200" cy="365125"/>
          </a:xfrm>
          <a:prstGeom prst="rect">
            <a:avLst/>
          </a:prstGeom>
        </p:spPr>
        <p:txBody>
          <a:bodyPr/>
          <a:lstStyle/>
          <a:p>
            <a:fld id="{E82A3BA6-4B22-4D69-91C4-B87C21B5C3D7}" type="datetime1">
              <a:rPr lang="en-US" smtClean="0"/>
              <a:t>1/31/2025</a:t>
            </a:fld>
            <a:endParaRPr lang="en-US"/>
          </a:p>
        </p:txBody>
      </p:sp>
      <p:sp>
        <p:nvSpPr>
          <p:cNvPr id="5" name="Footer Placeholder 4">
            <a:extLst>
              <a:ext uri="{FF2B5EF4-FFF2-40B4-BE49-F238E27FC236}">
                <a16:creationId xmlns:a16="http://schemas.microsoft.com/office/drawing/2014/main" id="{EFD6CBDD-36A5-FD93-6C9F-EFC2F0627361}"/>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52A8F109-725A-2997-4814-1CB5B5F979FC}"/>
              </a:ext>
            </a:extLst>
          </p:cNvPr>
          <p:cNvSpPr>
            <a:spLocks noGrp="1"/>
          </p:cNvSpPr>
          <p:nvPr>
            <p:ph type="sldNum" sz="quarter" idx="12"/>
          </p:nvPr>
        </p:nvSpPr>
        <p:spPr/>
        <p:txBody>
          <a:bodyPr/>
          <a:lstStyle/>
          <a:p>
            <a:fld id="{B62F1270-CA5A-4BF1-AAF5-16F08E48CB78}" type="slidenum">
              <a:rPr lang="en-US" smtClean="0"/>
              <a:t>‹#›</a:t>
            </a:fld>
            <a:endParaRPr lang="en-US" dirty="0"/>
          </a:p>
        </p:txBody>
      </p:sp>
    </p:spTree>
    <p:extLst>
      <p:ext uri="{BB962C8B-B14F-4D97-AF65-F5344CB8AC3E}">
        <p14:creationId xmlns:p14="http://schemas.microsoft.com/office/powerpoint/2010/main" val="11800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BB12-6CE0-5896-197F-A351D692C0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03BFC0-A205-3164-72D7-5BD81882EA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C45B9-DA11-4A1C-058B-5079E09BB49D}"/>
              </a:ext>
            </a:extLst>
          </p:cNvPr>
          <p:cNvSpPr>
            <a:spLocks noGrp="1"/>
          </p:cNvSpPr>
          <p:nvPr>
            <p:ph type="dt" sz="half" idx="10"/>
          </p:nvPr>
        </p:nvSpPr>
        <p:spPr>
          <a:xfrm>
            <a:off x="838200" y="6356350"/>
            <a:ext cx="2743200" cy="365125"/>
          </a:xfrm>
          <a:prstGeom prst="rect">
            <a:avLst/>
          </a:prstGeom>
        </p:spPr>
        <p:txBody>
          <a:bodyPr/>
          <a:lstStyle/>
          <a:p>
            <a:fld id="{FB2FFE65-DFA4-43A3-A834-4788946F3021}" type="datetime1">
              <a:rPr lang="en-US" smtClean="0"/>
              <a:t>1/31/2025</a:t>
            </a:fld>
            <a:endParaRPr lang="en-US"/>
          </a:p>
        </p:txBody>
      </p:sp>
      <p:sp>
        <p:nvSpPr>
          <p:cNvPr id="5" name="Footer Placeholder 4">
            <a:extLst>
              <a:ext uri="{FF2B5EF4-FFF2-40B4-BE49-F238E27FC236}">
                <a16:creationId xmlns:a16="http://schemas.microsoft.com/office/drawing/2014/main" id="{C1B12D7D-48D9-22AF-8770-6A5289E43ABB}"/>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0337910A-A603-CBBA-AAEC-B4BD95E9C03B}"/>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224627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70D1E2-74DE-C6EB-A8EC-308657878B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7F9B26-4A69-4D57-C633-72C8B76AA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35456-C44F-2D28-4BF6-50D0F62C45D8}"/>
              </a:ext>
            </a:extLst>
          </p:cNvPr>
          <p:cNvSpPr>
            <a:spLocks noGrp="1"/>
          </p:cNvSpPr>
          <p:nvPr>
            <p:ph type="dt" sz="half" idx="10"/>
          </p:nvPr>
        </p:nvSpPr>
        <p:spPr>
          <a:xfrm>
            <a:off x="838200" y="6356350"/>
            <a:ext cx="2743200" cy="365125"/>
          </a:xfrm>
          <a:prstGeom prst="rect">
            <a:avLst/>
          </a:prstGeom>
        </p:spPr>
        <p:txBody>
          <a:bodyPr/>
          <a:lstStyle/>
          <a:p>
            <a:fld id="{33AFC2D8-0CF3-496F-8CED-E9AD4C92185B}" type="datetime1">
              <a:rPr lang="en-US" smtClean="0"/>
              <a:t>1/31/2025</a:t>
            </a:fld>
            <a:endParaRPr lang="en-US"/>
          </a:p>
        </p:txBody>
      </p:sp>
      <p:sp>
        <p:nvSpPr>
          <p:cNvPr id="5" name="Footer Placeholder 4">
            <a:extLst>
              <a:ext uri="{FF2B5EF4-FFF2-40B4-BE49-F238E27FC236}">
                <a16:creationId xmlns:a16="http://schemas.microsoft.com/office/drawing/2014/main" id="{75F83730-2DDE-C2C7-00A4-43C39B020DE7}"/>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9E8FB452-44EB-602B-86CC-0B63500F7B35}"/>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67199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3A10C-6E04-1B5B-960E-AFB5C34E0F24}"/>
              </a:ext>
            </a:extLst>
          </p:cNvPr>
          <p:cNvSpPr>
            <a:spLocks noGrp="1"/>
          </p:cNvSpPr>
          <p:nvPr>
            <p:ph type="title"/>
          </p:nvPr>
        </p:nvSpPr>
        <p:spPr>
          <a:xfrm>
            <a:off x="0" y="0"/>
            <a:ext cx="12192000" cy="848497"/>
          </a:xfrm>
        </p:spPr>
        <p:txBody>
          <a:bodyPr>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A96700D-E6AB-A0FA-E79A-9AAFA1B8D90F}"/>
              </a:ext>
            </a:extLst>
          </p:cNvPr>
          <p:cNvSpPr>
            <a:spLocks noGrp="1"/>
          </p:cNvSpPr>
          <p:nvPr>
            <p:ph idx="1"/>
          </p:nvPr>
        </p:nvSpPr>
        <p:spPr>
          <a:xfrm>
            <a:off x="0" y="1100695"/>
            <a:ext cx="10515600" cy="5036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C1C63C-8994-B5A6-A3B7-55184800EC8F}"/>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4B73448B-38C0-346C-AC32-5E6074D4801A}"/>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157958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E203-9058-4ABB-2CB4-3E1D886A9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CB391-7275-D8A5-E81A-F6C8D1C91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AB5329-1884-4502-4559-356634FF9E9E}"/>
              </a:ext>
            </a:extLst>
          </p:cNvPr>
          <p:cNvSpPr>
            <a:spLocks noGrp="1"/>
          </p:cNvSpPr>
          <p:nvPr>
            <p:ph type="dt" sz="half" idx="10"/>
          </p:nvPr>
        </p:nvSpPr>
        <p:spPr>
          <a:xfrm>
            <a:off x="838200" y="6356350"/>
            <a:ext cx="2743200" cy="365125"/>
          </a:xfrm>
          <a:prstGeom prst="rect">
            <a:avLst/>
          </a:prstGeom>
        </p:spPr>
        <p:txBody>
          <a:bodyPr/>
          <a:lstStyle/>
          <a:p>
            <a:fld id="{D346E657-D090-47BC-894B-7F7404E1AFDB}" type="datetime1">
              <a:rPr lang="en-US" smtClean="0"/>
              <a:t>1/31/2025</a:t>
            </a:fld>
            <a:endParaRPr lang="en-US"/>
          </a:p>
        </p:txBody>
      </p:sp>
      <p:sp>
        <p:nvSpPr>
          <p:cNvPr id="5" name="Footer Placeholder 4">
            <a:extLst>
              <a:ext uri="{FF2B5EF4-FFF2-40B4-BE49-F238E27FC236}">
                <a16:creationId xmlns:a16="http://schemas.microsoft.com/office/drawing/2014/main" id="{C30E7228-75D0-E9BC-3185-547F55D1FBD3}"/>
              </a:ext>
            </a:extLst>
          </p:cNvPr>
          <p:cNvSpPr>
            <a:spLocks noGrp="1"/>
          </p:cNvSpPr>
          <p:nvPr>
            <p:ph type="ftr" sz="quarter" idx="11"/>
          </p:nvPr>
        </p:nvSpPr>
        <p:spPr/>
        <p:txBody>
          <a:bodyPr/>
          <a:lstStyle/>
          <a:p>
            <a:r>
              <a:rPr lang="en-US"/>
              <a:t>Introduction</a:t>
            </a:r>
          </a:p>
        </p:txBody>
      </p:sp>
      <p:sp>
        <p:nvSpPr>
          <p:cNvPr id="6" name="Slide Number Placeholder 5">
            <a:extLst>
              <a:ext uri="{FF2B5EF4-FFF2-40B4-BE49-F238E27FC236}">
                <a16:creationId xmlns:a16="http://schemas.microsoft.com/office/drawing/2014/main" id="{D556EA80-117A-20A9-6DEE-C952767EC622}"/>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274419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317E-1C92-A3D1-4CBF-AE02FAC83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44D8E5-774C-BCD5-597A-A433ADE002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49B0AF-191A-A268-1C2E-17460C0ED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740D6A-251D-CFE4-5C0D-453FA6A0435D}"/>
              </a:ext>
            </a:extLst>
          </p:cNvPr>
          <p:cNvSpPr>
            <a:spLocks noGrp="1"/>
          </p:cNvSpPr>
          <p:nvPr>
            <p:ph type="dt" sz="half" idx="10"/>
          </p:nvPr>
        </p:nvSpPr>
        <p:spPr>
          <a:xfrm>
            <a:off x="838200" y="6356350"/>
            <a:ext cx="2743200" cy="365125"/>
          </a:xfrm>
          <a:prstGeom prst="rect">
            <a:avLst/>
          </a:prstGeom>
        </p:spPr>
        <p:txBody>
          <a:bodyPr/>
          <a:lstStyle/>
          <a:p>
            <a:fld id="{93F462FA-5168-4DFC-A8AA-E1636F6F1807}" type="datetime1">
              <a:rPr lang="en-US" smtClean="0"/>
              <a:t>1/31/2025</a:t>
            </a:fld>
            <a:endParaRPr lang="en-US"/>
          </a:p>
        </p:txBody>
      </p:sp>
      <p:sp>
        <p:nvSpPr>
          <p:cNvPr id="6" name="Footer Placeholder 5">
            <a:extLst>
              <a:ext uri="{FF2B5EF4-FFF2-40B4-BE49-F238E27FC236}">
                <a16:creationId xmlns:a16="http://schemas.microsoft.com/office/drawing/2014/main" id="{DA69169D-B6DA-BC5D-67D9-32B4F9975B66}"/>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291FF9F5-4506-9B3B-7D39-394220E40BD1}"/>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244673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3672-099B-E107-E303-AEE1903348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1D34A-A411-BD73-29E5-C784FE76D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39816-E6EE-F433-3FD9-418E89C137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28D1CA-97EC-153B-4FA4-13F2D5818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3CB723-F873-013E-6341-58F1B78FA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7C9254-92D2-FC28-DE7C-4934D7DE7813}"/>
              </a:ext>
            </a:extLst>
          </p:cNvPr>
          <p:cNvSpPr>
            <a:spLocks noGrp="1"/>
          </p:cNvSpPr>
          <p:nvPr>
            <p:ph type="dt" sz="half" idx="10"/>
          </p:nvPr>
        </p:nvSpPr>
        <p:spPr>
          <a:xfrm>
            <a:off x="838200" y="6356350"/>
            <a:ext cx="2743200" cy="365125"/>
          </a:xfrm>
          <a:prstGeom prst="rect">
            <a:avLst/>
          </a:prstGeom>
        </p:spPr>
        <p:txBody>
          <a:bodyPr/>
          <a:lstStyle/>
          <a:p>
            <a:fld id="{1928D0C9-320A-4AE1-85D8-ED11977E8C12}" type="datetime1">
              <a:rPr lang="en-US" smtClean="0"/>
              <a:t>1/31/2025</a:t>
            </a:fld>
            <a:endParaRPr lang="en-US"/>
          </a:p>
        </p:txBody>
      </p:sp>
      <p:sp>
        <p:nvSpPr>
          <p:cNvPr id="8" name="Footer Placeholder 7">
            <a:extLst>
              <a:ext uri="{FF2B5EF4-FFF2-40B4-BE49-F238E27FC236}">
                <a16:creationId xmlns:a16="http://schemas.microsoft.com/office/drawing/2014/main" id="{1101079D-EB10-38B4-81F9-C6BD6CC76914}"/>
              </a:ext>
            </a:extLst>
          </p:cNvPr>
          <p:cNvSpPr>
            <a:spLocks noGrp="1"/>
          </p:cNvSpPr>
          <p:nvPr>
            <p:ph type="ftr" sz="quarter" idx="11"/>
          </p:nvPr>
        </p:nvSpPr>
        <p:spPr/>
        <p:txBody>
          <a:bodyPr/>
          <a:lstStyle/>
          <a:p>
            <a:r>
              <a:rPr lang="en-US"/>
              <a:t>Introduction</a:t>
            </a:r>
          </a:p>
        </p:txBody>
      </p:sp>
      <p:sp>
        <p:nvSpPr>
          <p:cNvPr id="9" name="Slide Number Placeholder 8">
            <a:extLst>
              <a:ext uri="{FF2B5EF4-FFF2-40B4-BE49-F238E27FC236}">
                <a16:creationId xmlns:a16="http://schemas.microsoft.com/office/drawing/2014/main" id="{A7A7C44A-3715-B891-AF3B-A12B68BF574D}"/>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23552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CF8E-FA11-6A49-A295-D979745CFB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9BD36B-ED63-AAD9-76DE-AFDF95D22A68}"/>
              </a:ext>
            </a:extLst>
          </p:cNvPr>
          <p:cNvSpPr>
            <a:spLocks noGrp="1"/>
          </p:cNvSpPr>
          <p:nvPr>
            <p:ph type="dt" sz="half" idx="10"/>
          </p:nvPr>
        </p:nvSpPr>
        <p:spPr>
          <a:xfrm>
            <a:off x="838200" y="6356350"/>
            <a:ext cx="2743200" cy="365125"/>
          </a:xfrm>
          <a:prstGeom prst="rect">
            <a:avLst/>
          </a:prstGeom>
        </p:spPr>
        <p:txBody>
          <a:bodyPr/>
          <a:lstStyle/>
          <a:p>
            <a:fld id="{132456FE-1047-4D97-88F7-9D840A87DE2B}" type="datetime1">
              <a:rPr lang="en-US" smtClean="0"/>
              <a:t>1/31/2025</a:t>
            </a:fld>
            <a:endParaRPr lang="en-US"/>
          </a:p>
        </p:txBody>
      </p:sp>
      <p:sp>
        <p:nvSpPr>
          <p:cNvPr id="4" name="Footer Placeholder 3">
            <a:extLst>
              <a:ext uri="{FF2B5EF4-FFF2-40B4-BE49-F238E27FC236}">
                <a16:creationId xmlns:a16="http://schemas.microsoft.com/office/drawing/2014/main" id="{94047E32-AC55-387F-CF0D-2FC28C243E51}"/>
              </a:ext>
            </a:extLst>
          </p:cNvPr>
          <p:cNvSpPr>
            <a:spLocks noGrp="1"/>
          </p:cNvSpPr>
          <p:nvPr>
            <p:ph type="ftr" sz="quarter" idx="11"/>
          </p:nvPr>
        </p:nvSpPr>
        <p:spPr/>
        <p:txBody>
          <a:bodyPr/>
          <a:lstStyle/>
          <a:p>
            <a:r>
              <a:rPr lang="en-US"/>
              <a:t>Introduction</a:t>
            </a:r>
          </a:p>
        </p:txBody>
      </p:sp>
      <p:sp>
        <p:nvSpPr>
          <p:cNvPr id="5" name="Slide Number Placeholder 4">
            <a:extLst>
              <a:ext uri="{FF2B5EF4-FFF2-40B4-BE49-F238E27FC236}">
                <a16:creationId xmlns:a16="http://schemas.microsoft.com/office/drawing/2014/main" id="{D2BC97A0-BFFA-065D-FC46-31A49D79F7A3}"/>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4198525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1CDEA-353B-2409-B4B6-B34F21933770}"/>
              </a:ext>
            </a:extLst>
          </p:cNvPr>
          <p:cNvSpPr>
            <a:spLocks noGrp="1"/>
          </p:cNvSpPr>
          <p:nvPr>
            <p:ph type="dt" sz="half" idx="10"/>
          </p:nvPr>
        </p:nvSpPr>
        <p:spPr>
          <a:xfrm>
            <a:off x="838200" y="6356350"/>
            <a:ext cx="2743200" cy="365125"/>
          </a:xfrm>
          <a:prstGeom prst="rect">
            <a:avLst/>
          </a:prstGeom>
        </p:spPr>
        <p:txBody>
          <a:bodyPr/>
          <a:lstStyle/>
          <a:p>
            <a:fld id="{EA2B26AF-43C9-4A52-AF06-A2AC06E43B1C}" type="datetime1">
              <a:rPr lang="en-US" smtClean="0"/>
              <a:t>1/31/2025</a:t>
            </a:fld>
            <a:endParaRPr lang="en-US"/>
          </a:p>
        </p:txBody>
      </p:sp>
      <p:sp>
        <p:nvSpPr>
          <p:cNvPr id="3" name="Footer Placeholder 2">
            <a:extLst>
              <a:ext uri="{FF2B5EF4-FFF2-40B4-BE49-F238E27FC236}">
                <a16:creationId xmlns:a16="http://schemas.microsoft.com/office/drawing/2014/main" id="{75CC3328-69EC-AD32-5D42-78AFBAE69021}"/>
              </a:ext>
            </a:extLst>
          </p:cNvPr>
          <p:cNvSpPr>
            <a:spLocks noGrp="1"/>
          </p:cNvSpPr>
          <p:nvPr>
            <p:ph type="ftr" sz="quarter" idx="11"/>
          </p:nvPr>
        </p:nvSpPr>
        <p:spPr/>
        <p:txBody>
          <a:bodyPr/>
          <a:lstStyle/>
          <a:p>
            <a:r>
              <a:rPr lang="en-US"/>
              <a:t>Introduction</a:t>
            </a:r>
          </a:p>
        </p:txBody>
      </p:sp>
      <p:sp>
        <p:nvSpPr>
          <p:cNvPr id="4" name="Slide Number Placeholder 3">
            <a:extLst>
              <a:ext uri="{FF2B5EF4-FFF2-40B4-BE49-F238E27FC236}">
                <a16:creationId xmlns:a16="http://schemas.microsoft.com/office/drawing/2014/main" id="{FC8FB655-C58F-EF96-7FFE-957B2D978F93}"/>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191312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282B-6CF9-A4D0-C084-62B090688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6AE6F-77E3-8C1B-513C-DE9ADA0C95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EC2555-EF3E-E875-FB86-A9BBE4024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9D25C-22A8-5D58-D044-D38241281A24}"/>
              </a:ext>
            </a:extLst>
          </p:cNvPr>
          <p:cNvSpPr>
            <a:spLocks noGrp="1"/>
          </p:cNvSpPr>
          <p:nvPr>
            <p:ph type="dt" sz="half" idx="10"/>
          </p:nvPr>
        </p:nvSpPr>
        <p:spPr>
          <a:xfrm>
            <a:off x="838200" y="6356350"/>
            <a:ext cx="2743200" cy="365125"/>
          </a:xfrm>
          <a:prstGeom prst="rect">
            <a:avLst/>
          </a:prstGeom>
        </p:spPr>
        <p:txBody>
          <a:bodyPr/>
          <a:lstStyle/>
          <a:p>
            <a:fld id="{18582E4D-5E9F-4458-938C-864B706F95FF}" type="datetime1">
              <a:rPr lang="en-US" smtClean="0"/>
              <a:t>1/31/2025</a:t>
            </a:fld>
            <a:endParaRPr lang="en-US"/>
          </a:p>
        </p:txBody>
      </p:sp>
      <p:sp>
        <p:nvSpPr>
          <p:cNvPr id="6" name="Footer Placeholder 5">
            <a:extLst>
              <a:ext uri="{FF2B5EF4-FFF2-40B4-BE49-F238E27FC236}">
                <a16:creationId xmlns:a16="http://schemas.microsoft.com/office/drawing/2014/main" id="{B3F0EBB5-21AA-2559-8D0D-53B747534639}"/>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A72F6D85-76DB-D878-670B-E125F093107D}"/>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397734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50CA-6AD7-5B60-33F5-B85FC4091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F1B91A-8F74-3B7F-64D3-338472769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33DECB-4ABE-95E6-B0DF-B031E49C3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79A3C-2B68-6ADD-6B2F-847A52AA934F}"/>
              </a:ext>
            </a:extLst>
          </p:cNvPr>
          <p:cNvSpPr>
            <a:spLocks noGrp="1"/>
          </p:cNvSpPr>
          <p:nvPr>
            <p:ph type="dt" sz="half" idx="10"/>
          </p:nvPr>
        </p:nvSpPr>
        <p:spPr>
          <a:xfrm>
            <a:off x="838200" y="6356350"/>
            <a:ext cx="2743200" cy="365125"/>
          </a:xfrm>
          <a:prstGeom prst="rect">
            <a:avLst/>
          </a:prstGeom>
        </p:spPr>
        <p:txBody>
          <a:bodyPr/>
          <a:lstStyle/>
          <a:p>
            <a:fld id="{5725A1BD-EBEB-4A8E-B449-2911DE41084B}" type="datetime1">
              <a:rPr lang="en-US" smtClean="0"/>
              <a:t>1/31/2025</a:t>
            </a:fld>
            <a:endParaRPr lang="en-US"/>
          </a:p>
        </p:txBody>
      </p:sp>
      <p:sp>
        <p:nvSpPr>
          <p:cNvPr id="6" name="Footer Placeholder 5">
            <a:extLst>
              <a:ext uri="{FF2B5EF4-FFF2-40B4-BE49-F238E27FC236}">
                <a16:creationId xmlns:a16="http://schemas.microsoft.com/office/drawing/2014/main" id="{F1E61F65-BB53-DB77-A17D-78486C75AC68}"/>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6EAE5C53-CD45-0CA1-D0BD-0B89897F18EA}"/>
              </a:ext>
            </a:extLst>
          </p:cNvPr>
          <p:cNvSpPr>
            <a:spLocks noGrp="1"/>
          </p:cNvSpPr>
          <p:nvPr>
            <p:ph type="sldNum" sz="quarter" idx="12"/>
          </p:nvPr>
        </p:nvSpPr>
        <p:spPr/>
        <p:txBody>
          <a:bodyPr/>
          <a:lstStyle/>
          <a:p>
            <a:fld id="{B62F1270-CA5A-4BF1-AAF5-16F08E48CB78}" type="slidenum">
              <a:rPr lang="en-US" smtClean="0"/>
              <a:t>‹#›</a:t>
            </a:fld>
            <a:endParaRPr lang="en-US"/>
          </a:p>
        </p:txBody>
      </p:sp>
    </p:spTree>
    <p:extLst>
      <p:ext uri="{BB962C8B-B14F-4D97-AF65-F5344CB8AC3E}">
        <p14:creationId xmlns:p14="http://schemas.microsoft.com/office/powerpoint/2010/main" val="3650715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9656A-1DCD-3A7C-A104-2014B262CD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4B152E0-EA6C-780F-BCFB-35F80CF460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0BD2FEC-049F-9FA9-C7AA-F21721977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tkinson Hyperlegible" pitchFamily="50" charset="0"/>
              </a:defRPr>
            </a:lvl1pPr>
          </a:lstStyle>
          <a:p>
            <a:r>
              <a:rPr lang="en-US" dirty="0"/>
              <a:t>Waves in ducts</a:t>
            </a:r>
          </a:p>
        </p:txBody>
      </p:sp>
      <p:sp>
        <p:nvSpPr>
          <p:cNvPr id="6" name="Slide Number Placeholder 5">
            <a:extLst>
              <a:ext uri="{FF2B5EF4-FFF2-40B4-BE49-F238E27FC236}">
                <a16:creationId xmlns:a16="http://schemas.microsoft.com/office/drawing/2014/main" id="{21FB8509-368A-F515-ABCA-31C2CA82E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tkinson Hyperlegible" pitchFamily="50" charset="0"/>
              </a:defRPr>
            </a:lvl1pPr>
          </a:lstStyle>
          <a:p>
            <a:fld id="{B62F1270-CA5A-4BF1-AAF5-16F08E48CB78}" type="slidenum">
              <a:rPr lang="en-US" smtClean="0"/>
              <a:pPr/>
              <a:t>‹#›</a:t>
            </a:fld>
            <a:endParaRPr lang="en-US" dirty="0"/>
          </a:p>
        </p:txBody>
      </p:sp>
    </p:spTree>
    <p:extLst>
      <p:ext uri="{BB962C8B-B14F-4D97-AF65-F5344CB8AC3E}">
        <p14:creationId xmlns:p14="http://schemas.microsoft.com/office/powerpoint/2010/main" val="1495136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Atkinson Hyperlegible" pitchFamily="50"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tkinson Hyperlegible"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tkinson Hyperlegible"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tkinson Hyperlegible"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tkinson Hyperlegible"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acoustic-supplies.com/absorption-coefficient-cha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F02D3-5BBE-2D13-1161-C15120F8B07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DCA43E7-2C12-585C-58FB-D50739567040}"/>
              </a:ext>
            </a:extLst>
          </p:cNvPr>
          <p:cNvPicPr>
            <a:picLocks noChangeAspect="1"/>
          </p:cNvPicPr>
          <p:nvPr/>
        </p:nvPicPr>
        <p:blipFill>
          <a:blip r:embed="rId2">
            <a:duotone>
              <a:schemeClr val="accent3">
                <a:shade val="45000"/>
                <a:satMod val="135000"/>
              </a:schemeClr>
              <a:prstClr val="white"/>
            </a:duotone>
          </a:blip>
          <a:stretch>
            <a:fillRect/>
          </a:stretch>
        </p:blipFill>
        <p:spPr>
          <a:xfrm>
            <a:off x="-51185" y="0"/>
            <a:ext cx="12243185" cy="6858000"/>
          </a:xfrm>
          <a:prstGeom prst="rect">
            <a:avLst/>
          </a:prstGeom>
        </p:spPr>
      </p:pic>
      <p:sp>
        <p:nvSpPr>
          <p:cNvPr id="2" name="Title 1">
            <a:extLst>
              <a:ext uri="{FF2B5EF4-FFF2-40B4-BE49-F238E27FC236}">
                <a16:creationId xmlns:a16="http://schemas.microsoft.com/office/drawing/2014/main" id="{CFEAC840-4EA9-B4BE-E691-83A0E5565E56}"/>
              </a:ext>
            </a:extLst>
          </p:cNvPr>
          <p:cNvSpPr>
            <a:spLocks noGrp="1"/>
          </p:cNvSpPr>
          <p:nvPr>
            <p:ph type="ctrTitle"/>
          </p:nvPr>
        </p:nvSpPr>
        <p:spPr>
          <a:xfrm>
            <a:off x="1524000" y="207963"/>
            <a:ext cx="9144000" cy="2387600"/>
          </a:xfrm>
        </p:spPr>
        <p:txBody>
          <a:bodyPr>
            <a:normAutofit/>
          </a:bodyPr>
          <a:lstStyle/>
          <a:p>
            <a:r>
              <a:rPr lang="en-US" sz="4400" dirty="0">
                <a:latin typeface="Atkinson Hyperlegible" pitchFamily="50" charset="0"/>
              </a:rPr>
              <a:t>Acoustic Enclosures</a:t>
            </a:r>
          </a:p>
        </p:txBody>
      </p:sp>
      <p:sp>
        <p:nvSpPr>
          <p:cNvPr id="3" name="Subtitle 2">
            <a:extLst>
              <a:ext uri="{FF2B5EF4-FFF2-40B4-BE49-F238E27FC236}">
                <a16:creationId xmlns:a16="http://schemas.microsoft.com/office/drawing/2014/main" id="{6D1720A4-B56E-A736-8253-A0BA6BA5B2C4}"/>
              </a:ext>
            </a:extLst>
          </p:cNvPr>
          <p:cNvSpPr>
            <a:spLocks noGrp="1"/>
          </p:cNvSpPr>
          <p:nvPr>
            <p:ph type="subTitle" idx="1"/>
          </p:nvPr>
        </p:nvSpPr>
        <p:spPr>
          <a:xfrm>
            <a:off x="1524000" y="3896735"/>
            <a:ext cx="9144000" cy="463378"/>
          </a:xfrm>
        </p:spPr>
        <p:txBody>
          <a:bodyPr/>
          <a:lstStyle/>
          <a:p>
            <a:r>
              <a:rPr lang="en-US" dirty="0"/>
              <a:t>Tyler Dare</a:t>
            </a:r>
          </a:p>
        </p:txBody>
      </p:sp>
      <p:sp>
        <p:nvSpPr>
          <p:cNvPr id="4" name="Subtitle 2">
            <a:extLst>
              <a:ext uri="{FF2B5EF4-FFF2-40B4-BE49-F238E27FC236}">
                <a16:creationId xmlns:a16="http://schemas.microsoft.com/office/drawing/2014/main" id="{BD2AF1AB-72AD-EFBA-D69D-A0494653F349}"/>
              </a:ext>
            </a:extLst>
          </p:cNvPr>
          <p:cNvSpPr txBox="1">
            <a:spLocks/>
          </p:cNvSpPr>
          <p:nvPr/>
        </p:nvSpPr>
        <p:spPr>
          <a:xfrm>
            <a:off x="1524000" y="2818692"/>
            <a:ext cx="9144000" cy="46337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tkinson Hyperlegible" pitchFamily="50"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tkinson Hyperlegible" pitchFamily="50"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tkinson Hyperlegible" pitchFamily="50"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tkinson Hyperlegible" pitchFamily="50"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tkinson Hyperlegible" pitchFamily="50"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a:t>Sabine rooms</a:t>
            </a:r>
          </a:p>
        </p:txBody>
      </p:sp>
    </p:spTree>
    <p:extLst>
      <p:ext uri="{BB962C8B-B14F-4D97-AF65-F5344CB8AC3E}">
        <p14:creationId xmlns:p14="http://schemas.microsoft.com/office/powerpoint/2010/main" val="4159422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CD199-F824-EDD0-7D42-F501F6B4E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4CA30F-62B9-9017-99AE-AB7023924919}"/>
              </a:ext>
            </a:extLst>
          </p:cNvPr>
          <p:cNvSpPr>
            <a:spLocks noGrp="1"/>
          </p:cNvSpPr>
          <p:nvPr>
            <p:ph type="title"/>
          </p:nvPr>
        </p:nvSpPr>
        <p:spPr/>
        <p:txBody>
          <a:bodyPr/>
          <a:lstStyle/>
          <a:p>
            <a:r>
              <a:rPr lang="en-US" dirty="0"/>
              <a:t>Example problem: adding treatment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22C7AD-7846-8596-413D-A49E048995D8}"/>
                  </a:ext>
                </a:extLst>
              </p:cNvPr>
              <p:cNvSpPr>
                <a:spLocks noGrp="1"/>
              </p:cNvSpPr>
              <p:nvPr>
                <p:ph idx="1"/>
              </p:nvPr>
            </p:nvSpPr>
            <p:spPr/>
            <p:txBody>
              <a:bodyPr/>
              <a:lstStyle/>
              <a:p>
                <a:r>
                  <a:rPr lang="en-US" dirty="0"/>
                  <a:t>Room 10 m </a:t>
                </a:r>
                <a14:m>
                  <m:oMath xmlns:m="http://schemas.openxmlformats.org/officeDocument/2006/math">
                    <m:r>
                      <a:rPr lang="en-US" b="0" i="1" smtClean="0">
                        <a:latin typeface="Cambria Math" panose="02040503050406030204" pitchFamily="18" charset="0"/>
                      </a:rPr>
                      <m:t>×</m:t>
                    </m:r>
                  </m:oMath>
                </a14:m>
                <a:r>
                  <a:rPr lang="en-US" dirty="0"/>
                  <a:t> 10 m </a:t>
                </a:r>
                <a14:m>
                  <m:oMath xmlns:m="http://schemas.openxmlformats.org/officeDocument/2006/math">
                    <m:r>
                      <a:rPr lang="en-US" b="0" i="1" smtClean="0">
                        <a:latin typeface="Cambria Math" panose="02040503050406030204" pitchFamily="18" charset="0"/>
                      </a:rPr>
                      <m:t>×</m:t>
                    </m:r>
                  </m:oMath>
                </a14:m>
                <a:r>
                  <a:rPr lang="en-US" dirty="0"/>
                  <a:t> 5 m</a:t>
                </a:r>
              </a:p>
              <a:p>
                <a:r>
                  <a:rPr lang="en-US" dirty="0"/>
                  <a:t>Machine in the center of the floor and operates at 250 Hz.</a:t>
                </a:r>
              </a:p>
              <a:p>
                <a:r>
                  <a:rPr lang="en-US" dirty="0"/>
                  <a:t>All surfaces have absorption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08</m:t>
                    </m:r>
                  </m:oMath>
                </a14:m>
                <a:endParaRPr lang="en-US" dirty="0"/>
              </a:p>
              <a:p>
                <a:r>
                  <a:rPr lang="en-US" dirty="0"/>
                  <a:t>How much quieter will the room be if the walls and ceiling are treated with absorbing material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a14:m>
                <a:r>
                  <a:rPr lang="en-US" dirty="0"/>
                  <a:t>?</a:t>
                </a:r>
              </a:p>
            </p:txBody>
          </p:sp>
        </mc:Choice>
        <mc:Fallback>
          <p:sp>
            <p:nvSpPr>
              <p:cNvPr id="3" name="Content Placeholder 2">
                <a:extLst>
                  <a:ext uri="{FF2B5EF4-FFF2-40B4-BE49-F238E27FC236}">
                    <a16:creationId xmlns:a16="http://schemas.microsoft.com/office/drawing/2014/main" id="{0822C7AD-7846-8596-413D-A49E048995D8}"/>
                  </a:ext>
                </a:extLst>
              </p:cNvPr>
              <p:cNvSpPr>
                <a:spLocks noGrp="1" noRot="1" noChangeAspect="1" noMove="1" noResize="1" noEditPoints="1" noAdjustHandles="1" noChangeArrowheads="1" noChangeShapeType="1" noTextEdit="1"/>
              </p:cNvSpPr>
              <p:nvPr>
                <p:ph idx="1"/>
              </p:nvPr>
            </p:nvSpPr>
            <p:spPr>
              <a:blipFill>
                <a:blip r:embed="rId2"/>
                <a:stretch>
                  <a:fillRect l="-1043" t="-20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316B325-6D78-FC2A-8732-C7B51815FAEC}"/>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6A41952F-A83A-CE16-A825-393C7055947E}"/>
              </a:ext>
            </a:extLst>
          </p:cNvPr>
          <p:cNvSpPr>
            <a:spLocks noGrp="1"/>
          </p:cNvSpPr>
          <p:nvPr>
            <p:ph type="sldNum" sz="quarter" idx="12"/>
          </p:nvPr>
        </p:nvSpPr>
        <p:spPr/>
        <p:txBody>
          <a:bodyPr/>
          <a:lstStyle/>
          <a:p>
            <a:fld id="{B62F1270-CA5A-4BF1-AAF5-16F08E48CB78}" type="slidenum">
              <a:rPr lang="en-US" smtClean="0"/>
              <a:t>10</a:t>
            </a:fld>
            <a:endParaRPr lang="en-US"/>
          </a:p>
        </p:txBody>
      </p:sp>
    </p:spTree>
    <p:extLst>
      <p:ext uri="{BB962C8B-B14F-4D97-AF65-F5344CB8AC3E}">
        <p14:creationId xmlns:p14="http://schemas.microsoft.com/office/powerpoint/2010/main" val="353641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A33BF-7C96-DA71-1C14-F0D5FA880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92E4A7-A9C8-A3D2-79B4-5E4D063A4BEE}"/>
              </a:ext>
            </a:extLst>
          </p:cNvPr>
          <p:cNvSpPr>
            <a:spLocks noGrp="1"/>
          </p:cNvSpPr>
          <p:nvPr>
            <p:ph type="title"/>
          </p:nvPr>
        </p:nvSpPr>
        <p:spPr/>
        <p:txBody>
          <a:bodyPr/>
          <a:lstStyle/>
          <a:p>
            <a:r>
              <a:rPr lang="en-US" dirty="0"/>
              <a:t>Example problem: adding treatment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35AB6B-8A02-0909-748B-EB108CC76E26}"/>
                  </a:ext>
                </a:extLst>
              </p:cNvPr>
              <p:cNvSpPr>
                <a:spLocks noGrp="1"/>
              </p:cNvSpPr>
              <p:nvPr>
                <p:ph idx="1"/>
              </p:nvPr>
            </p:nvSpPr>
            <p:spPr>
              <a:xfrm>
                <a:off x="0" y="2409825"/>
                <a:ext cx="10515600" cy="3727364"/>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𝑊</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num>
                                <m:den>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𝑅</m:t>
                                  </m:r>
                                </m:den>
                              </m:f>
                            </m:e>
                          </m:d>
                        </m:e>
                      </m:func>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0</m:t>
                                      </m:r>
                                    </m:sub>
                                  </m:sSub>
                                  <m:r>
                                    <a:rPr lang="en-US" b="0" i="1" smtClean="0">
                                      <a:latin typeface="Cambria Math" panose="02040503050406030204" pitchFamily="18" charset="0"/>
                                    </a:rPr>
                                    <m:t>𝑐</m:t>
                                  </m:r>
                                </m:num>
                                <m:den>
                                  <m:r>
                                    <a:rPr lang="en-US" b="0" i="1" smtClean="0">
                                      <a:latin typeface="Cambria Math" panose="02040503050406030204" pitchFamily="18" charset="0"/>
                                    </a:rPr>
                                    <m:t>400</m:t>
                                  </m:r>
                                </m:den>
                              </m:f>
                            </m:e>
                          </m:d>
                        </m:e>
                      </m:func>
                    </m:oMath>
                  </m:oMathPara>
                </a14:m>
                <a:endParaRPr lang="en-US" dirty="0"/>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2A35AB6B-8A02-0909-748B-EB108CC76E26}"/>
                  </a:ext>
                </a:extLst>
              </p:cNvPr>
              <p:cNvSpPr>
                <a:spLocks noGrp="1" noRot="1" noChangeAspect="1" noMove="1" noResize="1" noEditPoints="1" noAdjustHandles="1" noChangeArrowheads="1" noChangeShapeType="1" noTextEdit="1"/>
              </p:cNvSpPr>
              <p:nvPr>
                <p:ph idx="1"/>
              </p:nvPr>
            </p:nvSpPr>
            <p:spPr>
              <a:xfrm>
                <a:off x="0" y="2409825"/>
                <a:ext cx="10515600" cy="3727364"/>
              </a:xfrm>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BFEC39E-D20E-3FBF-A80C-D1773CAFFCC0}"/>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8893489-1B29-05F6-4FE1-1FA4144DBAA2}"/>
              </a:ext>
            </a:extLst>
          </p:cNvPr>
          <p:cNvSpPr>
            <a:spLocks noGrp="1"/>
          </p:cNvSpPr>
          <p:nvPr>
            <p:ph type="sldNum" sz="quarter" idx="12"/>
          </p:nvPr>
        </p:nvSpPr>
        <p:spPr/>
        <p:txBody>
          <a:bodyPr/>
          <a:lstStyle/>
          <a:p>
            <a:fld id="{B62F1270-CA5A-4BF1-AAF5-16F08E48CB78}" type="slidenum">
              <a:rPr lang="en-US" smtClean="0"/>
              <a:t>11</a:t>
            </a:fld>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06F0B04-663F-4F66-4642-2CABC7EF47DD}"/>
                  </a:ext>
                </a:extLst>
              </p:cNvPr>
              <p:cNvSpPr txBox="1"/>
              <p:nvPr/>
            </p:nvSpPr>
            <p:spPr>
              <a:xfrm>
                <a:off x="187606" y="632826"/>
                <a:ext cx="615791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Room 10 m </a:t>
                </a:r>
                <a14:m>
                  <m:oMath xmlns:m="http://schemas.openxmlformats.org/officeDocument/2006/math">
                    <m:r>
                      <a:rPr lang="en-US" b="0" i="1" smtClean="0">
                        <a:latin typeface="Cambria Math" panose="02040503050406030204" pitchFamily="18" charset="0"/>
                      </a:rPr>
                      <m:t>×</m:t>
                    </m:r>
                  </m:oMath>
                </a14:m>
                <a:r>
                  <a:rPr lang="en-US" dirty="0"/>
                  <a:t> 10 m </a:t>
                </a:r>
                <a14:m>
                  <m:oMath xmlns:m="http://schemas.openxmlformats.org/officeDocument/2006/math">
                    <m:r>
                      <a:rPr lang="en-US" b="0" i="1" smtClean="0">
                        <a:latin typeface="Cambria Math" panose="02040503050406030204" pitchFamily="18" charset="0"/>
                      </a:rPr>
                      <m:t>×</m:t>
                    </m:r>
                  </m:oMath>
                </a14:m>
                <a:r>
                  <a:rPr lang="en-US" dirty="0"/>
                  <a:t> 5 m</a:t>
                </a:r>
              </a:p>
              <a:p>
                <a:pPr marL="285750" indent="-285750">
                  <a:buFont typeface="Arial" panose="020B0604020202020204" pitchFamily="34" charset="0"/>
                  <a:buChar char="•"/>
                </a:pPr>
                <a:r>
                  <a:rPr lang="en-US" dirty="0"/>
                  <a:t>Machine in the center of the floor and operates at 250 Hz.</a:t>
                </a:r>
              </a:p>
              <a:p>
                <a:pPr marL="285750" indent="-285750">
                  <a:buFont typeface="Arial" panose="020B0604020202020204" pitchFamily="34" charset="0"/>
                  <a:buChar char="•"/>
                </a:pPr>
                <a:r>
                  <a:rPr lang="en-US" dirty="0"/>
                  <a:t>All surfaces have absorption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=0.08</m:t>
                    </m:r>
                  </m:oMath>
                </a14:m>
                <a:endParaRPr lang="en-US" dirty="0"/>
              </a:p>
              <a:p>
                <a:pPr marL="285750" indent="-285750">
                  <a:buFont typeface="Arial" panose="020B0604020202020204" pitchFamily="34" charset="0"/>
                  <a:buChar char="•"/>
                </a:pPr>
                <a:r>
                  <a:rPr lang="en-US" dirty="0"/>
                  <a:t>How much quieter will the room be if the walls and ceiling are treated with absorbing material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=0.5</m:t>
                    </m:r>
                  </m:oMath>
                </a14:m>
                <a:r>
                  <a:rPr lang="en-US" dirty="0"/>
                  <a:t>?</a:t>
                </a:r>
              </a:p>
            </p:txBody>
          </p:sp>
        </mc:Choice>
        <mc:Fallback>
          <p:sp>
            <p:nvSpPr>
              <p:cNvPr id="11" name="TextBox 10">
                <a:extLst>
                  <a:ext uri="{FF2B5EF4-FFF2-40B4-BE49-F238E27FC236}">
                    <a16:creationId xmlns:a16="http://schemas.microsoft.com/office/drawing/2014/main" id="{C06F0B04-663F-4F66-4642-2CABC7EF47DD}"/>
                  </a:ext>
                </a:extLst>
              </p:cNvPr>
              <p:cNvSpPr txBox="1">
                <a:spLocks noRot="1" noChangeAspect="1" noMove="1" noResize="1" noEditPoints="1" noAdjustHandles="1" noChangeArrowheads="1" noChangeShapeType="1" noTextEdit="1"/>
              </p:cNvSpPr>
              <p:nvPr/>
            </p:nvSpPr>
            <p:spPr>
              <a:xfrm>
                <a:off x="187606" y="632826"/>
                <a:ext cx="6157912" cy="1477328"/>
              </a:xfrm>
              <a:prstGeom prst="rect">
                <a:avLst/>
              </a:prstGeom>
              <a:blipFill>
                <a:blip r:embed="rId3"/>
                <a:stretch>
                  <a:fillRect l="-593" t="-2049" b="-5328"/>
                </a:stretch>
              </a:blipFill>
            </p:spPr>
            <p:txBody>
              <a:bodyPr/>
              <a:lstStyle/>
              <a:p>
                <a:r>
                  <a:rPr lang="en-US">
                    <a:noFill/>
                  </a:rPr>
                  <a:t> </a:t>
                </a:r>
              </a:p>
            </p:txBody>
          </p:sp>
        </mc:Fallback>
      </mc:AlternateContent>
    </p:spTree>
    <p:extLst>
      <p:ext uri="{BB962C8B-B14F-4D97-AF65-F5344CB8AC3E}">
        <p14:creationId xmlns:p14="http://schemas.microsoft.com/office/powerpoint/2010/main" val="268392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2516B-872B-F043-48D7-5D469C65C7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2E44F-445F-20F4-1A7C-73FCAE49ACFE}"/>
              </a:ext>
            </a:extLst>
          </p:cNvPr>
          <p:cNvSpPr>
            <a:spLocks noGrp="1"/>
          </p:cNvSpPr>
          <p:nvPr>
            <p:ph type="title"/>
          </p:nvPr>
        </p:nvSpPr>
        <p:spPr/>
        <p:txBody>
          <a:bodyPr/>
          <a:lstStyle/>
          <a:p>
            <a:r>
              <a:rPr lang="en-US" dirty="0"/>
              <a:t>Example problem: adding treatment</a:t>
            </a:r>
          </a:p>
        </p:txBody>
      </p:sp>
      <p:sp>
        <p:nvSpPr>
          <p:cNvPr id="4" name="Footer Placeholder 3">
            <a:extLst>
              <a:ext uri="{FF2B5EF4-FFF2-40B4-BE49-F238E27FC236}">
                <a16:creationId xmlns:a16="http://schemas.microsoft.com/office/drawing/2014/main" id="{8AE978B1-011F-10F5-9A6D-797F87E4E6A6}"/>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479F5914-8F96-7524-B96B-F9FF0F8DDCF5}"/>
              </a:ext>
            </a:extLst>
          </p:cNvPr>
          <p:cNvSpPr>
            <a:spLocks noGrp="1"/>
          </p:cNvSpPr>
          <p:nvPr>
            <p:ph type="sldNum" sz="quarter" idx="12"/>
          </p:nvPr>
        </p:nvSpPr>
        <p:spPr/>
        <p:txBody>
          <a:bodyPr/>
          <a:lstStyle/>
          <a:p>
            <a:fld id="{B62F1270-CA5A-4BF1-AAF5-16F08E48CB78}" type="slidenum">
              <a:rPr lang="en-US" smtClean="0"/>
              <a:t>12</a:t>
            </a:fld>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D154016-B2F1-3D93-CB34-23433B628713}"/>
                  </a:ext>
                </a:extLst>
              </p:cNvPr>
              <p:cNvSpPr txBox="1"/>
              <p:nvPr/>
            </p:nvSpPr>
            <p:spPr>
              <a:xfrm>
                <a:off x="187606" y="632826"/>
                <a:ext cx="615791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Room 10 m </a:t>
                </a:r>
                <a14:m>
                  <m:oMath xmlns:m="http://schemas.openxmlformats.org/officeDocument/2006/math">
                    <m:r>
                      <a:rPr lang="en-US" b="0" i="1" smtClean="0">
                        <a:latin typeface="Cambria Math" panose="02040503050406030204" pitchFamily="18" charset="0"/>
                      </a:rPr>
                      <m:t>×</m:t>
                    </m:r>
                  </m:oMath>
                </a14:m>
                <a:r>
                  <a:rPr lang="en-US" dirty="0"/>
                  <a:t> 10 m </a:t>
                </a:r>
                <a14:m>
                  <m:oMath xmlns:m="http://schemas.openxmlformats.org/officeDocument/2006/math">
                    <m:r>
                      <a:rPr lang="en-US" b="0" i="1" smtClean="0">
                        <a:latin typeface="Cambria Math" panose="02040503050406030204" pitchFamily="18" charset="0"/>
                      </a:rPr>
                      <m:t>×</m:t>
                    </m:r>
                  </m:oMath>
                </a14:m>
                <a:r>
                  <a:rPr lang="en-US" dirty="0"/>
                  <a:t> 5 m</a:t>
                </a:r>
              </a:p>
              <a:p>
                <a:pPr marL="285750" indent="-285750">
                  <a:buFont typeface="Arial" panose="020B0604020202020204" pitchFamily="34" charset="0"/>
                  <a:buChar char="•"/>
                </a:pPr>
                <a:r>
                  <a:rPr lang="en-US" dirty="0"/>
                  <a:t>Machine in the center of the floor and operates at 250 Hz.</a:t>
                </a:r>
              </a:p>
              <a:p>
                <a:pPr marL="285750" indent="-285750">
                  <a:buFont typeface="Arial" panose="020B0604020202020204" pitchFamily="34" charset="0"/>
                  <a:buChar char="•"/>
                </a:pPr>
                <a:r>
                  <a:rPr lang="en-US" dirty="0"/>
                  <a:t>All surfaces have absorption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=0.08</m:t>
                    </m:r>
                  </m:oMath>
                </a14:m>
                <a:endParaRPr lang="en-US" dirty="0"/>
              </a:p>
              <a:p>
                <a:pPr marL="285750" indent="-285750">
                  <a:buFont typeface="Arial" panose="020B0604020202020204" pitchFamily="34" charset="0"/>
                  <a:buChar char="•"/>
                </a:pPr>
                <a:r>
                  <a:rPr lang="en-US" dirty="0"/>
                  <a:t>How much quieter will the room be if the walls and ceiling are treated with absorbing material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=0.5</m:t>
                    </m:r>
                  </m:oMath>
                </a14:m>
                <a:r>
                  <a:rPr lang="en-US" dirty="0"/>
                  <a:t>?</a:t>
                </a:r>
              </a:p>
            </p:txBody>
          </p:sp>
        </mc:Choice>
        <mc:Fallback>
          <p:sp>
            <p:nvSpPr>
              <p:cNvPr id="11" name="TextBox 10">
                <a:extLst>
                  <a:ext uri="{FF2B5EF4-FFF2-40B4-BE49-F238E27FC236}">
                    <a16:creationId xmlns:a16="http://schemas.microsoft.com/office/drawing/2014/main" id="{BD154016-B2F1-3D93-CB34-23433B628713}"/>
                  </a:ext>
                </a:extLst>
              </p:cNvPr>
              <p:cNvSpPr txBox="1">
                <a:spLocks noRot="1" noChangeAspect="1" noMove="1" noResize="1" noEditPoints="1" noAdjustHandles="1" noChangeArrowheads="1" noChangeShapeType="1" noTextEdit="1"/>
              </p:cNvSpPr>
              <p:nvPr/>
            </p:nvSpPr>
            <p:spPr>
              <a:xfrm>
                <a:off x="187606" y="632826"/>
                <a:ext cx="6157912" cy="1477328"/>
              </a:xfrm>
              <a:prstGeom prst="rect">
                <a:avLst/>
              </a:prstGeom>
              <a:blipFill>
                <a:blip r:embed="rId2"/>
                <a:stretch>
                  <a:fillRect l="-593" t="-2049" b="-5328"/>
                </a:stretch>
              </a:blipFill>
            </p:spPr>
            <p:txBody>
              <a:bodyPr/>
              <a:lstStyle/>
              <a:p>
                <a:r>
                  <a:rPr lang="en-US">
                    <a:noFill/>
                  </a:rPr>
                  <a:t> </a:t>
                </a:r>
              </a:p>
            </p:txBody>
          </p:sp>
        </mc:Fallback>
      </mc:AlternateContent>
    </p:spTree>
    <p:extLst>
      <p:ext uri="{BB962C8B-B14F-4D97-AF65-F5344CB8AC3E}">
        <p14:creationId xmlns:p14="http://schemas.microsoft.com/office/powerpoint/2010/main" val="2509609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F55E0-1D79-C019-A7D5-0773C6F0E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9CA97-95B5-7ADB-3BE7-FC8A57A87901}"/>
              </a:ext>
            </a:extLst>
          </p:cNvPr>
          <p:cNvSpPr>
            <a:spLocks noGrp="1"/>
          </p:cNvSpPr>
          <p:nvPr>
            <p:ph type="title"/>
          </p:nvPr>
        </p:nvSpPr>
        <p:spPr/>
        <p:txBody>
          <a:bodyPr/>
          <a:lstStyle/>
          <a:p>
            <a:r>
              <a:rPr lang="en-US" dirty="0"/>
              <a:t>Example problem: adding treatment</a:t>
            </a:r>
          </a:p>
        </p:txBody>
      </p:sp>
      <p:sp>
        <p:nvSpPr>
          <p:cNvPr id="4" name="Footer Placeholder 3">
            <a:extLst>
              <a:ext uri="{FF2B5EF4-FFF2-40B4-BE49-F238E27FC236}">
                <a16:creationId xmlns:a16="http://schemas.microsoft.com/office/drawing/2014/main" id="{3A6E456C-C8A7-14F6-C079-E2640A31E233}"/>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13298505-F44B-51A6-98E7-F5DC14FEAA09}"/>
              </a:ext>
            </a:extLst>
          </p:cNvPr>
          <p:cNvSpPr>
            <a:spLocks noGrp="1"/>
          </p:cNvSpPr>
          <p:nvPr>
            <p:ph type="sldNum" sz="quarter" idx="12"/>
          </p:nvPr>
        </p:nvSpPr>
        <p:spPr/>
        <p:txBody>
          <a:bodyPr/>
          <a:lstStyle/>
          <a:p>
            <a:fld id="{B62F1270-CA5A-4BF1-AAF5-16F08E48CB78}" type="slidenum">
              <a:rPr lang="en-US" smtClean="0"/>
              <a:t>13</a:t>
            </a:fld>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E091B1E-E5AC-B340-07E8-93EF8394BFCF}"/>
                  </a:ext>
                </a:extLst>
              </p:cNvPr>
              <p:cNvSpPr txBox="1"/>
              <p:nvPr/>
            </p:nvSpPr>
            <p:spPr>
              <a:xfrm>
                <a:off x="187606" y="632826"/>
                <a:ext cx="615791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dirty="0"/>
                  <a:t>Room 10 m </a:t>
                </a:r>
                <a14:m>
                  <m:oMath xmlns:m="http://schemas.openxmlformats.org/officeDocument/2006/math">
                    <m:r>
                      <a:rPr lang="en-US" b="0" i="1" smtClean="0">
                        <a:latin typeface="Cambria Math" panose="02040503050406030204" pitchFamily="18" charset="0"/>
                      </a:rPr>
                      <m:t>×</m:t>
                    </m:r>
                  </m:oMath>
                </a14:m>
                <a:r>
                  <a:rPr lang="en-US" dirty="0"/>
                  <a:t> 10 m </a:t>
                </a:r>
                <a14:m>
                  <m:oMath xmlns:m="http://schemas.openxmlformats.org/officeDocument/2006/math">
                    <m:r>
                      <a:rPr lang="en-US" b="0" i="1" smtClean="0">
                        <a:latin typeface="Cambria Math" panose="02040503050406030204" pitchFamily="18" charset="0"/>
                      </a:rPr>
                      <m:t>×</m:t>
                    </m:r>
                  </m:oMath>
                </a14:m>
                <a:r>
                  <a:rPr lang="en-US" dirty="0"/>
                  <a:t> 5 m</a:t>
                </a:r>
              </a:p>
              <a:p>
                <a:pPr marL="285750" indent="-285750">
                  <a:buFont typeface="Arial" panose="020B0604020202020204" pitchFamily="34" charset="0"/>
                  <a:buChar char="•"/>
                </a:pPr>
                <a:r>
                  <a:rPr lang="en-US" dirty="0"/>
                  <a:t>Machine in the center of the floor and operates at 250 Hz.</a:t>
                </a:r>
              </a:p>
              <a:p>
                <a:pPr marL="285750" indent="-285750">
                  <a:buFont typeface="Arial" panose="020B0604020202020204" pitchFamily="34" charset="0"/>
                  <a:buChar char="•"/>
                </a:pPr>
                <a:r>
                  <a:rPr lang="en-US" dirty="0"/>
                  <a:t>All surfaces have absorption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=0.08</m:t>
                    </m:r>
                  </m:oMath>
                </a14:m>
                <a:endParaRPr lang="en-US" dirty="0"/>
              </a:p>
              <a:p>
                <a:pPr marL="285750" indent="-285750">
                  <a:buFont typeface="Arial" panose="020B0604020202020204" pitchFamily="34" charset="0"/>
                  <a:buChar char="•"/>
                </a:pPr>
                <a:r>
                  <a:rPr lang="en-US" dirty="0"/>
                  <a:t>How much quieter will the room be if the walls and ceiling are treated with absorbing material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=0.5</m:t>
                    </m:r>
                  </m:oMath>
                </a14:m>
                <a:r>
                  <a:rPr lang="en-US" dirty="0"/>
                  <a:t>?</a:t>
                </a:r>
              </a:p>
            </p:txBody>
          </p:sp>
        </mc:Choice>
        <mc:Fallback>
          <p:sp>
            <p:nvSpPr>
              <p:cNvPr id="11" name="TextBox 10">
                <a:extLst>
                  <a:ext uri="{FF2B5EF4-FFF2-40B4-BE49-F238E27FC236}">
                    <a16:creationId xmlns:a16="http://schemas.microsoft.com/office/drawing/2014/main" id="{6E091B1E-E5AC-B340-07E8-93EF8394BFCF}"/>
                  </a:ext>
                </a:extLst>
              </p:cNvPr>
              <p:cNvSpPr txBox="1">
                <a:spLocks noRot="1" noChangeAspect="1" noMove="1" noResize="1" noEditPoints="1" noAdjustHandles="1" noChangeArrowheads="1" noChangeShapeType="1" noTextEdit="1"/>
              </p:cNvSpPr>
              <p:nvPr/>
            </p:nvSpPr>
            <p:spPr>
              <a:xfrm>
                <a:off x="187606" y="632826"/>
                <a:ext cx="6157912" cy="1477328"/>
              </a:xfrm>
              <a:prstGeom prst="rect">
                <a:avLst/>
              </a:prstGeom>
              <a:blipFill>
                <a:blip r:embed="rId2"/>
                <a:stretch>
                  <a:fillRect l="-593" t="-2049" b="-53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5C8CCFD-5A3B-84E7-FD23-E5599059EEE8}"/>
                  </a:ext>
                </a:extLst>
              </p:cNvPr>
              <p:cNvSpPr txBox="1"/>
              <p:nvPr/>
            </p:nvSpPr>
            <p:spPr>
              <a:xfrm>
                <a:off x="483394" y="2214749"/>
                <a:ext cx="6157912"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num>
                                <m:den>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m:rPr>
                                          <m:sty m:val="p"/>
                                        </m:rPr>
                                        <a:rPr lang="en-US" b="0" i="0" smtClean="0">
                                          <a:latin typeface="Cambria Math" panose="02040503050406030204" pitchFamily="18" charset="0"/>
                                        </a:rPr>
                                        <m:t>new</m:t>
                                      </m:r>
                                    </m:sub>
                                  </m:sSub>
                                </m:den>
                              </m:f>
                            </m:e>
                          </m:d>
                          <m:r>
                            <a:rPr lang="en-US" i="1">
                              <a:latin typeface="Cambria Math" panose="02040503050406030204" pitchFamily="18" charset="0"/>
                            </a:rPr>
                            <m:t>−10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𝜃</m:t>
                                          </m:r>
                                        </m:sub>
                                      </m:sSub>
                                    </m:num>
                                    <m:den>
                                      <m:r>
                                        <a:rPr lang="en-US" i="1">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sSub>
                                        <m:sSubPr>
                                          <m:ctrlPr>
                                            <a:rPr lang="en-US" b="0" i="1" smtClean="0">
                                              <a:latin typeface="Cambria Math" panose="02040503050406030204" pitchFamily="18" charset="0"/>
                                            </a:rPr>
                                          </m:ctrlPr>
                                        </m:sSubPr>
                                        <m:e>
                                          <m:r>
                                            <a:rPr lang="en-US" i="1">
                                              <a:latin typeface="Cambria Math" panose="02040503050406030204" pitchFamily="18" charset="0"/>
                                            </a:rPr>
                                            <m:t>𝑅</m:t>
                                          </m:r>
                                        </m:e>
                                        <m:sub>
                                          <m:r>
                                            <m:rPr>
                                              <m:sty m:val="p"/>
                                            </m:rPr>
                                            <a:rPr lang="en-US" b="0" i="0" smtClean="0">
                                              <a:latin typeface="Cambria Math" panose="02040503050406030204" pitchFamily="18" charset="0"/>
                                            </a:rPr>
                                            <m:t>old</m:t>
                                          </m:r>
                                        </m:sub>
                                      </m:sSub>
                                    </m:den>
                                  </m:f>
                                </m:e>
                              </m:d>
                            </m:e>
                          </m:func>
                        </m:e>
                      </m:func>
                    </m:oMath>
                  </m:oMathPara>
                </a14:m>
                <a:endParaRPr lang="en-US" dirty="0"/>
              </a:p>
            </p:txBody>
          </p:sp>
        </mc:Choice>
        <mc:Fallback>
          <p:sp>
            <p:nvSpPr>
              <p:cNvPr id="13" name="TextBox 12">
                <a:extLst>
                  <a:ext uri="{FF2B5EF4-FFF2-40B4-BE49-F238E27FC236}">
                    <a16:creationId xmlns:a16="http://schemas.microsoft.com/office/drawing/2014/main" id="{C5C8CCFD-5A3B-84E7-FD23-E5599059EEE8}"/>
                  </a:ext>
                </a:extLst>
              </p:cNvPr>
              <p:cNvSpPr txBox="1">
                <a:spLocks noRot="1" noChangeAspect="1" noMove="1" noResize="1" noEditPoints="1" noAdjustHandles="1" noChangeArrowheads="1" noChangeShapeType="1" noTextEdit="1"/>
              </p:cNvSpPr>
              <p:nvPr/>
            </p:nvSpPr>
            <p:spPr>
              <a:xfrm>
                <a:off x="483394" y="2214749"/>
                <a:ext cx="6157912" cy="714683"/>
              </a:xfrm>
              <a:prstGeom prst="rect">
                <a:avLst/>
              </a:prstGeom>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3E0473B4-D6FE-FC83-8B97-13897FA923AA}"/>
              </a:ext>
            </a:extLst>
          </p:cNvPr>
          <p:cNvPicPr>
            <a:picLocks noChangeAspect="1"/>
          </p:cNvPicPr>
          <p:nvPr/>
        </p:nvPicPr>
        <p:blipFill>
          <a:blip r:embed="rId4"/>
          <a:stretch>
            <a:fillRect/>
          </a:stretch>
        </p:blipFill>
        <p:spPr>
          <a:xfrm>
            <a:off x="1143000" y="2642641"/>
            <a:ext cx="5334000" cy="4000500"/>
          </a:xfrm>
          <a:prstGeom prst="rect">
            <a:avLst/>
          </a:prstGeom>
        </p:spPr>
      </p:pic>
    </p:spTree>
    <p:extLst>
      <p:ext uri="{BB962C8B-B14F-4D97-AF65-F5344CB8AC3E}">
        <p14:creationId xmlns:p14="http://schemas.microsoft.com/office/powerpoint/2010/main" val="236774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DFD99-E1CB-9AFE-9FCE-6686EF74A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5173F-F46E-288C-E0C1-1680E999C6B3}"/>
              </a:ext>
            </a:extLst>
          </p:cNvPr>
          <p:cNvSpPr>
            <a:spLocks noGrp="1"/>
          </p:cNvSpPr>
          <p:nvPr>
            <p:ph type="title"/>
          </p:nvPr>
        </p:nvSpPr>
        <p:spPr/>
        <p:txBody>
          <a:bodyPr/>
          <a:lstStyle/>
          <a:p>
            <a:r>
              <a:rPr lang="en-US" dirty="0"/>
              <a:t>Measuring the room constant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E59D44-E424-3FAD-1101-641AA17A9C03}"/>
                  </a:ext>
                </a:extLst>
              </p:cNvPr>
              <p:cNvSpPr>
                <a:spLocks noGrp="1"/>
              </p:cNvSpPr>
              <p:nvPr>
                <p:ph idx="1"/>
              </p:nvPr>
            </p:nvSpPr>
            <p:spPr/>
            <p:txBody>
              <a:bodyPr/>
              <a:lstStyle/>
              <a:p>
                <a:r>
                  <a:rPr lang="en-US" dirty="0"/>
                  <a:t>The average absorption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oMath>
                </a14:m>
                <a:r>
                  <a:rPr lang="en-US" dirty="0"/>
                  <a:t> can be calculated from reverberation time,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60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55.25</m:t>
                          </m:r>
                          <m:r>
                            <a:rPr lang="en-US" b="0" i="1" smtClean="0">
                              <a:latin typeface="Cambria Math" panose="02040503050406030204" pitchFamily="18" charset="0"/>
                            </a:rPr>
                            <m:t>𝑉</m:t>
                          </m:r>
                        </m:num>
                        <m:den>
                          <m:r>
                            <a:rPr lang="en-US" b="0" i="1" smtClean="0">
                              <a:latin typeface="Cambria Math" panose="02040503050406030204" pitchFamily="18" charset="0"/>
                            </a:rPr>
                            <m:t>𝑆𝑐</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den>
                      </m:f>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55.25</m:t>
                          </m:r>
                          <m:r>
                            <a:rPr lang="en-US" i="1">
                              <a:latin typeface="Cambria Math" panose="02040503050406030204" pitchFamily="18" charset="0"/>
                            </a:rPr>
                            <m:t>𝑉</m:t>
                          </m:r>
                        </m:num>
                        <m:den>
                          <m:r>
                            <a:rPr lang="en-US" i="1">
                              <a:latin typeface="Cambria Math" panose="02040503050406030204" pitchFamily="18" charset="0"/>
                            </a:rPr>
                            <m:t>𝑆𝑐</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60</m:t>
                              </m:r>
                            </m:sub>
                          </m:sSub>
                        </m:den>
                      </m:f>
                    </m:oMath>
                  </m:oMathPara>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17E59D44-E424-3FAD-1101-641AA17A9C03}"/>
                  </a:ext>
                </a:extLst>
              </p:cNvPr>
              <p:cNvSpPr>
                <a:spLocks noGrp="1" noRot="1" noChangeAspect="1" noMove="1" noResize="1" noEditPoints="1" noAdjustHandles="1" noChangeArrowheads="1" noChangeShapeType="1" noTextEdit="1"/>
              </p:cNvSpPr>
              <p:nvPr>
                <p:ph idx="1"/>
              </p:nvPr>
            </p:nvSpPr>
            <p:spPr>
              <a:blipFill>
                <a:blip r:embed="rId2"/>
                <a:stretch>
                  <a:fillRect l="-1043" t="-20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2575FA9-7B6A-FE92-A41B-F6754E541609}"/>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9AD4925-B0C1-5BD1-8A80-1C82B7DC4CF5}"/>
              </a:ext>
            </a:extLst>
          </p:cNvPr>
          <p:cNvSpPr>
            <a:spLocks noGrp="1"/>
          </p:cNvSpPr>
          <p:nvPr>
            <p:ph type="sldNum" sz="quarter" idx="12"/>
          </p:nvPr>
        </p:nvSpPr>
        <p:spPr/>
        <p:txBody>
          <a:bodyPr/>
          <a:lstStyle/>
          <a:p>
            <a:fld id="{B62F1270-CA5A-4BF1-AAF5-16F08E48CB78}" type="slidenum">
              <a:rPr lang="en-US" smtClean="0"/>
              <a:t>14</a:t>
            </a:fld>
            <a:endParaRPr lang="en-US"/>
          </a:p>
        </p:txBody>
      </p:sp>
    </p:spTree>
    <p:extLst>
      <p:ext uri="{BB962C8B-B14F-4D97-AF65-F5344CB8AC3E}">
        <p14:creationId xmlns:p14="http://schemas.microsoft.com/office/powerpoint/2010/main" val="1374573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C368E-A9B3-DA01-95E5-DB7590CE8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7A7FE7-DCFF-BD8B-151E-D8D79F7B8B21}"/>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8E9721-A2FE-1AD6-0EA9-295C876C3AE5}"/>
                  </a:ext>
                </a:extLst>
              </p:cNvPr>
              <p:cNvSpPr>
                <a:spLocks noGrp="1"/>
              </p:cNvSpPr>
              <p:nvPr>
                <p:ph idx="1"/>
              </p:nvPr>
            </p:nvSpPr>
            <p:spPr/>
            <p:txBody>
              <a:bodyPr>
                <a:normAutofit lnSpcReduction="10000"/>
              </a:bodyPr>
              <a:lstStyle/>
              <a:p>
                <a:r>
                  <a:rPr lang="en-US" dirty="0"/>
                  <a:t>A room is 10 m </a:t>
                </a:r>
                <a14:m>
                  <m:oMath xmlns:m="http://schemas.openxmlformats.org/officeDocument/2006/math">
                    <m:r>
                      <a:rPr lang="en-US" b="0" i="1" smtClean="0">
                        <a:latin typeface="Cambria Math" panose="02040503050406030204" pitchFamily="18" charset="0"/>
                      </a:rPr>
                      <m:t>×</m:t>
                    </m:r>
                  </m:oMath>
                </a14:m>
                <a:r>
                  <a:rPr lang="en-US" dirty="0"/>
                  <a:t> 15 m </a:t>
                </a:r>
                <a14:m>
                  <m:oMath xmlns:m="http://schemas.openxmlformats.org/officeDocument/2006/math">
                    <m:r>
                      <a:rPr lang="en-US" b="0" i="1" smtClean="0">
                        <a:latin typeface="Cambria Math" panose="02040503050406030204" pitchFamily="18" charset="0"/>
                      </a:rPr>
                      <m:t>×</m:t>
                    </m:r>
                  </m:oMath>
                </a14:m>
                <a:r>
                  <a:rPr lang="en-US" dirty="0"/>
                  <a:t> 6 m high. The room currently contains several machines and workers. Four new machines are to be installed. You are tasked with making sure the new machines do not bring the overall sound levels above 85 </a:t>
                </a:r>
                <a:r>
                  <a:rPr lang="en-US" dirty="0" err="1"/>
                  <a:t>dB.</a:t>
                </a:r>
                <a:endParaRPr lang="en-US" dirty="0"/>
              </a:p>
              <a:p>
                <a:endParaRPr lang="en-US" dirty="0"/>
              </a:p>
              <a:p>
                <a:r>
                  <a:rPr lang="en-US" dirty="0"/>
                  <a:t>The machines are available in two models:</a:t>
                </a:r>
              </a:p>
              <a:p>
                <a:pPr lvl="1"/>
                <a:r>
                  <a:rPr lang="en-US" dirty="0"/>
                  <a:t>“Loud”, which produce sound power of 94 dB re: 1 </a:t>
                </a:r>
                <a:r>
                  <a:rPr lang="en-US" dirty="0" err="1"/>
                  <a:t>pW</a:t>
                </a:r>
                <a:endParaRPr lang="en-US" dirty="0"/>
              </a:p>
              <a:p>
                <a:pPr lvl="1"/>
                <a:r>
                  <a:rPr lang="en-US" dirty="0"/>
                  <a:t>“Quiet”, which produce sound power of 84 dB re: 1 </a:t>
                </a:r>
                <a:r>
                  <a:rPr lang="en-US" dirty="0" err="1"/>
                  <a:t>pW</a:t>
                </a:r>
                <a:r>
                  <a:rPr lang="en-US" dirty="0"/>
                  <a:t>, but cost $1,600 more each</a:t>
                </a:r>
              </a:p>
              <a:p>
                <a:pPr lvl="1"/>
                <a:endParaRPr lang="en-US" dirty="0"/>
              </a:p>
              <a:p>
                <a:r>
                  <a:rPr lang="en-US" dirty="0"/>
                  <a:t>What measurements must be done? What treatment options are available if the levels are too high? What is the most cost-effective solution?</a:t>
                </a:r>
              </a:p>
              <a:p>
                <a:pPr lvl="1"/>
                <a:endParaRPr lang="en-US" dirty="0"/>
              </a:p>
            </p:txBody>
          </p:sp>
        </mc:Choice>
        <mc:Fallback>
          <p:sp>
            <p:nvSpPr>
              <p:cNvPr id="3" name="Content Placeholder 2">
                <a:extLst>
                  <a:ext uri="{FF2B5EF4-FFF2-40B4-BE49-F238E27FC236}">
                    <a16:creationId xmlns:a16="http://schemas.microsoft.com/office/drawing/2014/main" id="{078E9721-A2FE-1AD6-0EA9-295C876C3AE5}"/>
                  </a:ext>
                </a:extLst>
              </p:cNvPr>
              <p:cNvSpPr>
                <a:spLocks noGrp="1" noRot="1" noChangeAspect="1" noMove="1" noResize="1" noEditPoints="1" noAdjustHandles="1" noChangeArrowheads="1" noChangeShapeType="1" noTextEdit="1"/>
              </p:cNvSpPr>
              <p:nvPr>
                <p:ph idx="1"/>
              </p:nvPr>
            </p:nvSpPr>
            <p:spPr>
              <a:blipFill>
                <a:blip r:embed="rId2"/>
                <a:stretch>
                  <a:fillRect l="-1043" t="-2663" r="-1333" b="-121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2CFB32C-B841-7739-DB12-AC514126642D}"/>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ED7EF3B7-AE47-477E-955E-202BB8994754}"/>
              </a:ext>
            </a:extLst>
          </p:cNvPr>
          <p:cNvSpPr>
            <a:spLocks noGrp="1"/>
          </p:cNvSpPr>
          <p:nvPr>
            <p:ph type="sldNum" sz="quarter" idx="12"/>
          </p:nvPr>
        </p:nvSpPr>
        <p:spPr/>
        <p:txBody>
          <a:bodyPr/>
          <a:lstStyle/>
          <a:p>
            <a:fld id="{B62F1270-CA5A-4BF1-AAF5-16F08E48CB78}" type="slidenum">
              <a:rPr lang="en-US" smtClean="0"/>
              <a:t>15</a:t>
            </a:fld>
            <a:endParaRPr lang="en-US"/>
          </a:p>
        </p:txBody>
      </p:sp>
    </p:spTree>
    <p:extLst>
      <p:ext uri="{BB962C8B-B14F-4D97-AF65-F5344CB8AC3E}">
        <p14:creationId xmlns:p14="http://schemas.microsoft.com/office/powerpoint/2010/main" val="118746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B1B0D-D3F5-179F-B230-1D879B7D0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1ADD2-EEDA-EB56-47A8-5C2FB3A19774}"/>
              </a:ext>
            </a:extLst>
          </p:cNvPr>
          <p:cNvSpPr>
            <a:spLocks noGrp="1"/>
          </p:cNvSpPr>
          <p:nvPr>
            <p:ph type="title"/>
          </p:nvPr>
        </p:nvSpPr>
        <p:spPr/>
        <p:txBody>
          <a:bodyPr/>
          <a:lstStyle/>
          <a:p>
            <a:r>
              <a:rPr lang="en-US" dirty="0"/>
              <a:t>Example problem: treatment options</a:t>
            </a:r>
          </a:p>
        </p:txBody>
      </p:sp>
      <p:sp>
        <p:nvSpPr>
          <p:cNvPr id="3" name="Content Placeholder 2">
            <a:extLst>
              <a:ext uri="{FF2B5EF4-FFF2-40B4-BE49-F238E27FC236}">
                <a16:creationId xmlns:a16="http://schemas.microsoft.com/office/drawing/2014/main" id="{E2BEE70E-9AE0-EAA3-FFC7-F6B64D4E785A}"/>
              </a:ext>
            </a:extLst>
          </p:cNvPr>
          <p:cNvSpPr>
            <a:spLocks noGrp="1"/>
          </p:cNvSpPr>
          <p:nvPr>
            <p:ph idx="1"/>
          </p:nvPr>
        </p:nvSpPr>
        <p:spPr/>
        <p:txBody>
          <a:bodyPr>
            <a:normAutofit/>
          </a:bodyPr>
          <a:lstStyle/>
          <a:p>
            <a:r>
              <a:rPr lang="en-US" dirty="0"/>
              <a:t>Step 1: baseline measurements</a:t>
            </a:r>
          </a:p>
          <a:p>
            <a:pPr lvl="1"/>
            <a:r>
              <a:rPr lang="en-US" dirty="0"/>
              <a:t>Measure existing sound pressure levels with the other machines </a:t>
            </a:r>
            <a:r>
              <a:rPr lang="en-US" u="sng" dirty="0"/>
              <a:t>on</a:t>
            </a:r>
          </a:p>
          <a:p>
            <a:pPr lvl="1"/>
            <a:endParaRPr lang="en-US" u="sng" dirty="0"/>
          </a:p>
          <a:p>
            <a:pPr lvl="1"/>
            <a:endParaRPr lang="en-US" u="sng" dirty="0"/>
          </a:p>
          <a:p>
            <a:pPr lvl="1"/>
            <a:endParaRPr lang="en-US" u="sng" dirty="0"/>
          </a:p>
          <a:p>
            <a:pPr lvl="1"/>
            <a:r>
              <a:rPr lang="en-US" dirty="0"/>
              <a:t>Measure reverberation time with the machines </a:t>
            </a:r>
            <a:r>
              <a:rPr lang="en-US" u="sng" dirty="0"/>
              <a:t>off</a:t>
            </a:r>
            <a:endParaRPr lang="en-US" dirty="0"/>
          </a:p>
          <a:p>
            <a:pPr lvl="1"/>
            <a:endParaRPr lang="en-US" dirty="0"/>
          </a:p>
          <a:p>
            <a:pPr lvl="1"/>
            <a:endParaRPr lang="en-US" dirty="0"/>
          </a:p>
          <a:p>
            <a:pPr lvl="1"/>
            <a:endParaRPr lang="en-US" dirty="0"/>
          </a:p>
          <a:p>
            <a:pPr lvl="1"/>
            <a:endParaRPr lang="en-US" dirty="0"/>
          </a:p>
          <a:p>
            <a:pPr lvl="1"/>
            <a:r>
              <a:rPr lang="en-US" dirty="0"/>
              <a:t>Calculate volume and area</a:t>
            </a:r>
          </a:p>
        </p:txBody>
      </p:sp>
      <p:sp>
        <p:nvSpPr>
          <p:cNvPr id="4" name="Footer Placeholder 3">
            <a:extLst>
              <a:ext uri="{FF2B5EF4-FFF2-40B4-BE49-F238E27FC236}">
                <a16:creationId xmlns:a16="http://schemas.microsoft.com/office/drawing/2014/main" id="{9C1C6046-B623-DB2E-6A9F-77378CAAC6D4}"/>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31F14931-0CF7-537D-13CC-5F2D989D7E53}"/>
              </a:ext>
            </a:extLst>
          </p:cNvPr>
          <p:cNvSpPr>
            <a:spLocks noGrp="1"/>
          </p:cNvSpPr>
          <p:nvPr>
            <p:ph type="sldNum" sz="quarter" idx="12"/>
          </p:nvPr>
        </p:nvSpPr>
        <p:spPr/>
        <p:txBody>
          <a:bodyPr/>
          <a:lstStyle/>
          <a:p>
            <a:fld id="{B62F1270-CA5A-4BF1-AAF5-16F08E48CB78}" type="slidenum">
              <a:rPr lang="en-US" smtClean="0"/>
              <a:t>16</a:t>
            </a:fld>
            <a:endParaRPr lang="en-US"/>
          </a:p>
        </p:txBody>
      </p:sp>
    </p:spTree>
    <p:extLst>
      <p:ext uri="{BB962C8B-B14F-4D97-AF65-F5344CB8AC3E}">
        <p14:creationId xmlns:p14="http://schemas.microsoft.com/office/powerpoint/2010/main" val="3863472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1F907-E18B-6769-3497-7FC2D68360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C2178-9224-D955-8943-3D8B1D27B62F}"/>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6283CB-DDB2-F7EF-E052-1B304ECDEA31}"/>
                  </a:ext>
                </a:extLst>
              </p:cNvPr>
              <p:cNvSpPr>
                <a:spLocks noGrp="1"/>
              </p:cNvSpPr>
              <p:nvPr>
                <p:ph idx="1"/>
              </p:nvPr>
            </p:nvSpPr>
            <p:spPr/>
            <p:txBody>
              <a:bodyPr>
                <a:normAutofit/>
              </a:bodyPr>
              <a:lstStyle/>
              <a:p>
                <a:r>
                  <a:rPr lang="en-US" dirty="0"/>
                  <a:t>Step 2: calculate baseline conditions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𝑊</m:t>
                          </m:r>
                        </m:sub>
                      </m:sSub>
                      <m:r>
                        <a:rPr lang="en-US" i="1">
                          <a:latin typeface="Cambria Math" panose="02040503050406030204" pitchFamily="18" charset="0"/>
                        </a:rPr>
                        <m:t>+</m:t>
                      </m:r>
                      <m:r>
                        <a:rPr lang="en-US" i="1">
                          <a:latin typeface="Cambria Math" panose="02040503050406030204" pitchFamily="18" charset="0"/>
                        </a:rPr>
                        <m:t>10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𝜃</m:t>
                                      </m:r>
                                    </m:sub>
                                  </m:sSub>
                                </m:num>
                                <m:den>
                                  <m:r>
                                    <a:rPr lang="en-US" i="1">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𝑅</m:t>
                                  </m:r>
                                </m:den>
                              </m:f>
                            </m:e>
                          </m:d>
                        </m:e>
                      </m:func>
                    </m:oMath>
                  </m:oMathPara>
                </a14:m>
                <a:endParaRPr lang="en-US" dirty="0"/>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55</m:t>
                          </m:r>
                          <m:r>
                            <a:rPr lang="en-US" i="1">
                              <a:latin typeface="Cambria Math" panose="02040503050406030204" pitchFamily="18" charset="0"/>
                            </a:rPr>
                            <m:t>.</m:t>
                          </m:r>
                          <m:r>
                            <a:rPr lang="en-US" i="1">
                              <a:latin typeface="Cambria Math" panose="02040503050406030204" pitchFamily="18" charset="0"/>
                            </a:rPr>
                            <m:t>25</m:t>
                          </m:r>
                          <m:r>
                            <a:rPr lang="en-US" i="1">
                              <a:latin typeface="Cambria Math" panose="02040503050406030204" pitchFamily="18" charset="0"/>
                            </a:rPr>
                            <m:t>𝑉</m:t>
                          </m:r>
                        </m:num>
                        <m:den>
                          <m:r>
                            <a:rPr lang="en-US" i="1">
                              <a:latin typeface="Cambria Math" panose="02040503050406030204" pitchFamily="18" charset="0"/>
                            </a:rPr>
                            <m:t>𝑆𝑐</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60</m:t>
                              </m:r>
                            </m:sub>
                          </m:sSub>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i="1">
                          <a:latin typeface="Cambria Math" panose="02040503050406030204" pitchFamily="18" charset="0"/>
                        </a:rPr>
                        <m:t>=</m:t>
                      </m:r>
                      <m:f>
                        <m:fPr>
                          <m:ctrlPr>
                            <a:rPr lang="en-US" i="1" dirty="0">
                              <a:latin typeface="Cambria Math" panose="02040503050406030204" pitchFamily="18" charset="0"/>
                            </a:rPr>
                          </m:ctrlPr>
                        </m:fPr>
                        <m:num>
                          <m:r>
                            <a:rPr lang="en-US" i="1">
                              <a:latin typeface="Cambria Math" panose="02040503050406030204" pitchFamily="18" charset="0"/>
                            </a:rPr>
                            <m:t>𝑆</m:t>
                          </m:r>
                          <m:acc>
                            <m:accPr>
                              <m:chr m:val="̅"/>
                              <m:ctrlPr>
                                <a:rPr lang="en-US" i="1">
                                  <a:latin typeface="Cambria Math" panose="02040503050406030204" pitchFamily="18" charset="0"/>
                                </a:rPr>
                              </m:ctrlPr>
                            </m:accPr>
                            <m:e>
                              <m:r>
                                <a:rPr lang="en-US" i="1">
                                  <a:latin typeface="Cambria Math" panose="02040503050406030204" pitchFamily="18" charset="0"/>
                                </a:rPr>
                                <m:t>𝛼</m:t>
                              </m:r>
                            </m:e>
                          </m:acc>
                        </m:num>
                        <m:den>
                          <m:r>
                            <a:rPr lang="en-US" i="1" dirty="0">
                              <a:latin typeface="Cambria Math" panose="02040503050406030204" pitchFamily="18" charset="0"/>
                            </a:rPr>
                            <m:t>1</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𝛼</m:t>
                              </m:r>
                            </m:e>
                          </m:acc>
                        </m:den>
                      </m:f>
                    </m:oMath>
                  </m:oMathPara>
                </a14:m>
                <a:endParaRPr lang="en-US" dirty="0"/>
              </a:p>
            </p:txBody>
          </p:sp>
        </mc:Choice>
        <mc:Fallback>
          <p:sp>
            <p:nvSpPr>
              <p:cNvPr id="3" name="Content Placeholder 2">
                <a:extLst>
                  <a:ext uri="{FF2B5EF4-FFF2-40B4-BE49-F238E27FC236}">
                    <a16:creationId xmlns:a16="http://schemas.microsoft.com/office/drawing/2014/main" id="{016283CB-DDB2-F7EF-E052-1B304ECDEA31}"/>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8A20686-C850-7982-32C7-BDCC5B909EAD}"/>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7E408C40-062A-7BEA-F1B2-BB333C6FD2FB}"/>
              </a:ext>
            </a:extLst>
          </p:cNvPr>
          <p:cNvSpPr>
            <a:spLocks noGrp="1"/>
          </p:cNvSpPr>
          <p:nvPr>
            <p:ph type="sldNum" sz="quarter" idx="12"/>
          </p:nvPr>
        </p:nvSpPr>
        <p:spPr/>
        <p:txBody>
          <a:bodyPr/>
          <a:lstStyle/>
          <a:p>
            <a:fld id="{B62F1270-CA5A-4BF1-AAF5-16F08E48CB78}" type="slidenum">
              <a:rPr lang="en-US" smtClean="0"/>
              <a:t>17</a:t>
            </a:fld>
            <a:endParaRPr lang="en-US"/>
          </a:p>
        </p:txBody>
      </p:sp>
    </p:spTree>
    <p:extLst>
      <p:ext uri="{BB962C8B-B14F-4D97-AF65-F5344CB8AC3E}">
        <p14:creationId xmlns:p14="http://schemas.microsoft.com/office/powerpoint/2010/main" val="159073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741A4-F04F-9F15-FBA1-B1A9B4707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73AB1F-268C-A9FD-432D-FD78967A75A9}"/>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9B8088-9330-6C5C-8685-078BCC7F0B62}"/>
                  </a:ext>
                </a:extLst>
              </p:cNvPr>
              <p:cNvSpPr>
                <a:spLocks noGrp="1"/>
              </p:cNvSpPr>
              <p:nvPr>
                <p:ph idx="1"/>
              </p:nvPr>
            </p:nvSpPr>
            <p:spPr/>
            <p:txBody>
              <a:bodyPr>
                <a:normAutofit/>
              </a:bodyPr>
              <a:lstStyle/>
              <a:p>
                <a:r>
                  <a:rPr lang="en-US" dirty="0"/>
                  <a:t>Step 3: initial predicted level</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orig</m:t>
                        </m:r>
                      </m:sub>
                    </m:sSub>
                    <m:r>
                      <a:rPr lang="en-US" b="0" i="1" smtClean="0">
                        <a:latin typeface="Cambria Math" panose="02040503050406030204" pitchFamily="18" charset="0"/>
                      </a:rPr>
                      <m:t>=75</m:t>
                    </m:r>
                  </m:oMath>
                </a14:m>
                <a:r>
                  <a:rPr lang="en-US" i="1" dirty="0">
                    <a:latin typeface="Cambria Math" panose="02040503050406030204" pitchFamily="18" charset="0"/>
                  </a:rPr>
                  <a:t> </a:t>
                </a:r>
                <a:r>
                  <a:rPr lang="en-US" dirty="0"/>
                  <a:t>dB re: 20 </a:t>
                </a:r>
                <a14:m>
                  <m:oMath xmlns:m="http://schemas.openxmlformats.org/officeDocument/2006/math">
                    <m:r>
                      <a:rPr lang="en-US" b="0" i="1" smtClean="0">
                        <a:latin typeface="Cambria Math" panose="02040503050406030204" pitchFamily="18" charset="0"/>
                      </a:rPr>
                      <m:t>𝜇</m:t>
                    </m:r>
                  </m:oMath>
                </a14:m>
                <a:r>
                  <a:rPr lang="en-US" dirty="0"/>
                  <a:t>Pa</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𝑝</m:t>
                        </m:r>
                        <m:r>
                          <a:rPr lang="en-US" b="0" i="1" smtClean="0">
                            <a:latin typeface="Cambria Math" panose="02040503050406030204" pitchFamily="18" charset="0"/>
                          </a:rPr>
                          <m:t>, </m:t>
                        </m:r>
                        <m:r>
                          <m:rPr>
                            <m:sty m:val="p"/>
                          </m:rPr>
                          <a:rPr lang="en-US" b="0" i="0" smtClean="0">
                            <a:latin typeface="Cambria Math" panose="02040503050406030204" pitchFamily="18" charset="0"/>
                          </a:rPr>
                          <m:t>new</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𝑊</m:t>
                        </m:r>
                      </m:sub>
                    </m:sSub>
                    <m:r>
                      <a:rPr lang="en-US" i="1">
                        <a:latin typeface="Cambria Math" panose="02040503050406030204" pitchFamily="18" charset="0"/>
                      </a:rPr>
                      <m:t>+10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𝑅</m:t>
                                </m:r>
                              </m:den>
                            </m:f>
                          </m:e>
                        </m:d>
                      </m:e>
                    </m:func>
                    <m:r>
                      <a:rPr lang="en-US" b="0" i="1" smtClean="0">
                        <a:latin typeface="Cambria Math" panose="02040503050406030204" pitchFamily="18" charset="0"/>
                      </a:rPr>
                      <m:t> </m:t>
                    </m:r>
                  </m:oMath>
                </a14:m>
                <a:r>
                  <a:rPr lang="en-US" dirty="0"/>
                  <a:t> </a:t>
                </a:r>
              </a:p>
              <a:p>
                <a:pPr marL="0" indent="0">
                  <a:buNone/>
                </a:pPr>
                <a:endParaRPr lang="en-US" dirty="0"/>
              </a:p>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𝑝</m:t>
                        </m:r>
                        <m:r>
                          <a:rPr lang="en-US" b="0" i="1" smtClean="0">
                            <a:latin typeface="Cambria Math" panose="02040503050406030204" pitchFamily="18" charset="0"/>
                          </a:rPr>
                          <m:t>, </m:t>
                        </m:r>
                        <m:r>
                          <m:rPr>
                            <m:sty m:val="p"/>
                          </m:rPr>
                          <a:rPr lang="en-US" b="0" i="0" smtClean="0">
                            <a:latin typeface="Cambria Math" panose="02040503050406030204" pitchFamily="18" charset="0"/>
                          </a:rPr>
                          <m:t>combined</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m:t>
                                        </m:r>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orig</m:t>
                                        </m:r>
                                      </m:sub>
                                    </m:sSub>
                                  </m:num>
                                  <m:den>
                                    <m:r>
                                      <a:rPr lang="en-US" b="0" i="1" smtClean="0">
                                        <a:latin typeface="Cambria Math" panose="02040503050406030204" pitchFamily="18" charset="0"/>
                                      </a:rPr>
                                      <m:t>10</m:t>
                                    </m:r>
                                  </m:den>
                                </m:f>
                              </m:sup>
                            </m:sSup>
                            <m:r>
                              <a:rPr lang="en-US" b="0" i="1" smtClean="0">
                                <a:latin typeface="Cambria Math" panose="02040503050406030204" pitchFamily="18" charset="0"/>
                              </a:rPr>
                              <m:t>+4⋅</m:t>
                            </m:r>
                            <m:sSup>
                              <m:sSupPr>
                                <m:ctrlPr>
                                  <a:rPr lang="en-US" i="1">
                                    <a:latin typeface="Cambria Math" panose="02040503050406030204" pitchFamily="18" charset="0"/>
                                  </a:rPr>
                                </m:ctrlPr>
                              </m:sSupPr>
                              <m:e>
                                <m:r>
                                  <a:rPr lang="en-US" i="1">
                                    <a:latin typeface="Cambria Math" panose="02040503050406030204" pitchFamily="18" charset="0"/>
                                  </a:rPr>
                                  <m:t>10</m:t>
                                </m:r>
                              </m:e>
                              <m: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m:t>
                                        </m:r>
                                        <m:r>
                                          <a:rPr lang="en-US" i="1">
                                            <a:latin typeface="Cambria Math" panose="02040503050406030204" pitchFamily="18" charset="0"/>
                                          </a:rPr>
                                          <m:t>,</m:t>
                                        </m:r>
                                        <m:r>
                                          <a:rPr lang="en-US">
                                            <a:latin typeface="Cambria Math" panose="02040503050406030204" pitchFamily="18" charset="0"/>
                                          </a:rPr>
                                          <m:t> </m:t>
                                        </m:r>
                                        <m:r>
                                          <m:rPr>
                                            <m:sty m:val="p"/>
                                          </m:rPr>
                                          <a:rPr lang="en-US" b="0" i="0" smtClean="0">
                                            <a:latin typeface="Cambria Math" panose="02040503050406030204" pitchFamily="18" charset="0"/>
                                          </a:rPr>
                                          <m:t>new</m:t>
                                        </m:r>
                                      </m:sub>
                                    </m:sSub>
                                  </m:num>
                                  <m:den>
                                    <m:r>
                                      <a:rPr lang="en-US" i="1">
                                        <a:latin typeface="Cambria Math" panose="02040503050406030204" pitchFamily="18" charset="0"/>
                                      </a:rPr>
                                      <m:t>10</m:t>
                                    </m:r>
                                  </m:den>
                                </m:f>
                              </m:sup>
                            </m:sSup>
                          </m:e>
                        </m:d>
                      </m:e>
                    </m:func>
                  </m:oMath>
                </a14:m>
                <a:r>
                  <a:rPr lang="en-US" dirty="0"/>
                  <a:t> </a:t>
                </a:r>
              </a:p>
            </p:txBody>
          </p:sp>
        </mc:Choice>
        <mc:Fallback>
          <p:sp>
            <p:nvSpPr>
              <p:cNvPr id="3" name="Content Placeholder 2">
                <a:extLst>
                  <a:ext uri="{FF2B5EF4-FFF2-40B4-BE49-F238E27FC236}">
                    <a16:creationId xmlns:a16="http://schemas.microsoft.com/office/drawing/2014/main" id="{5C9B8088-9330-6C5C-8685-078BCC7F0B62}"/>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7FD56AD-0D6D-F1BF-74F2-F7289CAA5784}"/>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E729DAE0-9A55-15CB-733B-59A30551CC56}"/>
              </a:ext>
            </a:extLst>
          </p:cNvPr>
          <p:cNvSpPr>
            <a:spLocks noGrp="1"/>
          </p:cNvSpPr>
          <p:nvPr>
            <p:ph type="sldNum" sz="quarter" idx="12"/>
          </p:nvPr>
        </p:nvSpPr>
        <p:spPr/>
        <p:txBody>
          <a:bodyPr/>
          <a:lstStyle/>
          <a:p>
            <a:fld id="{B62F1270-CA5A-4BF1-AAF5-16F08E48CB78}" type="slidenum">
              <a:rPr lang="en-US" smtClean="0"/>
              <a:t>18</a:t>
            </a:fld>
            <a:endParaRPr lang="en-US"/>
          </a:p>
        </p:txBody>
      </p:sp>
    </p:spTree>
    <p:extLst>
      <p:ext uri="{BB962C8B-B14F-4D97-AF65-F5344CB8AC3E}">
        <p14:creationId xmlns:p14="http://schemas.microsoft.com/office/powerpoint/2010/main" val="333178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FD1B4-0052-9848-33BB-8624DA26C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3B3721-F3B7-DAC6-C91B-5111D5CC4C8F}"/>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A25DC5-FFE8-D542-BFCE-6AC14EDFA626}"/>
                  </a:ext>
                </a:extLst>
              </p:cNvPr>
              <p:cNvSpPr>
                <a:spLocks noGrp="1"/>
              </p:cNvSpPr>
              <p:nvPr>
                <p:ph idx="1"/>
              </p:nvPr>
            </p:nvSpPr>
            <p:spPr/>
            <p:txBody>
              <a:bodyPr>
                <a:normAutofit/>
              </a:bodyPr>
              <a:lstStyle/>
              <a:p>
                <a:r>
                  <a:rPr lang="en-US" dirty="0"/>
                  <a:t>Explore other options</a:t>
                </a:r>
              </a:p>
              <a:p>
                <a:pPr lvl="1"/>
                <a:r>
                  <a:rPr lang="en-US" dirty="0"/>
                  <a:t>What if we bought the loud machines and then spent money on absorbing material?</a:t>
                </a:r>
              </a:p>
              <a:p>
                <a:pPr lvl="1"/>
                <a:r>
                  <a:rPr lang="en-US" dirty="0"/>
                  <a:t>Acoustic tile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=0.6</m:t>
                    </m:r>
                  </m:oMath>
                </a14:m>
                <a:r>
                  <a:rPr lang="en-US" dirty="0"/>
                  <a:t> is $3 per square meter.</a:t>
                </a:r>
              </a:p>
              <a:p>
                <a:pPr lvl="1"/>
                <a:endParaRPr lang="en-US" dirty="0"/>
              </a:p>
            </p:txBody>
          </p:sp>
        </mc:Choice>
        <mc:Fallback>
          <p:sp>
            <p:nvSpPr>
              <p:cNvPr id="3" name="Content Placeholder 2">
                <a:extLst>
                  <a:ext uri="{FF2B5EF4-FFF2-40B4-BE49-F238E27FC236}">
                    <a16:creationId xmlns:a16="http://schemas.microsoft.com/office/drawing/2014/main" id="{9BA25DC5-FFE8-D542-BFCE-6AC14EDFA626}"/>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249B5B8-AC9F-BC1A-C807-F1F9E38DCE9E}"/>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D480F6C2-372E-A1CA-9D7B-94A679277503}"/>
              </a:ext>
            </a:extLst>
          </p:cNvPr>
          <p:cNvSpPr>
            <a:spLocks noGrp="1"/>
          </p:cNvSpPr>
          <p:nvPr>
            <p:ph type="sldNum" sz="quarter" idx="12"/>
          </p:nvPr>
        </p:nvSpPr>
        <p:spPr/>
        <p:txBody>
          <a:bodyPr/>
          <a:lstStyle/>
          <a:p>
            <a:fld id="{B62F1270-CA5A-4BF1-AAF5-16F08E48CB78}" type="slidenum">
              <a:rPr lang="en-US" smtClean="0"/>
              <a:t>19</a:t>
            </a:fld>
            <a:endParaRPr lang="en-US"/>
          </a:p>
        </p:txBody>
      </p:sp>
    </p:spTree>
    <p:extLst>
      <p:ext uri="{BB962C8B-B14F-4D97-AF65-F5344CB8AC3E}">
        <p14:creationId xmlns:p14="http://schemas.microsoft.com/office/powerpoint/2010/main" val="296907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AFE0B-BA53-A1DA-CCB2-E946E6E36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9AA28-9088-2941-D333-9A9DEF6A56FD}"/>
              </a:ext>
            </a:extLst>
          </p:cNvPr>
          <p:cNvSpPr>
            <a:spLocks noGrp="1"/>
          </p:cNvSpPr>
          <p:nvPr>
            <p:ph type="title"/>
          </p:nvPr>
        </p:nvSpPr>
        <p:spPr/>
        <p:txBody>
          <a:bodyPr/>
          <a:lstStyle/>
          <a:p>
            <a:r>
              <a:rPr lang="en-US" dirty="0"/>
              <a:t>Modal overlap</a:t>
            </a:r>
          </a:p>
        </p:txBody>
      </p:sp>
      <p:sp>
        <p:nvSpPr>
          <p:cNvPr id="3" name="Content Placeholder 2">
            <a:extLst>
              <a:ext uri="{FF2B5EF4-FFF2-40B4-BE49-F238E27FC236}">
                <a16:creationId xmlns:a16="http://schemas.microsoft.com/office/drawing/2014/main" id="{18EA5B9A-55B4-2C10-EAB5-8F05D157E470}"/>
              </a:ext>
            </a:extLst>
          </p:cNvPr>
          <p:cNvSpPr>
            <a:spLocks noGrp="1"/>
          </p:cNvSpPr>
          <p:nvPr>
            <p:ph idx="1"/>
          </p:nvPr>
        </p:nvSpPr>
        <p:spPr/>
        <p:txBody>
          <a:bodyPr/>
          <a:lstStyle/>
          <a:p>
            <a:r>
              <a:rPr lang="en-US" dirty="0"/>
              <a:t>At high enough frequency, talking about individual modes is less useful. Many modes are participating at a given frequency.</a:t>
            </a:r>
          </a:p>
        </p:txBody>
      </p:sp>
      <p:sp>
        <p:nvSpPr>
          <p:cNvPr id="4" name="Footer Placeholder 3">
            <a:extLst>
              <a:ext uri="{FF2B5EF4-FFF2-40B4-BE49-F238E27FC236}">
                <a16:creationId xmlns:a16="http://schemas.microsoft.com/office/drawing/2014/main" id="{7014FAB9-F3BF-4372-61A0-2930A6D0775F}"/>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971C1190-6A0E-BE5A-C2CB-5931E443BA24}"/>
              </a:ext>
            </a:extLst>
          </p:cNvPr>
          <p:cNvSpPr>
            <a:spLocks noGrp="1"/>
          </p:cNvSpPr>
          <p:nvPr>
            <p:ph type="sldNum" sz="quarter" idx="12"/>
          </p:nvPr>
        </p:nvSpPr>
        <p:spPr/>
        <p:txBody>
          <a:bodyPr/>
          <a:lstStyle/>
          <a:p>
            <a:fld id="{B62F1270-CA5A-4BF1-AAF5-16F08E48CB78}" type="slidenum">
              <a:rPr lang="en-US" smtClean="0"/>
              <a:t>2</a:t>
            </a:fld>
            <a:endParaRPr lang="en-US"/>
          </a:p>
        </p:txBody>
      </p:sp>
      <p:pic>
        <p:nvPicPr>
          <p:cNvPr id="7" name="Picture 6">
            <a:extLst>
              <a:ext uri="{FF2B5EF4-FFF2-40B4-BE49-F238E27FC236}">
                <a16:creationId xmlns:a16="http://schemas.microsoft.com/office/drawing/2014/main" id="{56D22BCB-BABB-E928-FCB2-960DE35053D0}"/>
              </a:ext>
            </a:extLst>
          </p:cNvPr>
          <p:cNvPicPr>
            <a:picLocks noChangeAspect="1"/>
          </p:cNvPicPr>
          <p:nvPr/>
        </p:nvPicPr>
        <p:blipFill>
          <a:blip r:embed="rId2"/>
          <a:stretch>
            <a:fillRect/>
          </a:stretch>
        </p:blipFill>
        <p:spPr>
          <a:xfrm>
            <a:off x="1042987" y="2068909"/>
            <a:ext cx="5653088" cy="4239816"/>
          </a:xfrm>
          <a:prstGeom prst="rect">
            <a:avLst/>
          </a:prstGeom>
        </p:spPr>
      </p:pic>
    </p:spTree>
    <p:extLst>
      <p:ext uri="{BB962C8B-B14F-4D97-AF65-F5344CB8AC3E}">
        <p14:creationId xmlns:p14="http://schemas.microsoft.com/office/powerpoint/2010/main" val="81610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5F6ED-5BB3-916F-4B5B-3D50190F2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1F090-BC4F-399C-3D17-D9E03063FD92}"/>
              </a:ext>
            </a:extLst>
          </p:cNvPr>
          <p:cNvSpPr>
            <a:spLocks noGrp="1"/>
          </p:cNvSpPr>
          <p:nvPr>
            <p:ph type="title"/>
          </p:nvPr>
        </p:nvSpPr>
        <p:spPr/>
        <p:txBody>
          <a:bodyPr/>
          <a:lstStyle/>
          <a:p>
            <a:r>
              <a:rPr lang="en-US" dirty="0"/>
              <a:t>Example problem: treatment options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8C7950-20C9-E41E-F99E-ED1AF781F91A}"/>
                  </a:ext>
                </a:extLst>
              </p:cNvPr>
              <p:cNvSpPr>
                <a:spLocks noGrp="1"/>
              </p:cNvSpPr>
              <p:nvPr>
                <p:ph idx="1"/>
              </p:nvPr>
            </p:nvSpPr>
            <p:spPr/>
            <p:txBody>
              <a:bodyPr>
                <a:normAutofit/>
              </a:bodyPr>
              <a:lstStyle/>
              <a:p>
                <a:r>
                  <a:rPr lang="en-US" dirty="0"/>
                  <a:t>Explore other options</a:t>
                </a:r>
              </a:p>
              <a:p>
                <a:pPr lvl="1"/>
                <a:r>
                  <a:rPr lang="en-US" dirty="0"/>
                  <a:t>Acoustic tile with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=0.6</m:t>
                    </m:r>
                  </m:oMath>
                </a14:m>
                <a:r>
                  <a:rPr lang="en-US" dirty="0"/>
                  <a:t> is $3 per square meter.</a:t>
                </a:r>
              </a:p>
              <a:p>
                <a:pPr lvl="1"/>
                <a:r>
                  <a:rPr lang="en-US" dirty="0"/>
                  <a:t>Covering the ceiling in acoustic tile would cost $450</a:t>
                </a:r>
              </a:p>
            </p:txBody>
          </p:sp>
        </mc:Choice>
        <mc:Fallback>
          <p:sp>
            <p:nvSpPr>
              <p:cNvPr id="3" name="Content Placeholder 2">
                <a:extLst>
                  <a:ext uri="{FF2B5EF4-FFF2-40B4-BE49-F238E27FC236}">
                    <a16:creationId xmlns:a16="http://schemas.microsoft.com/office/drawing/2014/main" id="{028C7950-20C9-E41E-F99E-ED1AF781F91A}"/>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B16B6A8-ECD1-F41A-5BCE-828992AAE100}"/>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D7C47064-2C41-20B3-EBC0-FEC22284C3F6}"/>
              </a:ext>
            </a:extLst>
          </p:cNvPr>
          <p:cNvSpPr>
            <a:spLocks noGrp="1"/>
          </p:cNvSpPr>
          <p:nvPr>
            <p:ph type="sldNum" sz="quarter" idx="12"/>
          </p:nvPr>
        </p:nvSpPr>
        <p:spPr/>
        <p:txBody>
          <a:bodyPr/>
          <a:lstStyle/>
          <a:p>
            <a:fld id="{B62F1270-CA5A-4BF1-AAF5-16F08E48CB78}" type="slidenum">
              <a:rPr lang="en-US" smtClean="0"/>
              <a:t>20</a:t>
            </a:fld>
            <a:endParaRPr lang="en-US"/>
          </a:p>
        </p:txBody>
      </p:sp>
    </p:spTree>
    <p:extLst>
      <p:ext uri="{BB962C8B-B14F-4D97-AF65-F5344CB8AC3E}">
        <p14:creationId xmlns:p14="http://schemas.microsoft.com/office/powerpoint/2010/main" val="1514699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6D544-8D2C-F5DD-B5C6-0C629421D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5D83C-CBDF-AA30-7442-A0930A610A4D}"/>
              </a:ext>
            </a:extLst>
          </p:cNvPr>
          <p:cNvSpPr>
            <a:spLocks noGrp="1"/>
          </p:cNvSpPr>
          <p:nvPr>
            <p:ph type="title"/>
          </p:nvPr>
        </p:nvSpPr>
        <p:spPr/>
        <p:txBody>
          <a:bodyPr/>
          <a:lstStyle/>
          <a:p>
            <a:r>
              <a:rPr lang="en-US" dirty="0"/>
              <a:t>Octave bands</a:t>
            </a:r>
          </a:p>
        </p:txBody>
      </p:sp>
      <p:sp>
        <p:nvSpPr>
          <p:cNvPr id="3" name="Content Placeholder 2">
            <a:extLst>
              <a:ext uri="{FF2B5EF4-FFF2-40B4-BE49-F238E27FC236}">
                <a16:creationId xmlns:a16="http://schemas.microsoft.com/office/drawing/2014/main" id="{49D712F4-BC62-2F03-60D2-84A3946CB280}"/>
              </a:ext>
            </a:extLst>
          </p:cNvPr>
          <p:cNvSpPr>
            <a:spLocks noGrp="1"/>
          </p:cNvSpPr>
          <p:nvPr>
            <p:ph idx="1"/>
          </p:nvPr>
        </p:nvSpPr>
        <p:spPr/>
        <p:txBody>
          <a:bodyPr/>
          <a:lstStyle/>
          <a:p>
            <a:r>
              <a:rPr lang="en-US" dirty="0"/>
              <a:t>If a source acts at multiple octave or one-third octave bands, treat them as separate sub-problems, then add all of the energy together (combine levels) at the end.</a:t>
            </a:r>
          </a:p>
          <a:p>
            <a:endParaRPr lang="en-US" dirty="0"/>
          </a:p>
        </p:txBody>
      </p:sp>
      <p:sp>
        <p:nvSpPr>
          <p:cNvPr id="4" name="Footer Placeholder 3">
            <a:extLst>
              <a:ext uri="{FF2B5EF4-FFF2-40B4-BE49-F238E27FC236}">
                <a16:creationId xmlns:a16="http://schemas.microsoft.com/office/drawing/2014/main" id="{EE17EA88-594F-2754-21FF-DF14C4A0C41A}"/>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851EB936-47D1-4380-97D2-B92A7B75842D}"/>
              </a:ext>
            </a:extLst>
          </p:cNvPr>
          <p:cNvSpPr>
            <a:spLocks noGrp="1"/>
          </p:cNvSpPr>
          <p:nvPr>
            <p:ph type="sldNum" sz="quarter" idx="12"/>
          </p:nvPr>
        </p:nvSpPr>
        <p:spPr/>
        <p:txBody>
          <a:bodyPr/>
          <a:lstStyle/>
          <a:p>
            <a:fld id="{B62F1270-CA5A-4BF1-AAF5-16F08E48CB78}" type="slidenum">
              <a:rPr lang="en-US" smtClean="0"/>
              <a:t>21</a:t>
            </a:fld>
            <a:endParaRPr lang="en-US"/>
          </a:p>
        </p:txBody>
      </p:sp>
    </p:spTree>
    <p:extLst>
      <p:ext uri="{BB962C8B-B14F-4D97-AF65-F5344CB8AC3E}">
        <p14:creationId xmlns:p14="http://schemas.microsoft.com/office/powerpoint/2010/main" val="2995957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5CC18-86B7-87BD-A443-F7DCA7108C33}"/>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A82D6C-2550-C1EB-3170-F1CA60DDCB49}"/>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16410FA-6B0D-D9C3-037B-9317A97F519C}"/>
              </a:ext>
            </a:extLst>
          </p:cNvPr>
          <p:cNvSpPr>
            <a:spLocks noGrp="1"/>
          </p:cNvSpPr>
          <p:nvPr>
            <p:ph type="sldNum" sz="quarter" idx="12"/>
          </p:nvPr>
        </p:nvSpPr>
        <p:spPr/>
        <p:txBody>
          <a:bodyPr/>
          <a:lstStyle/>
          <a:p>
            <a:fld id="{B62F1270-CA5A-4BF1-AAF5-16F08E48CB78}" type="slidenum">
              <a:rPr lang="en-US" smtClean="0"/>
              <a:t>22</a:t>
            </a:fld>
            <a:endParaRPr lang="en-US"/>
          </a:p>
        </p:txBody>
      </p:sp>
      <p:pic>
        <p:nvPicPr>
          <p:cNvPr id="11" name="Picture 10">
            <a:extLst>
              <a:ext uri="{FF2B5EF4-FFF2-40B4-BE49-F238E27FC236}">
                <a16:creationId xmlns:a16="http://schemas.microsoft.com/office/drawing/2014/main" id="{248E66DA-B4D0-F732-E964-BB8D0CB3F8CC}"/>
              </a:ext>
            </a:extLst>
          </p:cNvPr>
          <p:cNvPicPr>
            <a:picLocks noChangeAspect="1"/>
          </p:cNvPicPr>
          <p:nvPr/>
        </p:nvPicPr>
        <p:blipFill>
          <a:blip r:embed="rId2"/>
          <a:stretch>
            <a:fillRect/>
          </a:stretch>
        </p:blipFill>
        <p:spPr>
          <a:xfrm>
            <a:off x="-1" y="0"/>
            <a:ext cx="6839299" cy="2162175"/>
          </a:xfrm>
          <a:prstGeom prst="rect">
            <a:avLst/>
          </a:prstGeom>
        </p:spPr>
      </p:pic>
    </p:spTree>
    <p:extLst>
      <p:ext uri="{BB962C8B-B14F-4D97-AF65-F5344CB8AC3E}">
        <p14:creationId xmlns:p14="http://schemas.microsoft.com/office/powerpoint/2010/main" val="426253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4C33D-91BF-4AD6-5CEA-6CD7C2B50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FEC18-BD42-3E04-29A3-C846C866786B}"/>
              </a:ext>
            </a:extLst>
          </p:cNvPr>
          <p:cNvSpPr>
            <a:spLocks noGrp="1"/>
          </p:cNvSpPr>
          <p:nvPr>
            <p:ph type="title"/>
          </p:nvPr>
        </p:nvSpPr>
        <p:spPr/>
        <p:txBody>
          <a:bodyPr/>
          <a:lstStyle/>
          <a:p>
            <a:r>
              <a:rPr lang="en-US" dirty="0"/>
              <a:t>Modal overlap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B006722-57B5-38CF-B90D-E5BDECD9705F}"/>
                  </a:ext>
                </a:extLst>
              </p:cNvPr>
              <p:cNvSpPr>
                <a:spLocks noGrp="1"/>
              </p:cNvSpPr>
              <p:nvPr>
                <p:ph idx="1"/>
              </p:nvPr>
            </p:nvSpPr>
            <p:spPr/>
            <p:txBody>
              <a:bodyPr>
                <a:normAutofit lnSpcReduction="10000"/>
              </a:bodyPr>
              <a:lstStyle/>
              <a:p>
                <a:r>
                  <a:rPr lang="en-US" dirty="0"/>
                  <a:t>Number of modes with resonances less than </a:t>
                </a:r>
                <a14:m>
                  <m:oMath xmlns:m="http://schemas.openxmlformats.org/officeDocument/2006/math">
                    <m:r>
                      <a:rPr lang="en-US" b="0" i="1" smtClean="0">
                        <a:latin typeface="Cambria Math" panose="02040503050406030204" pitchFamily="18" charset="0"/>
                      </a:rPr>
                      <m:t>𝑓</m:t>
                    </m:r>
                  </m:oMath>
                </a14:m>
                <a:r>
                  <a:rPr lang="en-US" dirty="0"/>
                  <a:t> is approximated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3</m:t>
                              </m:r>
                            </m:sup>
                          </m:sSup>
                          <m:r>
                            <a:rPr lang="en-US" b="0" i="1" smtClean="0">
                              <a:latin typeface="Cambria Math" panose="02040503050406030204" pitchFamily="18" charset="0"/>
                            </a:rPr>
                            <m:t>𝑉</m:t>
                          </m:r>
                        </m:num>
                        <m:den>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3</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2</m:t>
                              </m:r>
                            </m:sup>
                          </m:sSup>
                          <m:r>
                            <a:rPr lang="en-US" b="0" i="1" smtClean="0">
                              <a:latin typeface="Cambria Math" panose="02040503050406030204" pitchFamily="18" charset="0"/>
                            </a:rPr>
                            <m:t>𝑆</m:t>
                          </m:r>
                        </m:num>
                        <m:den>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𝑓𝐿</m:t>
                          </m:r>
                        </m:num>
                        <m:den>
                          <m:r>
                            <a:rPr lang="en-US" b="0" i="1" smtClean="0">
                              <a:latin typeface="Cambria Math" panose="02040503050406030204" pitchFamily="18" charset="0"/>
                            </a:rPr>
                            <m:t>8</m:t>
                          </m:r>
                          <m:r>
                            <a:rPr lang="en-US" b="0" i="1" smtClean="0">
                              <a:latin typeface="Cambria Math" panose="02040503050406030204" pitchFamily="18" charset="0"/>
                            </a:rPr>
                            <m:t>𝑐</m:t>
                          </m:r>
                        </m:den>
                      </m:f>
                    </m:oMath>
                  </m:oMathPara>
                </a14:m>
                <a:endParaRPr lang="en-US" dirty="0"/>
              </a:p>
              <a:p>
                <a:pPr marL="0" indent="0">
                  <a:buNone/>
                </a:pPr>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𝑉</m:t>
                    </m:r>
                  </m:oMath>
                </a14:m>
                <a:r>
                  <a:rPr lang="en-US" dirty="0"/>
                  <a:t> is volume, </a:t>
                </a:r>
                <a14:m>
                  <m:oMath xmlns:m="http://schemas.openxmlformats.org/officeDocument/2006/math">
                    <m:r>
                      <a:rPr lang="en-US" b="0" i="1" smtClean="0">
                        <a:latin typeface="Cambria Math" panose="02040503050406030204" pitchFamily="18" charset="0"/>
                      </a:rPr>
                      <m:t>𝑆</m:t>
                    </m:r>
                  </m:oMath>
                </a14:m>
                <a:r>
                  <a:rPr lang="en-US" dirty="0"/>
                  <a:t> is total surface area, and </a:t>
                </a:r>
                <a14:m>
                  <m:oMath xmlns:m="http://schemas.openxmlformats.org/officeDocument/2006/math">
                    <m:r>
                      <a:rPr lang="en-US" b="0" i="1" smtClean="0">
                        <a:latin typeface="Cambria Math" panose="02040503050406030204" pitchFamily="18" charset="0"/>
                      </a:rPr>
                      <m:t>𝐿</m:t>
                    </m:r>
                  </m:oMath>
                </a14:m>
                <a:r>
                  <a:rPr lang="en-US" dirty="0"/>
                  <a:t> is the length of all of the edges.</a:t>
                </a:r>
              </a:p>
              <a:p>
                <a:pPr marL="0" indent="0">
                  <a:buNone/>
                </a:pPr>
                <a:endParaRPr lang="en-US" dirty="0"/>
              </a:p>
              <a:p>
                <a:r>
                  <a:rPr lang="en-US" dirty="0"/>
                  <a:t>Modal density is the number of modes in a narrow frequency band,</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m:t>
                          </m:r>
                          <m:r>
                            <a:rPr lang="en-US" b="0" i="1" smtClean="0">
                              <a:latin typeface="Cambria Math" panose="02040503050406030204" pitchFamily="18" charset="0"/>
                            </a:rPr>
                            <m:t>𝑁</m:t>
                          </m:r>
                        </m:num>
                        <m:den>
                          <m:r>
                            <m:rPr>
                              <m:sty m:val="p"/>
                            </m:rPr>
                            <a:rPr lang="en-US" b="0" i="0" smtClean="0">
                              <a:latin typeface="Cambria Math" panose="02040503050406030204" pitchFamily="18" charset="0"/>
                            </a:rPr>
                            <m:t>d</m:t>
                          </m:r>
                          <m:r>
                            <a:rPr lang="en-US" b="0" i="1" smtClean="0">
                              <a:latin typeface="Cambria Math" panose="02040503050406030204" pitchFamily="18" charset="0"/>
                            </a:rPr>
                            <m:t>𝑓</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2</m:t>
                              </m:r>
                            </m:sup>
                          </m:sSup>
                          <m:r>
                            <a:rPr lang="en-US" b="0" i="1" smtClean="0">
                              <a:latin typeface="Cambria Math" panose="02040503050406030204" pitchFamily="18" charset="0"/>
                            </a:rPr>
                            <m:t>𝑉</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3</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r>
                            <a:rPr lang="en-US" b="0" i="1" smtClean="0">
                              <a:latin typeface="Cambria Math" panose="02040503050406030204" pitchFamily="18" charset="0"/>
                            </a:rPr>
                            <m:t>𝑓</m:t>
                          </m:r>
                          <m:r>
                            <a:rPr lang="en-US" b="0" i="1" smtClean="0">
                              <a:latin typeface="Cambria Math" panose="02040503050406030204" pitchFamily="18" charset="0"/>
                            </a:rPr>
                            <m:t>𝑆</m:t>
                          </m:r>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8</m:t>
                          </m:r>
                          <m:r>
                            <a:rPr lang="en-US" b="0" i="1" smtClean="0">
                              <a:latin typeface="Cambria Math" panose="02040503050406030204" pitchFamily="18" charset="0"/>
                            </a:rPr>
                            <m:t>𝑐</m:t>
                          </m:r>
                        </m:den>
                      </m:f>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B006722-57B5-38CF-B90D-E5BDECD9705F}"/>
                  </a:ext>
                </a:extLst>
              </p:cNvPr>
              <p:cNvSpPr>
                <a:spLocks noGrp="1" noRot="1" noChangeAspect="1" noMove="1" noResize="1" noEditPoints="1" noAdjustHandles="1" noChangeArrowheads="1" noChangeShapeType="1" noTextEdit="1"/>
              </p:cNvSpPr>
              <p:nvPr>
                <p:ph idx="1"/>
              </p:nvPr>
            </p:nvSpPr>
            <p:spPr>
              <a:blipFill>
                <a:blip r:embed="rId2"/>
                <a:stretch>
                  <a:fillRect l="-1159" t="-266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74C6460-0238-EA82-01BA-26C5638DE266}"/>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D97C7C0-CD95-EF07-C40E-21B39A46C4E4}"/>
              </a:ext>
            </a:extLst>
          </p:cNvPr>
          <p:cNvSpPr>
            <a:spLocks noGrp="1"/>
          </p:cNvSpPr>
          <p:nvPr>
            <p:ph type="sldNum" sz="quarter" idx="12"/>
          </p:nvPr>
        </p:nvSpPr>
        <p:spPr/>
        <p:txBody>
          <a:bodyPr/>
          <a:lstStyle/>
          <a:p>
            <a:fld id="{B62F1270-CA5A-4BF1-AAF5-16F08E48CB78}" type="slidenum">
              <a:rPr lang="en-US" smtClean="0"/>
              <a:t>3</a:t>
            </a:fld>
            <a:endParaRPr lang="en-US"/>
          </a:p>
        </p:txBody>
      </p:sp>
    </p:spTree>
    <p:extLst>
      <p:ext uri="{BB962C8B-B14F-4D97-AF65-F5344CB8AC3E}">
        <p14:creationId xmlns:p14="http://schemas.microsoft.com/office/powerpoint/2010/main" val="269116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A210A-30B6-B0E0-231C-B8022E540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F60A1-BFF2-E814-17E6-7F3BB32DBC84}"/>
              </a:ext>
            </a:extLst>
          </p:cNvPr>
          <p:cNvSpPr>
            <a:spLocks noGrp="1"/>
          </p:cNvSpPr>
          <p:nvPr>
            <p:ph type="title"/>
          </p:nvPr>
        </p:nvSpPr>
        <p:spPr/>
        <p:txBody>
          <a:bodyPr/>
          <a:lstStyle/>
          <a:p>
            <a:r>
              <a:rPr lang="en-US" dirty="0"/>
              <a:t>Modal overlap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DCDA3D-F9F5-63C6-0C67-FF47A9AF1E9E}"/>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3</m:t>
                              </m:r>
                            </m:sup>
                          </m:sSup>
                          <m:r>
                            <a:rPr lang="en-US" b="0" i="1" smtClean="0">
                              <a:latin typeface="Cambria Math" panose="02040503050406030204" pitchFamily="18" charset="0"/>
                            </a:rPr>
                            <m:t>𝑉</m:t>
                          </m:r>
                        </m:num>
                        <m:den>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3</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2</m:t>
                              </m:r>
                            </m:sup>
                          </m:sSup>
                          <m:r>
                            <a:rPr lang="en-US" b="0" i="1" smtClean="0">
                              <a:latin typeface="Cambria Math" panose="02040503050406030204" pitchFamily="18" charset="0"/>
                            </a:rPr>
                            <m:t>𝑆</m:t>
                          </m:r>
                        </m:num>
                        <m:den>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𝑓𝐿</m:t>
                          </m:r>
                        </m:num>
                        <m:den>
                          <m:r>
                            <a:rPr lang="en-US" b="0" i="1" smtClean="0">
                              <a:latin typeface="Cambria Math" panose="02040503050406030204" pitchFamily="18" charset="0"/>
                            </a:rPr>
                            <m:t>8</m:t>
                          </m:r>
                          <m:r>
                            <a:rPr lang="en-US" b="0" i="1" smtClean="0">
                              <a:latin typeface="Cambria Math" panose="02040503050406030204" pitchFamily="18" charset="0"/>
                            </a:rPr>
                            <m:t>𝑐</m:t>
                          </m:r>
                        </m:den>
                      </m:f>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3DDCDA3D-F9F5-63C6-0C67-FF47A9AF1E9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8110C54-1DDE-5057-EFAE-9ED419491457}"/>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F5768DD6-3A39-6682-2730-3C53C14D7968}"/>
              </a:ext>
            </a:extLst>
          </p:cNvPr>
          <p:cNvSpPr>
            <a:spLocks noGrp="1"/>
          </p:cNvSpPr>
          <p:nvPr>
            <p:ph type="sldNum" sz="quarter" idx="12"/>
          </p:nvPr>
        </p:nvSpPr>
        <p:spPr/>
        <p:txBody>
          <a:bodyPr/>
          <a:lstStyle/>
          <a:p>
            <a:fld id="{B62F1270-CA5A-4BF1-AAF5-16F08E48CB78}" type="slidenum">
              <a:rPr lang="en-US" smtClean="0"/>
              <a:t>4</a:t>
            </a:fld>
            <a:endParaRPr lang="en-US"/>
          </a:p>
        </p:txBody>
      </p:sp>
      <p:pic>
        <p:nvPicPr>
          <p:cNvPr id="8" name="Picture 7">
            <a:extLst>
              <a:ext uri="{FF2B5EF4-FFF2-40B4-BE49-F238E27FC236}">
                <a16:creationId xmlns:a16="http://schemas.microsoft.com/office/drawing/2014/main" id="{223F4BCA-5E3C-FDF6-B4CB-1C0ADCE51488}"/>
              </a:ext>
            </a:extLst>
          </p:cNvPr>
          <p:cNvPicPr>
            <a:picLocks noChangeAspect="1"/>
          </p:cNvPicPr>
          <p:nvPr/>
        </p:nvPicPr>
        <p:blipFill>
          <a:blip r:embed="rId3"/>
          <a:stretch>
            <a:fillRect/>
          </a:stretch>
        </p:blipFill>
        <p:spPr>
          <a:xfrm>
            <a:off x="314325" y="1959768"/>
            <a:ext cx="6105525" cy="4579144"/>
          </a:xfrm>
          <a:prstGeom prst="rect">
            <a:avLst/>
          </a:prstGeom>
        </p:spPr>
      </p:pic>
    </p:spTree>
    <p:extLst>
      <p:ext uri="{BB962C8B-B14F-4D97-AF65-F5344CB8AC3E}">
        <p14:creationId xmlns:p14="http://schemas.microsoft.com/office/powerpoint/2010/main" val="326769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9EAFD-1148-1050-90CE-07E648844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389236-5E17-28F7-30B4-E379ED869143}"/>
              </a:ext>
            </a:extLst>
          </p:cNvPr>
          <p:cNvSpPr>
            <a:spLocks noGrp="1"/>
          </p:cNvSpPr>
          <p:nvPr>
            <p:ph type="title"/>
          </p:nvPr>
        </p:nvSpPr>
        <p:spPr/>
        <p:txBody>
          <a:bodyPr/>
          <a:lstStyle/>
          <a:p>
            <a:r>
              <a:rPr lang="en-US" dirty="0"/>
              <a:t>Sabine room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C3ED87-EE71-551E-431B-277702EFB765}"/>
                  </a:ext>
                </a:extLst>
              </p:cNvPr>
              <p:cNvSpPr>
                <a:spLocks noGrp="1"/>
              </p:cNvSpPr>
              <p:nvPr>
                <p:ph idx="1"/>
              </p:nvPr>
            </p:nvSpPr>
            <p:spPr/>
            <p:txBody>
              <a:bodyPr/>
              <a:lstStyle/>
              <a:p>
                <a:r>
                  <a:rPr lang="en-US" dirty="0"/>
                  <a:t>A </a:t>
                </a:r>
                <a:r>
                  <a:rPr lang="en-US" i="1" dirty="0"/>
                  <a:t>Sabine room</a:t>
                </a:r>
                <a:r>
                  <a:rPr lang="en-US" dirty="0"/>
                  <a:t> is one where we can treat the sound field as diffuse.</a:t>
                </a:r>
              </a:p>
              <a:p>
                <a:pPr lvl="1"/>
                <a:r>
                  <a:rPr lang="en-US" dirty="0"/>
                  <a:t>Sound pressure is assumed to be the same everywhere, except very near the source.</a:t>
                </a:r>
              </a:p>
              <a:p>
                <a:pPr lvl="1"/>
                <a:r>
                  <a:rPr lang="en-US" dirty="0"/>
                  <a:t>Sound waves are assumed to arrive from random directions.</a:t>
                </a:r>
              </a:p>
              <a:p>
                <a:r>
                  <a:rPr lang="en-US" dirty="0"/>
                  <a:t>Requirements:</a:t>
                </a:r>
              </a:p>
              <a:p>
                <a:pPr lvl="1"/>
                <a:r>
                  <a:rPr lang="en-US" dirty="0"/>
                  <a:t>At least 3–6 modes in the frequency band of interest.</a:t>
                </a:r>
              </a:p>
              <a:p>
                <a:pPr lvl="1"/>
                <a:r>
                  <a:rPr lang="en-US" b="0" dirty="0"/>
                  <a:t>Modal overlap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𝑓</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d</m:t>
                        </m:r>
                        <m:r>
                          <a:rPr lang="en-US" b="0" i="1" smtClean="0">
                            <a:latin typeface="Cambria Math" panose="02040503050406030204" pitchFamily="18" charset="0"/>
                          </a:rPr>
                          <m:t>𝑁</m:t>
                        </m:r>
                      </m:num>
                      <m:den>
                        <m:r>
                          <m:rPr>
                            <m:sty m:val="p"/>
                          </m:rPr>
                          <a:rPr lang="en-US" b="0" i="0" smtClean="0">
                            <a:latin typeface="Cambria Math" panose="02040503050406030204" pitchFamily="18" charset="0"/>
                          </a:rPr>
                          <m:t>d</m:t>
                        </m:r>
                        <m:r>
                          <a:rPr lang="en-US" b="0" i="1" smtClean="0">
                            <a:latin typeface="Cambria Math" panose="02040503050406030204" pitchFamily="18" charset="0"/>
                          </a:rPr>
                          <m:t>𝑓</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num>
                      <m:den>
                        <m:r>
                          <a:rPr lang="en-US" b="0" i="1" smtClean="0">
                            <a:latin typeface="Cambria Math" panose="02040503050406030204" pitchFamily="18" charset="0"/>
                          </a:rPr>
                          <m:t>𝑄</m:t>
                        </m:r>
                      </m:den>
                    </m:f>
                    <m:f>
                      <m:fPr>
                        <m:ctrlPr>
                          <a:rPr lang="en-US" i="1">
                            <a:latin typeface="Cambria Math" panose="02040503050406030204" pitchFamily="18" charset="0"/>
                          </a:rPr>
                        </m:ctrlPr>
                      </m:fPr>
                      <m:num>
                        <m:r>
                          <m:rPr>
                            <m:sty m:val="p"/>
                          </m:rPr>
                          <a:rPr lang="en-US">
                            <a:latin typeface="Cambria Math" panose="02040503050406030204" pitchFamily="18" charset="0"/>
                          </a:rPr>
                          <m:t>d</m:t>
                        </m:r>
                        <m:r>
                          <a:rPr lang="en-US" i="1">
                            <a:latin typeface="Cambria Math" panose="02040503050406030204" pitchFamily="18" charset="0"/>
                          </a:rPr>
                          <m:t>𝑁</m:t>
                        </m:r>
                      </m:num>
                      <m:den>
                        <m:r>
                          <m:rPr>
                            <m:sty m:val="p"/>
                          </m:rPr>
                          <a:rPr lang="en-US">
                            <a:latin typeface="Cambria Math" panose="02040503050406030204" pitchFamily="18" charset="0"/>
                          </a:rPr>
                          <m:t>d</m:t>
                        </m:r>
                        <m:r>
                          <a:rPr lang="en-US" i="1">
                            <a:latin typeface="Cambria Math" panose="02040503050406030204" pitchFamily="18" charset="0"/>
                          </a:rPr>
                          <m:t>𝑓</m:t>
                        </m:r>
                      </m:den>
                    </m:f>
                  </m:oMath>
                </a14:m>
                <a:r>
                  <a:rPr lang="en-US" dirty="0"/>
                  <a:t> should be at least 3.</a:t>
                </a:r>
              </a:p>
              <a:p>
                <a:pPr lvl="1"/>
                <a:r>
                  <a:rPr lang="en-US" dirty="0"/>
                  <a:t>Walls must be locally-reacting.</a:t>
                </a:r>
              </a:p>
              <a:p>
                <a:pPr lvl="1"/>
                <a:endParaRPr lang="en-US" dirty="0"/>
              </a:p>
            </p:txBody>
          </p:sp>
        </mc:Choice>
        <mc:Fallback>
          <p:sp>
            <p:nvSpPr>
              <p:cNvPr id="3" name="Content Placeholder 2">
                <a:extLst>
                  <a:ext uri="{FF2B5EF4-FFF2-40B4-BE49-F238E27FC236}">
                    <a16:creationId xmlns:a16="http://schemas.microsoft.com/office/drawing/2014/main" id="{26C3ED87-EE71-551E-431B-277702EFB765}"/>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FD5430B-0F08-DADC-8B1D-A33DCF4164B8}"/>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AC965487-7747-3CFC-7796-61B172D06BB9}"/>
              </a:ext>
            </a:extLst>
          </p:cNvPr>
          <p:cNvSpPr>
            <a:spLocks noGrp="1"/>
          </p:cNvSpPr>
          <p:nvPr>
            <p:ph type="sldNum" sz="quarter" idx="12"/>
          </p:nvPr>
        </p:nvSpPr>
        <p:spPr/>
        <p:txBody>
          <a:bodyPr/>
          <a:lstStyle/>
          <a:p>
            <a:fld id="{B62F1270-CA5A-4BF1-AAF5-16F08E48CB78}" type="slidenum">
              <a:rPr lang="en-US" smtClean="0"/>
              <a:t>5</a:t>
            </a:fld>
            <a:endParaRPr lang="en-US"/>
          </a:p>
        </p:txBody>
      </p:sp>
    </p:spTree>
    <p:extLst>
      <p:ext uri="{BB962C8B-B14F-4D97-AF65-F5344CB8AC3E}">
        <p14:creationId xmlns:p14="http://schemas.microsoft.com/office/powerpoint/2010/main" val="39373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7B2E7-D42F-1660-FBD3-8B8382CB3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95104-D10A-C142-7578-FE9C8B7B7FDB}"/>
              </a:ext>
            </a:extLst>
          </p:cNvPr>
          <p:cNvSpPr>
            <a:spLocks noGrp="1"/>
          </p:cNvSpPr>
          <p:nvPr>
            <p:ph type="title"/>
          </p:nvPr>
        </p:nvSpPr>
        <p:spPr/>
        <p:txBody>
          <a:bodyPr/>
          <a:lstStyle/>
          <a:p>
            <a:r>
              <a:rPr lang="en-US" dirty="0"/>
              <a:t>Sabine room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5FAB02F-E53A-7350-CE87-0826F3A4D375}"/>
                  </a:ext>
                </a:extLst>
              </p:cNvPr>
              <p:cNvSpPr>
                <a:spLocks noGrp="1"/>
              </p:cNvSpPr>
              <p:nvPr>
                <p:ph idx="1"/>
              </p:nvPr>
            </p:nvSpPr>
            <p:spPr/>
            <p:txBody>
              <a:bodyPr/>
              <a:lstStyle/>
              <a:p>
                <a:r>
                  <a:rPr lang="en-US" b="0" dirty="0"/>
                  <a:t>Pressure level in a Sabine room is</a:t>
                </a:r>
              </a:p>
              <a:p>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𝑊</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num>
                                <m:den>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𝑅</m:t>
                                  </m:r>
                                </m:den>
                              </m:f>
                            </m:e>
                          </m:d>
                        </m:e>
                      </m:func>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0"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0</m:t>
                                      </m:r>
                                    </m:sub>
                                  </m:sSub>
                                  <m:r>
                                    <a:rPr lang="en-US" b="0" i="1" smtClean="0">
                                      <a:latin typeface="Cambria Math" panose="02040503050406030204" pitchFamily="18" charset="0"/>
                                    </a:rPr>
                                    <m:t>𝑐</m:t>
                                  </m:r>
                                </m:num>
                                <m:den>
                                  <m:r>
                                    <a:rPr lang="en-US" b="0" i="1" smtClean="0">
                                      <a:latin typeface="Cambria Math" panose="02040503050406030204" pitchFamily="18" charset="0"/>
                                    </a:rPr>
                                    <m:t>400</m:t>
                                  </m:r>
                                </m:den>
                              </m:f>
                            </m:e>
                          </m:d>
                        </m:e>
                      </m:func>
                    </m:oMath>
                  </m:oMathPara>
                </a14:m>
                <a:endParaRPr lang="en-US" dirty="0"/>
              </a:p>
              <a:p>
                <a:pPr marL="0" indent="0">
                  <a:buNone/>
                </a:pPr>
                <a:endParaRPr lang="en-US" dirty="0"/>
              </a:p>
              <a:p>
                <a:r>
                  <a:rPr lang="en-US" dirty="0"/>
                  <a:t>In air, far from a source,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𝑊</m:t>
                          </m:r>
                        </m:sub>
                      </m:sSub>
                      <m:r>
                        <a:rPr lang="en-US" b="0" i="1" smtClean="0">
                          <a:latin typeface="Cambria Math" panose="02040503050406030204" pitchFamily="18" charset="0"/>
                        </a:rPr>
                        <m:t>+10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0" smtClean="0">
                                  <a:latin typeface="Cambria Math" panose="02040503050406030204" pitchFamily="18" charset="0"/>
                                </a:rPr>
                                <m:t>10</m:t>
                              </m:r>
                            </m:sub>
                          </m:sSub>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𝑅</m:t>
                                  </m:r>
                                </m:den>
                              </m:f>
                            </m:e>
                          </m:d>
                        </m:e>
                      </m:func>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𝑅</m:t>
                    </m:r>
                  </m:oMath>
                </a14:m>
                <a:r>
                  <a:rPr lang="en-US" dirty="0"/>
                  <a:t> is the </a:t>
                </a:r>
                <a:r>
                  <a:rPr lang="en-US" i="1" dirty="0"/>
                  <a:t>room constant</a:t>
                </a: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dirty="0" smtClean="0">
                              <a:latin typeface="Cambria Math" panose="02040503050406030204" pitchFamily="18" charset="0"/>
                            </a:rPr>
                          </m:ctrlPr>
                        </m:fPr>
                        <m:num>
                          <m:r>
                            <a:rPr lang="en-US" b="0" i="1" smtClean="0">
                              <a:latin typeface="Cambria Math" panose="02040503050406030204" pitchFamily="18" charset="0"/>
                            </a:rPr>
                            <m:t>𝑆</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num>
                        <m:den>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𝛼</m:t>
                              </m:r>
                            </m:e>
                          </m:acc>
                        </m:den>
                      </m:f>
                    </m:oMath>
                  </m:oMathPara>
                </a14:m>
                <a:endParaRPr lang="en-US" dirty="0"/>
              </a:p>
            </p:txBody>
          </p:sp>
        </mc:Choice>
        <mc:Fallback>
          <p:sp>
            <p:nvSpPr>
              <p:cNvPr id="3" name="Content Placeholder 2">
                <a:extLst>
                  <a:ext uri="{FF2B5EF4-FFF2-40B4-BE49-F238E27FC236}">
                    <a16:creationId xmlns:a16="http://schemas.microsoft.com/office/drawing/2014/main" id="{D5FAB02F-E53A-7350-CE87-0826F3A4D375}"/>
                  </a:ext>
                </a:extLst>
              </p:cNvPr>
              <p:cNvSpPr>
                <a:spLocks noGrp="1" noRot="1" noChangeAspect="1" noMove="1" noResize="1" noEditPoints="1" noAdjustHandles="1" noChangeArrowheads="1" noChangeShapeType="1" noTextEdit="1"/>
              </p:cNvSpPr>
              <p:nvPr>
                <p:ph idx="1"/>
              </p:nvPr>
            </p:nvSpPr>
            <p:spPr>
              <a:blipFill>
                <a:blip r:embed="rId2"/>
                <a:stretch>
                  <a:fillRect l="-1043" t="-230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29E2F5D-644D-4463-6475-F2D8D0DBA367}"/>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DB6CBA5A-C65A-BF22-CF10-96663061E6EB}"/>
              </a:ext>
            </a:extLst>
          </p:cNvPr>
          <p:cNvSpPr>
            <a:spLocks noGrp="1"/>
          </p:cNvSpPr>
          <p:nvPr>
            <p:ph type="sldNum" sz="quarter" idx="12"/>
          </p:nvPr>
        </p:nvSpPr>
        <p:spPr/>
        <p:txBody>
          <a:bodyPr/>
          <a:lstStyle/>
          <a:p>
            <a:fld id="{B62F1270-CA5A-4BF1-AAF5-16F08E48CB78}" type="slidenum">
              <a:rPr lang="en-US" smtClean="0"/>
              <a:t>6</a:t>
            </a:fld>
            <a:endParaRPr lang="en-US"/>
          </a:p>
        </p:txBody>
      </p:sp>
    </p:spTree>
    <p:extLst>
      <p:ext uri="{BB962C8B-B14F-4D97-AF65-F5344CB8AC3E}">
        <p14:creationId xmlns:p14="http://schemas.microsoft.com/office/powerpoint/2010/main" val="370730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B8D4F-38B7-EC08-4632-202BFE297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30E1A-EFC1-9B5B-2435-4638A68C4B4A}"/>
              </a:ext>
            </a:extLst>
          </p:cNvPr>
          <p:cNvSpPr>
            <a:spLocks noGrp="1"/>
          </p:cNvSpPr>
          <p:nvPr>
            <p:ph type="title"/>
          </p:nvPr>
        </p:nvSpPr>
        <p:spPr/>
        <p:txBody>
          <a:bodyPr/>
          <a:lstStyle/>
          <a:p>
            <a:r>
              <a:rPr lang="en-US" dirty="0"/>
              <a:t>Room constant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75D624-259C-EEDD-9E3E-EE5070931502}"/>
                  </a:ext>
                </a:extLst>
              </p:cNvPr>
              <p:cNvSpPr>
                <a:spLocks noGrp="1"/>
              </p:cNvSpPr>
              <p:nvPr>
                <p:ph idx="1"/>
              </p:nvPr>
            </p:nvSpPr>
            <p:spPr/>
            <p:txBody>
              <a:bodyPr/>
              <a:lstStyle/>
              <a:p>
                <a:pPr marL="0" indent="0">
                  <a:buNone/>
                </a:pPr>
                <a:r>
                  <a:rPr lang="en-US" dirty="0"/>
                  <a:t>Room constant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dirty="0" smtClean="0">
                            <a:latin typeface="Cambria Math" panose="02040503050406030204" pitchFamily="18" charset="0"/>
                          </a:rPr>
                        </m:ctrlPr>
                      </m:fPr>
                      <m:num>
                        <m:r>
                          <a:rPr lang="en-US" b="0" i="1" smtClean="0">
                            <a:latin typeface="Cambria Math" panose="02040503050406030204" pitchFamily="18" charset="0"/>
                          </a:rPr>
                          <m:t>𝑆</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num>
                      <m:den>
                        <m:r>
                          <a:rPr lang="en-US" b="0" i="1" dirty="0" smtClean="0">
                            <a:latin typeface="Cambria Math" panose="02040503050406030204" pitchFamily="18" charset="0"/>
                          </a:rPr>
                          <m:t>1−</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𝛼</m:t>
                            </m:r>
                          </m:e>
                        </m:acc>
                      </m:den>
                    </m:f>
                  </m:oMath>
                </a14:m>
                <a:endParaRPr lang="en-US" b="0" dirty="0"/>
              </a:p>
              <a:p>
                <a:pPr marL="0" indent="0">
                  <a:buNone/>
                </a:pPr>
                <a:endParaRPr lang="en-US" dirty="0"/>
              </a:p>
              <a:p>
                <a:pPr marL="0"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𝛼</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den>
                    </m:f>
                  </m:oMath>
                </a14:m>
                <a:r>
                  <a:rPr lang="en-US" dirty="0"/>
                  <a:t> is the average absorption coefficient, weighted by area</a:t>
                </a:r>
              </a:p>
              <a:p>
                <a:pPr marL="0" indent="0">
                  <a:buNone/>
                </a:pPr>
                <a:endParaRPr lang="en-US" dirty="0"/>
              </a:p>
              <a:p>
                <a:pPr marL="0" indent="0">
                  <a:buNone/>
                </a:pPr>
                <a:r>
                  <a:rPr lang="en-US" dirty="0"/>
                  <a:t>Absorption coefficients for common materials can be found in tables, often from </a:t>
                </a:r>
                <a:r>
                  <a:rPr lang="en-US" dirty="0">
                    <a:hlinkClick r:id="rId2"/>
                  </a:rPr>
                  <a:t>material suppliers</a:t>
                </a:r>
                <a:r>
                  <a:rPr lang="en-US" dirty="0"/>
                  <a:t>.</a:t>
                </a:r>
              </a:p>
              <a:p>
                <a:endParaRPr lang="en-US" dirty="0"/>
              </a:p>
            </p:txBody>
          </p:sp>
        </mc:Choice>
        <mc:Fallback>
          <p:sp>
            <p:nvSpPr>
              <p:cNvPr id="3" name="Content Placeholder 2">
                <a:extLst>
                  <a:ext uri="{FF2B5EF4-FFF2-40B4-BE49-F238E27FC236}">
                    <a16:creationId xmlns:a16="http://schemas.microsoft.com/office/drawing/2014/main" id="{E775D624-259C-EEDD-9E3E-EE5070931502}"/>
                  </a:ext>
                </a:extLst>
              </p:cNvPr>
              <p:cNvSpPr>
                <a:spLocks noGrp="1" noRot="1" noChangeAspect="1" noMove="1" noResize="1" noEditPoints="1" noAdjustHandles="1" noChangeArrowheads="1" noChangeShapeType="1" noTextEdit="1"/>
              </p:cNvSpPr>
              <p:nvPr>
                <p:ph idx="1"/>
              </p:nvPr>
            </p:nvSpPr>
            <p:spPr>
              <a:blipFill>
                <a:blip r:embed="rId3"/>
                <a:stretch>
                  <a:fillRect l="-11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B6F3760-8D08-F13A-5C94-317D7FC7402B}"/>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2E0A8F01-2734-44EB-656A-8EAD2ACFDBC6}"/>
              </a:ext>
            </a:extLst>
          </p:cNvPr>
          <p:cNvSpPr>
            <a:spLocks noGrp="1"/>
          </p:cNvSpPr>
          <p:nvPr>
            <p:ph type="sldNum" sz="quarter" idx="12"/>
          </p:nvPr>
        </p:nvSpPr>
        <p:spPr/>
        <p:txBody>
          <a:bodyPr/>
          <a:lstStyle/>
          <a:p>
            <a:fld id="{B62F1270-CA5A-4BF1-AAF5-16F08E48CB78}" type="slidenum">
              <a:rPr lang="en-US" smtClean="0"/>
              <a:t>7</a:t>
            </a:fld>
            <a:endParaRPr lang="en-US"/>
          </a:p>
        </p:txBody>
      </p:sp>
    </p:spTree>
    <p:extLst>
      <p:ext uri="{BB962C8B-B14F-4D97-AF65-F5344CB8AC3E}">
        <p14:creationId xmlns:p14="http://schemas.microsoft.com/office/powerpoint/2010/main" val="341250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026F4-6DB8-DC8E-1634-B10B5A6F1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498C7-22C3-9D88-ED2F-A607014001C1}"/>
              </a:ext>
            </a:extLst>
          </p:cNvPr>
          <p:cNvSpPr>
            <a:spLocks noGrp="1"/>
          </p:cNvSpPr>
          <p:nvPr>
            <p:ph type="title"/>
          </p:nvPr>
        </p:nvSpPr>
        <p:spPr/>
        <p:txBody>
          <a:bodyPr/>
          <a:lstStyle/>
          <a:p>
            <a:r>
              <a:rPr lang="en-US" dirty="0"/>
              <a:t>Directivity factor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31440D-1EAE-0C2F-57FF-D4CB73D287DE}"/>
                  </a:ext>
                </a:extLst>
              </p:cNvPr>
              <p:cNvSpPr>
                <a:spLocks noGrp="1"/>
              </p:cNvSpPr>
              <p:nvPr>
                <p:ph idx="1"/>
              </p:nvPr>
            </p:nvSpPr>
            <p:spPr/>
            <p:txBody>
              <a:bodyPr/>
              <a:lstStyle/>
              <a:p>
                <a:r>
                  <a:rPr lang="en-US" b="0" dirty="0"/>
                  <a:t>The directivity factor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oMath>
                </a14:m>
                <a:r>
                  <a:rPr lang="en-US" dirty="0"/>
                  <a:t> is a property of how directional the source is. For omnidirectional sources,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r>
                      <a:rPr lang="en-US" b="0" i="1" smtClean="0">
                        <a:latin typeface="Cambria Math" panose="02040503050406030204" pitchFamily="18" charset="0"/>
                      </a:rPr>
                      <m:t>=1</m:t>
                    </m:r>
                  </m:oMath>
                </a14:m>
                <a:r>
                  <a:rPr lang="en-US" dirty="0"/>
                  <a:t> if the source is far from any reflecting surfaces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r>
                      <a:rPr lang="en-US" b="0" i="1" smtClean="0">
                        <a:latin typeface="Cambria Math" panose="02040503050406030204" pitchFamily="18" charset="0"/>
                      </a:rPr>
                      <m:t>=2</m:t>
                    </m:r>
                  </m:oMath>
                </a14:m>
                <a:r>
                  <a:rPr lang="en-US" dirty="0"/>
                  <a:t> if the source is near (within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4</m:t>
                        </m:r>
                      </m:den>
                    </m:f>
                  </m:oMath>
                </a14:m>
                <a:r>
                  <a:rPr lang="en-US" dirty="0"/>
                  <a:t>) a hard wall</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4</m:t>
                    </m:r>
                  </m:oMath>
                </a14:m>
                <a:r>
                  <a:rPr lang="en-US" dirty="0"/>
                  <a:t> if the source is near two hard walls</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𝜃</m:t>
                        </m:r>
                      </m:sub>
                    </m:sSub>
                    <m:r>
                      <a:rPr lang="en-US" b="0" i="1" smtClean="0">
                        <a:latin typeface="Cambria Math" panose="02040503050406030204" pitchFamily="18" charset="0"/>
                      </a:rPr>
                      <m:t>=8</m:t>
                    </m:r>
                  </m:oMath>
                </a14:m>
                <a:r>
                  <a:rPr lang="en-US" dirty="0"/>
                  <a:t> if the source is near a corner</a:t>
                </a:r>
              </a:p>
              <a:p>
                <a:pPr lvl="1"/>
                <a:endParaRPr lang="en-US" dirty="0"/>
              </a:p>
            </p:txBody>
          </p:sp>
        </mc:Choice>
        <mc:Fallback>
          <p:sp>
            <p:nvSpPr>
              <p:cNvPr id="3" name="Content Placeholder 2">
                <a:extLst>
                  <a:ext uri="{FF2B5EF4-FFF2-40B4-BE49-F238E27FC236}">
                    <a16:creationId xmlns:a16="http://schemas.microsoft.com/office/drawing/2014/main" id="{8331440D-1EAE-0C2F-57FF-D4CB73D287DE}"/>
                  </a:ext>
                </a:extLst>
              </p:cNvPr>
              <p:cNvSpPr>
                <a:spLocks noGrp="1" noRot="1" noChangeAspect="1" noMove="1" noResize="1" noEditPoints="1" noAdjustHandles="1" noChangeArrowheads="1" noChangeShapeType="1" noTextEdit="1"/>
              </p:cNvSpPr>
              <p:nvPr>
                <p:ph idx="1"/>
              </p:nvPr>
            </p:nvSpPr>
            <p:spPr>
              <a:blipFill>
                <a:blip r:embed="rId2"/>
                <a:stretch>
                  <a:fillRect l="-1043" t="-20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096CF16-962C-2901-921E-F384291B92DB}"/>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B586F6C0-ADDE-F31A-6BEC-CD3672159997}"/>
              </a:ext>
            </a:extLst>
          </p:cNvPr>
          <p:cNvSpPr>
            <a:spLocks noGrp="1"/>
          </p:cNvSpPr>
          <p:nvPr>
            <p:ph type="sldNum" sz="quarter" idx="12"/>
          </p:nvPr>
        </p:nvSpPr>
        <p:spPr/>
        <p:txBody>
          <a:bodyPr/>
          <a:lstStyle/>
          <a:p>
            <a:fld id="{B62F1270-CA5A-4BF1-AAF5-16F08E48CB78}" type="slidenum">
              <a:rPr lang="en-US" smtClean="0"/>
              <a:t>8</a:t>
            </a:fld>
            <a:endParaRPr lang="en-US"/>
          </a:p>
        </p:txBody>
      </p:sp>
    </p:spTree>
    <p:extLst>
      <p:ext uri="{BB962C8B-B14F-4D97-AF65-F5344CB8AC3E}">
        <p14:creationId xmlns:p14="http://schemas.microsoft.com/office/powerpoint/2010/main" val="126595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C0793-08D6-1021-D98B-517A5B135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BD7B24-2ABC-B090-6AEC-29235856DC4B}"/>
              </a:ext>
            </a:extLst>
          </p:cNvPr>
          <p:cNvSpPr>
            <a:spLocks noGrp="1"/>
          </p:cNvSpPr>
          <p:nvPr>
            <p:ph type="title"/>
          </p:nvPr>
        </p:nvSpPr>
        <p:spPr/>
        <p:txBody>
          <a:bodyPr/>
          <a:lstStyle/>
          <a:p>
            <a:r>
              <a:rPr lang="en-US" dirty="0"/>
              <a:t>Direct and reverberant fields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9151469-4D12-1CF3-4F4B-E9C4F48E1F4D}"/>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𝑝</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𝑊</m:t>
                          </m:r>
                        </m:sub>
                      </m:sSub>
                      <m:r>
                        <a:rPr lang="en-US" i="1">
                          <a:latin typeface="Cambria Math" panose="02040503050406030204" pitchFamily="18" charset="0"/>
                        </a:rPr>
                        <m:t>+10</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a:latin typeface="Cambria Math" panose="02040503050406030204" pitchFamily="18" charset="0"/>
                                </a:rPr>
                                <m:t>10</m:t>
                              </m:r>
                            </m:sub>
                          </m:sSub>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𝜃</m:t>
                                      </m:r>
                                    </m:sub>
                                  </m:sSub>
                                </m:num>
                                <m:den>
                                  <m:r>
                                    <a:rPr lang="en-US" i="1">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𝑅</m:t>
                                  </m:r>
                                </m:den>
                              </m:f>
                            </m:e>
                          </m:d>
                        </m:e>
                      </m:func>
                    </m:oMath>
                  </m:oMathPara>
                </a14:m>
                <a:endParaRPr lang="en-US" dirty="0"/>
              </a:p>
              <a:p>
                <a:pPr marL="0" indent="0">
                  <a:buNone/>
                </a:pPr>
                <a:endParaRPr lang="en-US" dirty="0"/>
              </a:p>
              <a:p>
                <a:r>
                  <a:rPr lang="en-US" dirty="0"/>
                  <a:t>If a receiver is in the direct field of a source, adding absorption will not be very beneficial.</a:t>
                </a:r>
              </a:p>
            </p:txBody>
          </p:sp>
        </mc:Choice>
        <mc:Fallback>
          <p:sp>
            <p:nvSpPr>
              <p:cNvPr id="3" name="Content Placeholder 2">
                <a:extLst>
                  <a:ext uri="{FF2B5EF4-FFF2-40B4-BE49-F238E27FC236}">
                    <a16:creationId xmlns:a16="http://schemas.microsoft.com/office/drawing/2014/main" id="{69151469-4D12-1CF3-4F4B-E9C4F48E1F4D}"/>
                  </a:ext>
                </a:extLst>
              </p:cNvPr>
              <p:cNvSpPr>
                <a:spLocks noGrp="1" noRot="1" noChangeAspect="1" noMove="1" noResize="1" noEditPoints="1" noAdjustHandles="1" noChangeArrowheads="1" noChangeShapeType="1" noTextEdit="1"/>
              </p:cNvSpPr>
              <p:nvPr>
                <p:ph idx="1"/>
              </p:nvPr>
            </p:nvSpPr>
            <p:spPr>
              <a:blipFill>
                <a:blip r:embed="rId2"/>
                <a:stretch>
                  <a:fillRect l="-1043" r="-29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AFB71FB-72E8-22F0-02F6-8CF74E6CA524}"/>
              </a:ext>
            </a:extLst>
          </p:cNvPr>
          <p:cNvSpPr>
            <a:spLocks noGrp="1"/>
          </p:cNvSpPr>
          <p:nvPr>
            <p:ph type="ftr" sz="quarter" idx="11"/>
          </p:nvPr>
        </p:nvSpPr>
        <p:spPr/>
        <p:txBody>
          <a:bodyPr/>
          <a:lstStyle/>
          <a:p>
            <a:r>
              <a:rPr lang="en-US" dirty="0"/>
              <a:t>Sabine rooms</a:t>
            </a:r>
          </a:p>
        </p:txBody>
      </p:sp>
      <p:sp>
        <p:nvSpPr>
          <p:cNvPr id="5" name="Slide Number Placeholder 4">
            <a:extLst>
              <a:ext uri="{FF2B5EF4-FFF2-40B4-BE49-F238E27FC236}">
                <a16:creationId xmlns:a16="http://schemas.microsoft.com/office/drawing/2014/main" id="{3FCB0671-F3D6-D088-F484-321E36AA9C7C}"/>
              </a:ext>
            </a:extLst>
          </p:cNvPr>
          <p:cNvSpPr>
            <a:spLocks noGrp="1"/>
          </p:cNvSpPr>
          <p:nvPr>
            <p:ph type="sldNum" sz="quarter" idx="12"/>
          </p:nvPr>
        </p:nvSpPr>
        <p:spPr/>
        <p:txBody>
          <a:bodyPr/>
          <a:lstStyle/>
          <a:p>
            <a:fld id="{B62F1270-CA5A-4BF1-AAF5-16F08E48CB78}" type="slidenum">
              <a:rPr lang="en-US" smtClean="0"/>
              <a:t>9</a:t>
            </a:fld>
            <a:endParaRPr lang="en-US"/>
          </a:p>
        </p:txBody>
      </p:sp>
    </p:spTree>
    <p:extLst>
      <p:ext uri="{BB962C8B-B14F-4D97-AF65-F5344CB8AC3E}">
        <p14:creationId xmlns:p14="http://schemas.microsoft.com/office/powerpoint/2010/main" val="4125722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11430</TotalTime>
  <Words>984</Words>
  <Application>Microsoft Office PowerPoint</Application>
  <PresentationFormat>Widescreen</PresentationFormat>
  <Paragraphs>161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Atkinson Hyperlegible</vt:lpstr>
      <vt:lpstr>Calibri</vt:lpstr>
      <vt:lpstr>Cambria Math</vt:lpstr>
      <vt:lpstr>Office Theme</vt:lpstr>
      <vt:lpstr>Acoustic Enclosures</vt:lpstr>
      <vt:lpstr>Modal overlap</vt:lpstr>
      <vt:lpstr>Modal overlap</vt:lpstr>
      <vt:lpstr>Modal overlap</vt:lpstr>
      <vt:lpstr>Sabine room</vt:lpstr>
      <vt:lpstr>Sabine room</vt:lpstr>
      <vt:lpstr>Room constant</vt:lpstr>
      <vt:lpstr>Directivity factor</vt:lpstr>
      <vt:lpstr>Direct and reverberant fields</vt:lpstr>
      <vt:lpstr>Example problem: adding treatment</vt:lpstr>
      <vt:lpstr>Example problem: adding treatment</vt:lpstr>
      <vt:lpstr>Example problem: adding treatment</vt:lpstr>
      <vt:lpstr>Example problem: adding treatment</vt:lpstr>
      <vt:lpstr>Measuring the room constant</vt:lpstr>
      <vt:lpstr>Example problem: treatment options</vt:lpstr>
      <vt:lpstr>Example problem: treatment options</vt:lpstr>
      <vt:lpstr>Example problem: treatment options</vt:lpstr>
      <vt:lpstr>Example problem: treatment options</vt:lpstr>
      <vt:lpstr>Example problem: treatment options</vt:lpstr>
      <vt:lpstr>Example problem: treatment options</vt:lpstr>
      <vt:lpstr>Octave bands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Tyler Dare</dc:creator>
  <cp:lastModifiedBy>Tyler Dare</cp:lastModifiedBy>
  <cp:revision>111</cp:revision>
  <dcterms:created xsi:type="dcterms:W3CDTF">2025-01-05T23:36:15Z</dcterms:created>
  <dcterms:modified xsi:type="dcterms:W3CDTF">2025-02-03T00:31:25Z</dcterms:modified>
</cp:coreProperties>
</file>