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7" r:id="rId14"/>
    <p:sldId id="298" r:id="rId15"/>
    <p:sldId id="306" r:id="rId16"/>
    <p:sldId id="294" r:id="rId17"/>
    <p:sldId id="30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0940-25C8-4CED-96E2-8FA2BF93B3E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B58D-1DE9-43B8-93DE-2A59C20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969-3BC9-E425-9F31-771A40B0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3E1-8863-BAA6-77AC-3CEB3EB4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60C6-2EB9-4B12-2C47-7755168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A3BA6-4B22-4D69-91C4-B87C21B5C3D7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BDD-36A5-FD93-6C9F-EFC2F06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F109-725A-2997-4814-1CB5B5F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B12-6CE0-5896-197F-A351D69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BFC0-A205-3164-72D7-5BD81882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5B9-DA11-4A1C-058B-5079E09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2FFE65-DFA4-43A3-A834-4788946F3021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D7D-48D9-22AF-8770-6A5289E4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910A-A603-CBBA-AAEC-B4BD95E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D1E2-74DE-C6EB-A8EC-30865787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B26-4A69-4D57-C633-72C8B76A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5456-C44F-2D28-4BF6-50D0F62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FC2D8-0CF3-496F-8CED-E9AD4C92185B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3730-2DDE-C2C7-00A4-43C39B0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B452-44EB-602B-86CC-0B635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10C-6E04-1B5B-960E-AFB5C34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00D-E6AB-A0FA-E79A-9AAFA1B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695"/>
            <a:ext cx="10515600" cy="503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C63C-8994-B5A6-A3B7-5518480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48B-38C0-346C-AC32-5E6074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203-9058-4ABB-2CB4-3E1D886A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B391-7275-D8A5-E81A-F6C8D1C9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5329-1884-4502-4559-356634F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46E657-D090-47BC-894B-7F7404E1AFDB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228-75D0-E9BC-3185-547F55D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A80-117A-20A9-6DEE-C952767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17E-1C92-A3D1-4CBF-AE02FAC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D8E5-774C-BCD5-597A-A433ADE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B0AF-191A-A268-1C2E-17460C0E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D6A-251D-CFE4-5C0D-453FA6A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462FA-5168-4DFC-A8AA-E1636F6F1807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169D-B6DA-BC5D-67D9-32B4F99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F9F5-4506-9B3B-7D39-394220E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3672-099B-E107-E303-AEE1903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34A-A411-BD73-29E5-C784FE7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9816-E6EE-F433-3FD9-418E89C1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D1CA-97EC-153B-4FA4-13F2D58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B723-F873-013E-6341-58F1B78F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9254-92D2-FC28-DE7C-4934D7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28D0C9-320A-4AE1-85D8-ED11977E8C12}" type="datetime1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079D-EB10-38B4-81F9-C6BD6CC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C44A-3715-B891-AF3B-A12B68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F8E-FA11-6A49-A295-D979745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D36B-ED63-AAD9-76DE-AFDF95D2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456FE-1047-4D97-88F7-9D840A87DE2B}" type="datetime1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7E32-AC55-387F-CF0D-2FC28C2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97A0-BFFA-065D-FC46-31A49D7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CDEA-353B-2409-B4B6-B34F219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B26AF-43C9-4A52-AF06-A2AC06E43B1C}" type="datetime1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328-69EC-AD32-5D42-78AFBAE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B655-C58F-EF96-7FFE-957B2D9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82B-6CF9-A4D0-C084-62B0906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E6F-77E3-8C1B-513C-DE9ADA0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2555-EF3E-E875-FB86-A9BBE40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25C-22A8-5D58-D044-D382412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82E4D-5E9F-4458-938C-864B706F95FF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BB5-21AA-2559-8D0D-53B74753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6D85-76DB-D878-670B-E125F09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0CA-6AD7-5B60-33F5-B85FC409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1B91A-8F74-3B7F-64D3-33847276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DECB-4ABE-95E6-B0DF-B031E49C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9A3C-2B68-6ADD-6B2F-847A52A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5A1BD-EBEB-4A8E-B449-2911DE41084B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1F65-BB53-DB77-A17D-78486C7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5C53-CD45-0CA1-D0BD-0B89897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656A-1DCD-3A7C-A104-2014B26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52E0-EA6C-780F-BCFB-35F80CF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2FEC-049F-9FA9-C7AA-F2172197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r>
              <a:rPr lang="en-US" dirty="0"/>
              <a:t>Waves in 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8509-368A-F515-ABCA-31C2CA82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B62F1270-CA5A-4BF1-AAF5-16F08E48CB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E88708-7F62-50E4-32D9-4231D71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8564" y="-15449"/>
            <a:ext cx="12250563" cy="7782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1DB7-4AE7-CF57-94AA-8459E667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tkinson Hyperlegible" pitchFamily="50" charset="0"/>
              </a:rPr>
              <a:t>Ducts, Mufflers, and Silencers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ED99-BB25-020F-C88D-40CFAAA1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5"/>
            <a:ext cx="9144000" cy="463378"/>
          </a:xfrm>
        </p:spPr>
        <p:txBody>
          <a:bodyPr/>
          <a:lstStyle/>
          <a:p>
            <a:r>
              <a:rPr lang="en-US" dirty="0"/>
              <a:t>Tyler Dare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7DA2-EEAF-FBBB-9D5D-14578BA067C2}"/>
              </a:ext>
            </a:extLst>
          </p:cNvPr>
          <p:cNvSpPr txBox="1">
            <a:spLocks/>
          </p:cNvSpPr>
          <p:nvPr/>
        </p:nvSpPr>
        <p:spPr>
          <a:xfrm>
            <a:off x="1524000" y="2818692"/>
            <a:ext cx="9144000" cy="46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Transfer matrix method</a:t>
            </a:r>
          </a:p>
        </p:txBody>
      </p:sp>
    </p:spTree>
    <p:extLst>
      <p:ext uri="{BB962C8B-B14F-4D97-AF65-F5344CB8AC3E}">
        <p14:creationId xmlns:p14="http://schemas.microsoft.com/office/powerpoint/2010/main" val="3784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B2F0-1806-CD54-666B-257102DFF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95DF-38A5-9D34-7B4A-816200D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52B3-AE47-0572-1AF3-A20B60F0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4B12-430B-B3A4-A0E9-1F6EA80B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10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53F1814-F7BA-1714-F327-7636340EEC47}"/>
              </a:ext>
            </a:extLst>
          </p:cNvPr>
          <p:cNvSpPr/>
          <p:nvPr/>
        </p:nvSpPr>
        <p:spPr>
          <a:xfrm>
            <a:off x="202869" y="727992"/>
            <a:ext cx="326322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4CB29B9-F319-ACAA-4F03-576D8683279D}"/>
              </a:ext>
            </a:extLst>
          </p:cNvPr>
          <p:cNvSpPr/>
          <p:nvPr/>
        </p:nvSpPr>
        <p:spPr>
          <a:xfrm>
            <a:off x="3184966" y="1308846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6F7530-1925-2CA3-0B8B-0B5D0F62D7C7}"/>
              </a:ext>
            </a:extLst>
          </p:cNvPr>
          <p:cNvSpPr/>
          <p:nvPr/>
        </p:nvSpPr>
        <p:spPr>
          <a:xfrm rot="5400000">
            <a:off x="4909751" y="788555"/>
            <a:ext cx="2051222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D8ECCBF-5AA9-E7D4-2A72-C73AFF90BFB3}"/>
              </a:ext>
            </a:extLst>
          </p:cNvPr>
          <p:cNvSpPr/>
          <p:nvPr/>
        </p:nvSpPr>
        <p:spPr>
          <a:xfrm rot="5400000">
            <a:off x="7111338" y="481144"/>
            <a:ext cx="1054444" cy="238073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062A59-11E1-9A9F-27EB-8EB2E8708062}"/>
                  </a:ext>
                </a:extLst>
              </p:cNvPr>
              <p:cNvSpPr txBox="1"/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062A59-11E1-9A9F-27EB-8EB2E870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832E1-CA24-F29E-1895-C5F844B07006}"/>
                  </a:ext>
                </a:extLst>
              </p:cNvPr>
              <p:cNvSpPr txBox="1"/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832E1-CA24-F29E-1895-C5F844B0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EFC648-81EC-CE1A-BBAB-CC27B9409658}"/>
                  </a:ext>
                </a:extLst>
              </p:cNvPr>
              <p:cNvSpPr txBox="1"/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EFC648-81EC-CE1A-BBAB-CC27B940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8504F8-37D1-E95E-9738-6ED26BD355E1}"/>
                  </a:ext>
                </a:extLst>
              </p:cNvPr>
              <p:cNvSpPr txBox="1"/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8504F8-37D1-E95E-9738-6ED26BD3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0B03B3-7856-A8CE-468F-F702A0A9D1DF}"/>
                  </a:ext>
                </a:extLst>
              </p:cNvPr>
              <p:cNvSpPr txBox="1"/>
              <p:nvPr/>
            </p:nvSpPr>
            <p:spPr>
              <a:xfrm>
                <a:off x="202870" y="2421848"/>
                <a:ext cx="639395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0B03B3-7856-A8CE-468F-F702A0A9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0" y="2421848"/>
                <a:ext cx="639395" cy="668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C4D937-6CC7-7F39-4C92-2E1A020F697C}"/>
                  </a:ext>
                </a:extLst>
              </p:cNvPr>
              <p:cNvSpPr txBox="1"/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C4D937-6CC7-7F39-4C92-2E1A020F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40EF2D-AA90-30F8-E0D8-FC6B9AE33B61}"/>
                  </a:ext>
                </a:extLst>
              </p:cNvPr>
              <p:cNvSpPr txBox="1"/>
              <p:nvPr/>
            </p:nvSpPr>
            <p:spPr>
              <a:xfrm>
                <a:off x="6707605" y="3844198"/>
                <a:ext cx="3196335" cy="2130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out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40EF2D-AA90-30F8-E0D8-FC6B9AE3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05" y="3844198"/>
                <a:ext cx="3196335" cy="2130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9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CA6A4-6067-713C-EAD1-9C8501C7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67AC-1D4A-C5D8-3F73-B3B9818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Four-pole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EE07-7F96-C3AE-469D-9FD7C8C0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CDA81-E126-9E25-1333-2C1E6AD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11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A0238EF-A427-E6AC-7856-4F00A6BDF9B0}"/>
              </a:ext>
            </a:extLst>
          </p:cNvPr>
          <p:cNvSpPr/>
          <p:nvPr/>
        </p:nvSpPr>
        <p:spPr>
          <a:xfrm>
            <a:off x="202869" y="727993"/>
            <a:ext cx="3149931" cy="848498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FFD0BE-6809-B2F7-ED2E-E100C06BC9E7}"/>
              </a:ext>
            </a:extLst>
          </p:cNvPr>
          <p:cNvSpPr/>
          <p:nvPr/>
        </p:nvSpPr>
        <p:spPr>
          <a:xfrm>
            <a:off x="3193204" y="909025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BF6CAB7-A1CD-32AD-1F3A-AF2E92F54468}"/>
              </a:ext>
            </a:extLst>
          </p:cNvPr>
          <p:cNvSpPr/>
          <p:nvPr/>
        </p:nvSpPr>
        <p:spPr>
          <a:xfrm rot="5400000">
            <a:off x="4320194" y="243225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FDCD001-B2E1-1E8F-89DA-CA31C373307D}"/>
              </a:ext>
            </a:extLst>
          </p:cNvPr>
          <p:cNvSpPr/>
          <p:nvPr/>
        </p:nvSpPr>
        <p:spPr>
          <a:xfrm rot="5400000">
            <a:off x="6674954" y="-15188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F2FB69-9487-D062-EB26-A895836FC4A4}"/>
                  </a:ext>
                </a:extLst>
              </p:cNvPr>
              <p:cNvSpPr txBox="1"/>
              <p:nvPr/>
            </p:nvSpPr>
            <p:spPr>
              <a:xfrm>
                <a:off x="0" y="1647047"/>
                <a:ext cx="639395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F2FB69-9487-D062-EB26-A895836F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7047"/>
                <a:ext cx="639395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1C23AF-398E-5071-4AEC-95B00E27D821}"/>
                  </a:ext>
                </a:extLst>
              </p:cNvPr>
              <p:cNvSpPr txBox="1"/>
              <p:nvPr/>
            </p:nvSpPr>
            <p:spPr>
              <a:xfrm>
                <a:off x="7625135" y="131272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1C23AF-398E-5071-4AEC-95B00E27D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35" y="1312724"/>
                <a:ext cx="1056529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3847B-510E-3586-813D-E38EE348E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45454"/>
                  </p:ext>
                </p:extLst>
              </p:nvPr>
            </p:nvGraphicFramePr>
            <p:xfrm>
              <a:off x="1893164" y="3344907"/>
              <a:ext cx="7706994" cy="284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176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2880483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378335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43000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10983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Duct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488078"/>
                      </a:ext>
                    </a:extLst>
                  </a:tr>
                  <a:tr h="130341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𝑗𝑀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Atkinson Hyperlegible" pitchFamily="50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3847B-510E-3586-813D-E38EE348E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45454"/>
                  </p:ext>
                </p:extLst>
              </p:nvPr>
            </p:nvGraphicFramePr>
            <p:xfrm>
              <a:off x="1893164" y="3344907"/>
              <a:ext cx="7706994" cy="284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176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2880483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378335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43000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10983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Duct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201" t="-41209" r="-83298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488078"/>
                      </a:ext>
                    </a:extLst>
                  </a:tr>
                  <a:tr h="130341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201" t="-119535" r="-83298" b="-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4615" t="-119535" r="-1026" b="-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EBB1AD-8954-818A-676C-2A6A0C1A820F}"/>
                  </a:ext>
                </a:extLst>
              </p:cNvPr>
              <p:cNvSpPr txBox="1"/>
              <p:nvPr/>
            </p:nvSpPr>
            <p:spPr>
              <a:xfrm>
                <a:off x="202868" y="2493310"/>
                <a:ext cx="8407731" cy="562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out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out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Atkinson Hyperlegible" pitchFamily="50" charset="0"/>
                  </a:rPr>
                  <a:t>  Matrices numbered outlet to inlet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EBB1AD-8954-818A-676C-2A6A0C1A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8" y="2493310"/>
                <a:ext cx="8407731" cy="562270"/>
              </a:xfrm>
              <a:prstGeom prst="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C0EC2-A9B9-3F3D-C7EF-3BDDE597CE29}"/>
                  </a:ext>
                </a:extLst>
              </p:cNvPr>
              <p:cNvSpPr txBox="1"/>
              <p:nvPr/>
            </p:nvSpPr>
            <p:spPr>
              <a:xfrm>
                <a:off x="6457485" y="1367058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C0EC2-A9B9-3F3D-C7EF-3BDDE59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85" y="1367058"/>
                <a:ext cx="9555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A505B-3378-E689-C782-6023A826F619}"/>
                  </a:ext>
                </a:extLst>
              </p:cNvPr>
              <p:cNvSpPr txBox="1"/>
              <p:nvPr/>
            </p:nvSpPr>
            <p:spPr>
              <a:xfrm>
                <a:off x="4493972" y="1382433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A505B-3378-E689-C782-6023A826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72" y="1382433"/>
                <a:ext cx="955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D74394-DE9B-85A3-0478-8999848FF315}"/>
                  </a:ext>
                </a:extLst>
              </p:cNvPr>
              <p:cNvSpPr txBox="1"/>
              <p:nvPr/>
            </p:nvSpPr>
            <p:spPr>
              <a:xfrm>
                <a:off x="3170769" y="1354571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D74394-DE9B-85A3-0478-8999848F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69" y="1354571"/>
                <a:ext cx="9555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BA98C7-7809-3BAD-96E5-CB880EC319D0}"/>
                  </a:ext>
                </a:extLst>
              </p:cNvPr>
              <p:cNvSpPr txBox="1"/>
              <p:nvPr/>
            </p:nvSpPr>
            <p:spPr>
              <a:xfrm>
                <a:off x="1042183" y="1242437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BA98C7-7809-3BAD-96E5-CB880EC3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3" y="1242437"/>
                <a:ext cx="9555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53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ABD6718A-B2E4-A369-0DBE-B2EB387477F8}"/>
              </a:ext>
            </a:extLst>
          </p:cNvPr>
          <p:cNvSpPr/>
          <p:nvPr/>
        </p:nvSpPr>
        <p:spPr>
          <a:xfrm rot="5400000">
            <a:off x="6554426" y="484491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827F0-2C0A-F2B6-2709-17B2993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“good” is a noise treatment?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62E0-3F99-2103-A813-1BBC9A05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0004"/>
            <a:ext cx="7859879" cy="4271472"/>
          </a:xfrm>
        </p:spPr>
        <p:txBody>
          <a:bodyPr>
            <a:normAutofit/>
          </a:bodyPr>
          <a:lstStyle/>
          <a:p>
            <a:r>
              <a:rPr lang="en-US" dirty="0"/>
              <a:t>“Noise Reduction”: how much quieter is it on the receiver side compared to the source side?</a:t>
            </a:r>
          </a:p>
          <a:p>
            <a:endParaRPr lang="en-US" dirty="0"/>
          </a:p>
          <a:p>
            <a:r>
              <a:rPr lang="en-US" dirty="0"/>
              <a:t>“Insertion loss”: how much quieter did the receiver get when I added the treatment?</a:t>
            </a:r>
          </a:p>
          <a:p>
            <a:endParaRPr lang="en-US" dirty="0"/>
          </a:p>
          <a:p>
            <a:r>
              <a:rPr lang="en-US" dirty="0"/>
              <a:t>“Transmission loss”: how much power is transmitted compared to incident?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9944-7CDE-776D-CE0F-F43BDD8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293DB-7FD9-09E9-DECF-83FDC80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12</a:t>
            </a:fld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4450430-BE18-6F44-D3AF-E4617E6498D3}"/>
              </a:ext>
            </a:extLst>
          </p:cNvPr>
          <p:cNvSpPr/>
          <p:nvPr/>
        </p:nvSpPr>
        <p:spPr>
          <a:xfrm rot="5400000">
            <a:off x="7708985" y="742903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7C270B4-F89D-A878-5BDF-E03171E75F6A}"/>
              </a:ext>
            </a:extLst>
          </p:cNvPr>
          <p:cNvSpPr/>
          <p:nvPr/>
        </p:nvSpPr>
        <p:spPr>
          <a:xfrm rot="5400000">
            <a:off x="10063745" y="484490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6949B-AEE2-A272-7AF7-E0606962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5553A422-3A21-893D-F6D7-ADE455AB69C3}"/>
              </a:ext>
            </a:extLst>
          </p:cNvPr>
          <p:cNvSpPr/>
          <p:nvPr/>
        </p:nvSpPr>
        <p:spPr>
          <a:xfrm rot="5400000">
            <a:off x="1718815" y="4377640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34CC-6BEF-7E67-E67E-F684CCBC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“good” is a noise treatment?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D31E8-BF7D-647A-F908-EFFBFC0DC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Noise Reduction: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Insertion 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withou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with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Transmission 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𝑖𝑛𝑐𝑖𝑑𝑒𝑛𝑡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𝑡𝑟𝑎𝑛𝑠𝑚𝑖𝑡𝑡𝑒𝑑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D31E8-BF7D-647A-F908-EFFBFC0DC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CAE64-8243-C14F-ACDB-523BA8AE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ABE0-8167-5F62-1A24-C1912745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13</a:t>
            </a:fld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F1C153E-A10E-22FA-3ED4-4124FA4AE541}"/>
              </a:ext>
            </a:extLst>
          </p:cNvPr>
          <p:cNvSpPr/>
          <p:nvPr/>
        </p:nvSpPr>
        <p:spPr>
          <a:xfrm rot="5400000">
            <a:off x="2873374" y="4636052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824E29C-C38D-676A-614D-261F5514853B}"/>
              </a:ext>
            </a:extLst>
          </p:cNvPr>
          <p:cNvSpPr/>
          <p:nvPr/>
        </p:nvSpPr>
        <p:spPr>
          <a:xfrm rot="5400000">
            <a:off x="5228134" y="4377639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CD6CA-608F-4D03-B456-5FD6729966F1}"/>
              </a:ext>
            </a:extLst>
          </p:cNvPr>
          <p:cNvSpPr txBox="1"/>
          <p:nvPr/>
        </p:nvSpPr>
        <p:spPr>
          <a:xfrm>
            <a:off x="2798388" y="5381293"/>
            <a:ext cx="13277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46ED8-4E0E-6D2E-3CB2-839F2131B1B6}"/>
                  </a:ext>
                </a:extLst>
              </p:cNvPr>
              <p:cNvSpPr txBox="1"/>
              <p:nvPr/>
            </p:nvSpPr>
            <p:spPr>
              <a:xfrm>
                <a:off x="681520" y="5710138"/>
                <a:ext cx="1284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46ED8-4E0E-6D2E-3CB2-839F2131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0" y="5710138"/>
                <a:ext cx="128425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605162-6E02-1473-C458-731002BF85D4}"/>
                  </a:ext>
                </a:extLst>
              </p:cNvPr>
              <p:cNvSpPr txBox="1"/>
              <p:nvPr/>
            </p:nvSpPr>
            <p:spPr>
              <a:xfrm>
                <a:off x="5363682" y="5750625"/>
                <a:ext cx="1284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𝑟𝑐𝑣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605162-6E02-1473-C458-731002BF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82" y="5750625"/>
                <a:ext cx="128425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F97DF-BED3-5CEC-2EDD-8932BBBCB10D}"/>
                  </a:ext>
                </a:extLst>
              </p:cNvPr>
              <p:cNvSpPr txBox="1"/>
              <p:nvPr/>
            </p:nvSpPr>
            <p:spPr>
              <a:xfrm>
                <a:off x="789296" y="4938066"/>
                <a:ext cx="18631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incident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F97DF-BED3-5CEC-2EDD-8932BBBC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6" y="4938066"/>
                <a:ext cx="18631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E38690-0781-7C36-5F01-938D6D2E860B}"/>
                  </a:ext>
                </a:extLst>
              </p:cNvPr>
              <p:cNvSpPr txBox="1"/>
              <p:nvPr/>
            </p:nvSpPr>
            <p:spPr>
              <a:xfrm>
                <a:off x="4443332" y="4954271"/>
                <a:ext cx="18631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transmitted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E38690-0781-7C36-5F01-938D6D2E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32" y="4954271"/>
                <a:ext cx="186312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8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8EAD-BFEC-B9A2-C564-E7FAD2E8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B74-9E76-4E0C-B714-9F02D087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4F322-3327-444A-C58B-002D8C24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calculate performance metrics from the transfer matrix?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4F322-3327-444A-C58B-002D8C24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 t="-2568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F51A-C01F-E1D9-9E1C-FF7DDF8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7E4A6-14C0-3285-D9EF-C0B21AA7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F037D-CD46-66AF-1AC8-85BF2C47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5E4-F84A-2FCB-198A-9A8D9942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2B29-A0C2-476C-B014-D60D28AC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calculate performance metrics from the transfer matrix?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10 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Define “acoustic impedance”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2B29-A0C2-476C-B014-D60D28AC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 t="-2568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666A-BD30-818B-7135-09B79364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C5DB5-0591-9AF5-C1B4-0CCDABEE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D4D9-C998-B145-8BA7-78669135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C27D-4DC5-79D8-AFB9-7EF26C99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1DDE2-C983-25FE-6C3F-C0003E4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66BBA-E5FF-673B-4194-6ED350D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16</a:t>
            </a:fld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B77F62AE-4C02-3D3F-24D5-ADD8FD550589}"/>
              </a:ext>
            </a:extLst>
          </p:cNvPr>
          <p:cNvSpPr/>
          <p:nvPr/>
        </p:nvSpPr>
        <p:spPr>
          <a:xfrm rot="5400000">
            <a:off x="1919759" y="-1097088"/>
            <a:ext cx="668646" cy="49983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1DA07E-4EDC-C254-7C9C-DCC93F3E2E05}"/>
                  </a:ext>
                </a:extLst>
              </p:cNvPr>
              <p:cNvSpPr txBox="1"/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1DA07E-4EDC-C254-7C9C-DCC93F3E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660C86-2D42-70ED-18F7-7800D901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522453"/>
                <a:ext cx="10515600" cy="3507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end is rigid,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For open-ended pipe,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some point past the end of the pipe.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660C86-2D42-70ED-18F7-7800D901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522453"/>
                <a:ext cx="10515600" cy="3507925"/>
              </a:xfrm>
              <a:blipFill>
                <a:blip r:embed="rId3"/>
                <a:stretch>
                  <a:fillRect l="-1043" t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66E0-C3C4-F8A3-119B-D232E497CFAA}"/>
                  </a:ext>
                </a:extLst>
              </p:cNvPr>
              <p:cNvSpPr txBox="1"/>
              <p:nvPr/>
            </p:nvSpPr>
            <p:spPr>
              <a:xfrm>
                <a:off x="5456514" y="1119738"/>
                <a:ext cx="2756611" cy="612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66E0-C3C4-F8A3-119B-D232E497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14" y="1119738"/>
                <a:ext cx="2756611" cy="612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3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F46C-CD9C-870A-5E5A-08DC0D6A5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D7D1-0B45-679D-1EB9-B50E9644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EB3A8-0E64-92BB-7F5D-24956435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512B-A364-ADAD-8692-8044E102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17</a:t>
            </a:fld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2956803-6089-E431-2A81-D69ED5BC7D32}"/>
              </a:ext>
            </a:extLst>
          </p:cNvPr>
          <p:cNvSpPr/>
          <p:nvPr/>
        </p:nvSpPr>
        <p:spPr>
          <a:xfrm rot="5400000">
            <a:off x="1919759" y="-1097088"/>
            <a:ext cx="668646" cy="49983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8D73AC-EEAC-D327-E1D1-18B4C2750B84}"/>
                  </a:ext>
                </a:extLst>
              </p:cNvPr>
              <p:cNvSpPr txBox="1"/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8D73AC-EEAC-D327-E1D1-18B4C275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E6AF6C-0633-7BFE-0464-7F7C227F4A84}"/>
              </a:ext>
            </a:extLst>
          </p:cNvPr>
          <p:cNvSpPr/>
          <p:nvPr/>
        </p:nvSpPr>
        <p:spPr>
          <a:xfrm flipV="1">
            <a:off x="1102381" y="3291543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1F65-CEE6-512D-81B8-F60896A02D79}"/>
              </a:ext>
            </a:extLst>
          </p:cNvPr>
          <p:cNvSpPr/>
          <p:nvPr/>
        </p:nvSpPr>
        <p:spPr>
          <a:xfrm flipV="1">
            <a:off x="1102381" y="4005803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6EFC5-1606-BA88-D6E4-84831ADA7057}"/>
              </a:ext>
            </a:extLst>
          </p:cNvPr>
          <p:cNvSpPr/>
          <p:nvPr/>
        </p:nvSpPr>
        <p:spPr>
          <a:xfrm rot="5400000" flipV="1">
            <a:off x="2310474" y="3066614"/>
            <a:ext cx="4939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684DC-FA9B-9231-6904-2C102D841040}"/>
              </a:ext>
            </a:extLst>
          </p:cNvPr>
          <p:cNvSpPr/>
          <p:nvPr/>
        </p:nvSpPr>
        <p:spPr>
          <a:xfrm rot="5400000" flipV="1">
            <a:off x="2310474" y="4230732"/>
            <a:ext cx="4939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0B332C-D9F3-C13B-FC0E-48B812E2D3BE}"/>
              </a:ext>
            </a:extLst>
          </p:cNvPr>
          <p:cNvSpPr/>
          <p:nvPr/>
        </p:nvSpPr>
        <p:spPr>
          <a:xfrm flipV="1">
            <a:off x="1102381" y="5059020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73D86-471C-260D-A26C-25821C332082}"/>
              </a:ext>
            </a:extLst>
          </p:cNvPr>
          <p:cNvSpPr/>
          <p:nvPr/>
        </p:nvSpPr>
        <p:spPr>
          <a:xfrm flipV="1">
            <a:off x="1102381" y="5773280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3971-9495-51CC-6C31-8B44E0C09393}"/>
              </a:ext>
            </a:extLst>
          </p:cNvPr>
          <p:cNvSpPr txBox="1"/>
          <p:nvPr/>
        </p:nvSpPr>
        <p:spPr>
          <a:xfrm>
            <a:off x="1358416" y="3486866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Flanged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A33D8-2055-AC11-0AEF-8CC06049E33C}"/>
              </a:ext>
            </a:extLst>
          </p:cNvPr>
          <p:cNvSpPr txBox="1"/>
          <p:nvPr/>
        </p:nvSpPr>
        <p:spPr>
          <a:xfrm>
            <a:off x="1242070" y="5268719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Unflanged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14538-D004-C755-E972-E5A9800D6C47}"/>
              </a:ext>
            </a:extLst>
          </p:cNvPr>
          <p:cNvSpPr txBox="1"/>
          <p:nvPr/>
        </p:nvSpPr>
        <p:spPr>
          <a:xfrm>
            <a:off x="342217" y="1860054"/>
            <a:ext cx="372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Opening diameter = pipe diameter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1E1315-B2D2-B394-E10D-94F5E64563E3}"/>
                  </a:ext>
                </a:extLst>
              </p:cNvPr>
              <p:cNvSpPr txBox="1"/>
              <p:nvPr/>
            </p:nvSpPr>
            <p:spPr>
              <a:xfrm>
                <a:off x="3338890" y="3411300"/>
                <a:ext cx="80849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1E1315-B2D2-B394-E10D-94F5E645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90" y="3411300"/>
                <a:ext cx="808490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A0520-29CB-A4BB-4FEE-02EDA202DF1C}"/>
              </a:ext>
            </a:extLst>
          </p:cNvPr>
          <p:cNvCxnSpPr>
            <a:endCxn id="8" idx="3"/>
          </p:cNvCxnSpPr>
          <p:nvPr/>
        </p:nvCxnSpPr>
        <p:spPr>
          <a:xfrm flipV="1">
            <a:off x="2534575" y="3314402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D51D48-008F-BD39-9C3C-9AC5FB02C998}"/>
                  </a:ext>
                </a:extLst>
              </p:cNvPr>
              <p:cNvSpPr txBox="1"/>
              <p:nvPr/>
            </p:nvSpPr>
            <p:spPr>
              <a:xfrm>
                <a:off x="2560627" y="339453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D51D48-008F-BD39-9C3C-9AC5FB02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27" y="3394533"/>
                <a:ext cx="186781" cy="276999"/>
              </a:xfrm>
              <a:prstGeom prst="rect">
                <a:avLst/>
              </a:prstGeom>
              <a:blipFill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77FC27-19B2-89A6-6FE2-8BF5B4DD5CBE}"/>
                  </a:ext>
                </a:extLst>
              </p:cNvPr>
              <p:cNvSpPr txBox="1"/>
              <p:nvPr/>
            </p:nvSpPr>
            <p:spPr>
              <a:xfrm>
                <a:off x="3215856" y="5338011"/>
                <a:ext cx="1105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77FC27-19B2-89A6-6FE2-8BF5B4DD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56" y="5338011"/>
                <a:ext cx="1105752" cy="276999"/>
              </a:xfrm>
              <a:prstGeom prst="rect">
                <a:avLst/>
              </a:prstGeom>
              <a:blipFill>
                <a:blip r:embed="rId5"/>
                <a:stretch>
                  <a:fillRect l="-4972" r="-44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F65FF7A-C0FA-5D73-7E0C-07517EB6E8C0}"/>
              </a:ext>
            </a:extLst>
          </p:cNvPr>
          <p:cNvSpPr/>
          <p:nvPr/>
        </p:nvSpPr>
        <p:spPr>
          <a:xfrm flipV="1">
            <a:off x="6906434" y="3336436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D7147-8FB2-DDBC-022B-C744B3B893D1}"/>
              </a:ext>
            </a:extLst>
          </p:cNvPr>
          <p:cNvSpPr/>
          <p:nvPr/>
        </p:nvSpPr>
        <p:spPr>
          <a:xfrm flipV="1">
            <a:off x="6906434" y="4050696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02F9DB-1DEF-FB5D-BA36-408662F3F544}"/>
              </a:ext>
            </a:extLst>
          </p:cNvPr>
          <p:cNvSpPr/>
          <p:nvPr/>
        </p:nvSpPr>
        <p:spPr>
          <a:xfrm rot="5400000" flipV="1">
            <a:off x="8016866" y="4177964"/>
            <a:ext cx="6892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5F3B-BFCF-33DA-998B-43EBA9BF99D6}"/>
              </a:ext>
            </a:extLst>
          </p:cNvPr>
          <p:cNvSpPr/>
          <p:nvPr/>
        </p:nvSpPr>
        <p:spPr>
          <a:xfrm rot="5400000" flipV="1">
            <a:off x="8014021" y="3246649"/>
            <a:ext cx="6892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078F7D-C0A7-1C5D-9EC1-82515493C3C8}"/>
                  </a:ext>
                </a:extLst>
              </p:cNvPr>
              <p:cNvSpPr txBox="1"/>
              <p:nvPr/>
            </p:nvSpPr>
            <p:spPr>
              <a:xfrm>
                <a:off x="6906434" y="4885350"/>
                <a:ext cx="3537250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aspect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Orifice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Tube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078F7D-C0A7-1C5D-9EC1-82515493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34" y="4885350"/>
                <a:ext cx="3537250" cy="52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B18AB-9C06-5C0D-19AD-13E4AF8EEF6E}"/>
                  </a:ext>
                </a:extLst>
              </p:cNvPr>
              <p:cNvSpPr txBox="1"/>
              <p:nvPr/>
            </p:nvSpPr>
            <p:spPr>
              <a:xfrm>
                <a:off x="9132225" y="3431204"/>
                <a:ext cx="19957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B18AB-9C06-5C0D-19AD-13E4AF8E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225" y="3431204"/>
                <a:ext cx="1995739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D68C01E-A942-3D5D-9E00-0FD82EE03109}"/>
              </a:ext>
            </a:extLst>
          </p:cNvPr>
          <p:cNvSpPr txBox="1"/>
          <p:nvPr/>
        </p:nvSpPr>
        <p:spPr>
          <a:xfrm>
            <a:off x="6622527" y="1872093"/>
            <a:ext cx="371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Opening diameter &lt; pipe diameter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60A807-1042-29D0-463B-B9774ECA9958}"/>
              </a:ext>
            </a:extLst>
          </p:cNvPr>
          <p:cNvSpPr/>
          <p:nvPr/>
        </p:nvSpPr>
        <p:spPr>
          <a:xfrm>
            <a:off x="2598457" y="3316554"/>
            <a:ext cx="431877" cy="689249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96640B-3BE4-90B9-846F-764495C76F7C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2598457" y="3661179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7FF3D-8185-CC78-377D-D4D2EC95B3E0}"/>
                  </a:ext>
                </a:extLst>
              </p:cNvPr>
              <p:cNvSpPr txBox="1"/>
              <p:nvPr/>
            </p:nvSpPr>
            <p:spPr>
              <a:xfrm>
                <a:off x="2724920" y="3674668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7FF3D-8185-CC78-377D-D4D2EC95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20" y="3674668"/>
                <a:ext cx="282742" cy="276999"/>
              </a:xfrm>
              <a:prstGeom prst="rect">
                <a:avLst/>
              </a:prstGeom>
              <a:blipFill>
                <a:blip r:embed="rId8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876B6DB-7604-23D4-43E6-98784374F531}"/>
              </a:ext>
            </a:extLst>
          </p:cNvPr>
          <p:cNvSpPr/>
          <p:nvPr/>
        </p:nvSpPr>
        <p:spPr>
          <a:xfrm>
            <a:off x="2544875" y="5110275"/>
            <a:ext cx="431877" cy="689249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3A745D-A1DD-BB66-6853-734948C590A3}"/>
                  </a:ext>
                </a:extLst>
              </p:cNvPr>
              <p:cNvSpPr txBox="1"/>
              <p:nvPr/>
            </p:nvSpPr>
            <p:spPr>
              <a:xfrm>
                <a:off x="2671338" y="5468389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3A745D-A1DD-BB66-6853-734948C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338" y="5468389"/>
                <a:ext cx="282742" cy="276999"/>
              </a:xfrm>
              <a:prstGeom prst="rect">
                <a:avLst/>
              </a:prstGeom>
              <a:blipFill>
                <a:blip r:embed="rId9"/>
                <a:stretch>
                  <a:fillRect l="-12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6C2A2A2-A5E3-4821-6F77-5FAAAE8037DB}"/>
              </a:ext>
            </a:extLst>
          </p:cNvPr>
          <p:cNvSpPr/>
          <p:nvPr/>
        </p:nvSpPr>
        <p:spPr>
          <a:xfrm>
            <a:off x="8402512" y="3614132"/>
            <a:ext cx="431877" cy="242066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BF7A9C-A197-EC00-343B-5BFE45645951}"/>
                  </a:ext>
                </a:extLst>
              </p:cNvPr>
              <p:cNvSpPr txBox="1"/>
              <p:nvPr/>
            </p:nvSpPr>
            <p:spPr>
              <a:xfrm>
                <a:off x="8505926" y="4001157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BF7A9C-A197-EC00-343B-5BFE4564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26" y="4001157"/>
                <a:ext cx="282742" cy="276999"/>
              </a:xfrm>
              <a:prstGeom prst="rect">
                <a:avLst/>
              </a:prstGeom>
              <a:blipFill>
                <a:blip r:embed="rId10"/>
                <a:stretch>
                  <a:fillRect l="-1276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9547A-5CB3-FB1D-9030-AF5F220582F7}"/>
              </a:ext>
            </a:extLst>
          </p:cNvPr>
          <p:cNvCxnSpPr>
            <a:cxnSpLocks/>
          </p:cNvCxnSpPr>
          <p:nvPr/>
        </p:nvCxnSpPr>
        <p:spPr>
          <a:xfrm>
            <a:off x="2531469" y="5453385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4E8A2-9AC3-0656-2794-0783A89871E0}"/>
              </a:ext>
            </a:extLst>
          </p:cNvPr>
          <p:cNvCxnSpPr>
            <a:cxnSpLocks/>
          </p:cNvCxnSpPr>
          <p:nvPr/>
        </p:nvCxnSpPr>
        <p:spPr>
          <a:xfrm>
            <a:off x="8402512" y="3976275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64D871-9739-0B77-2260-7F884B8C0C66}"/>
                  </a:ext>
                </a:extLst>
              </p:cNvPr>
              <p:cNvSpPr txBox="1"/>
              <p:nvPr/>
            </p:nvSpPr>
            <p:spPr>
              <a:xfrm>
                <a:off x="4708287" y="1103960"/>
                <a:ext cx="6223686" cy="61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64D871-9739-0B77-2260-7F884B8C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87" y="1103960"/>
                <a:ext cx="6223686" cy="611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2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616E-0CC3-8E98-99C1-306A303D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orifice of the pipe/duct isn’t round?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F33EC64-23C2-E35C-5D09-6BBE8B243621}"/>
              </a:ext>
            </a:extLst>
          </p:cNvPr>
          <p:cNvSpPr/>
          <p:nvPr/>
        </p:nvSpPr>
        <p:spPr>
          <a:xfrm>
            <a:off x="804231" y="3272009"/>
            <a:ext cx="2765233" cy="716097"/>
          </a:xfrm>
          <a:prstGeom prst="cube">
            <a:avLst>
              <a:gd name="adj" fmla="val 3730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FAB294B-F982-D4BE-2B68-859CEF81BC16}"/>
              </a:ext>
            </a:extLst>
          </p:cNvPr>
          <p:cNvSpPr/>
          <p:nvPr/>
        </p:nvSpPr>
        <p:spPr>
          <a:xfrm rot="5400000">
            <a:off x="1693842" y="4134080"/>
            <a:ext cx="776690" cy="25559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00FB31-ADC9-EC5D-D561-EDBD3FB6571F}"/>
              </a:ext>
            </a:extLst>
          </p:cNvPr>
          <p:cNvSpPr/>
          <p:nvPr/>
        </p:nvSpPr>
        <p:spPr>
          <a:xfrm>
            <a:off x="2282951" y="4147850"/>
            <a:ext cx="209321" cy="7160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FFDCD-336F-37C6-E452-50F98CE1CA98}"/>
              </a:ext>
            </a:extLst>
          </p:cNvPr>
          <p:cNvSpPr txBox="1"/>
          <p:nvPr/>
        </p:nvSpPr>
        <p:spPr>
          <a:xfrm>
            <a:off x="1366091" y="431572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F1156-DED3-8A3B-1FFF-9B921FE9DECA}"/>
                  </a:ext>
                </a:extLst>
              </p:cNvPr>
              <p:cNvSpPr txBox="1"/>
              <p:nvPr/>
            </p:nvSpPr>
            <p:spPr>
              <a:xfrm>
                <a:off x="3999123" y="5129170"/>
                <a:ext cx="739498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F1156-DED3-8A3B-1FFF-9B921FE9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23" y="5129170"/>
                <a:ext cx="739498" cy="565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D3D49-9C02-33EB-51EE-A7206E23D870}"/>
                  </a:ext>
                </a:extLst>
              </p:cNvPr>
              <p:cNvSpPr txBox="1"/>
              <p:nvPr/>
            </p:nvSpPr>
            <p:spPr>
              <a:xfrm>
                <a:off x="1366091" y="2795724"/>
                <a:ext cx="1601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Perimeter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D3D49-9C02-33EB-51EE-A7206E23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1" y="2795724"/>
                <a:ext cx="1601464" cy="276999"/>
              </a:xfrm>
              <a:prstGeom prst="rect">
                <a:avLst/>
              </a:prstGeom>
              <a:blipFill>
                <a:blip r:embed="rId3"/>
                <a:stretch>
                  <a:fillRect l="-3042" r="-34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F6435F-0102-21FB-5B45-96DED38AC2B3}"/>
              </a:ext>
            </a:extLst>
          </p:cNvPr>
          <p:cNvSpPr txBox="1"/>
          <p:nvPr/>
        </p:nvSpPr>
        <p:spPr>
          <a:xfrm>
            <a:off x="674119" y="1308435"/>
            <a:ext cx="445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Assume the ratio of orthogonal dimensions is not much different from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4133E-0D6F-9C8D-8F6D-81EED8AC4E3E}"/>
              </a:ext>
            </a:extLst>
          </p:cNvPr>
          <p:cNvSpPr txBox="1"/>
          <p:nvPr/>
        </p:nvSpPr>
        <p:spPr>
          <a:xfrm>
            <a:off x="7599802" y="1446934"/>
            <a:ext cx="40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High aspect ratios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74CD061-20DA-1D59-1B94-D54025CF6C19}"/>
              </a:ext>
            </a:extLst>
          </p:cNvPr>
          <p:cNvSpPr/>
          <p:nvPr/>
        </p:nvSpPr>
        <p:spPr>
          <a:xfrm>
            <a:off x="7599802" y="2185661"/>
            <a:ext cx="2644048" cy="250050"/>
          </a:xfrm>
          <a:prstGeom prst="cube">
            <a:avLst>
              <a:gd name="adj" fmla="val 7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115FC3-4D41-D3F4-7962-30984D6C447E}"/>
                  </a:ext>
                </a:extLst>
              </p:cNvPr>
              <p:cNvSpPr txBox="1"/>
              <p:nvPr/>
            </p:nvSpPr>
            <p:spPr>
              <a:xfrm>
                <a:off x="8135161" y="2525040"/>
                <a:ext cx="97475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115FC3-4D41-D3F4-7962-30984D6C4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161" y="2525040"/>
                <a:ext cx="974754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FDE83414-DE98-463D-0D7F-5AB7634E4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411" y="3535209"/>
            <a:ext cx="5334000" cy="2657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5D6EEA-1969-A1A1-1DC0-0684EE1A3AF7}"/>
              </a:ext>
            </a:extLst>
          </p:cNvPr>
          <p:cNvSpPr txBox="1"/>
          <p:nvPr/>
        </p:nvSpPr>
        <p:spPr>
          <a:xfrm>
            <a:off x="7282149" y="6569889"/>
            <a:ext cx="406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Reproduced from </a:t>
            </a:r>
            <a:r>
              <a:rPr lang="en-US" sz="1400" dirty="0" err="1"/>
              <a:t>Bies</a:t>
            </a:r>
            <a:r>
              <a:rPr lang="en-US" sz="1400" dirty="0"/>
              <a:t>, Hansen &amp; Howard - Figure 8.5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D2C4B4-DD39-9B20-5F05-407DC5C2E739}"/>
              </a:ext>
            </a:extLst>
          </p:cNvPr>
          <p:cNvCxnSpPr/>
          <p:nvPr/>
        </p:nvCxnSpPr>
        <p:spPr>
          <a:xfrm>
            <a:off x="5772839" y="1371600"/>
            <a:ext cx="0" cy="50732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46ED2D-A256-5BC3-E5BB-F92CCA93D1E8}"/>
              </a:ext>
            </a:extLst>
          </p:cNvPr>
          <p:cNvCxnSpPr/>
          <p:nvPr/>
        </p:nvCxnSpPr>
        <p:spPr>
          <a:xfrm>
            <a:off x="716096" y="1954766"/>
            <a:ext cx="43847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DFEEB9-087A-1021-7827-F937CB3207BE}"/>
              </a:ext>
            </a:extLst>
          </p:cNvPr>
          <p:cNvCxnSpPr/>
          <p:nvPr/>
        </p:nvCxnSpPr>
        <p:spPr>
          <a:xfrm>
            <a:off x="6618266" y="1954766"/>
            <a:ext cx="43847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60D3-B2CF-5885-E94E-A27254F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Lumped element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20E6-C06F-70E2-21AE-C9F9348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the system up into “elements”</a:t>
            </a:r>
          </a:p>
          <a:p>
            <a:endParaRPr lang="en-US" dirty="0"/>
          </a:p>
          <a:p>
            <a:r>
              <a:rPr lang="en-US" dirty="0"/>
              <a:t>Calculate a small set of variables for each element</a:t>
            </a:r>
          </a:p>
          <a:p>
            <a:endParaRPr lang="en-US" dirty="0"/>
          </a:p>
          <a:p>
            <a:r>
              <a:rPr lang="en-US" dirty="0"/>
              <a:t>Match up variables for adjacent elements</a:t>
            </a:r>
          </a:p>
          <a:p>
            <a:endParaRPr lang="en-US" dirty="0"/>
          </a:p>
          <a:p>
            <a:r>
              <a:rPr lang="en-US" dirty="0"/>
              <a:t>Solve for quantities of interest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6E02-FA31-E591-2D0D-4AB7F7D1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091F7-0EDF-3A08-BA51-CED5A3D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75C6-0418-BB65-2E4F-EDA24E3C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BC3-FD00-255C-F473-51656F52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2C54-4B62-C9D8-77A9-4C96949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D1DD5-DD43-E591-EA8A-A8D9E6D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3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C02CE2E-5C53-66F1-CDF1-48E7FD9BFE37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15027-8B29-B5A0-3788-771CA003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A68C0-F0F8-FE42-5580-442B65CB9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A68C0-F0F8-FE42-5580-442B65CB9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B7EF89A-F578-D090-8AE7-912D33A5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BB51-96AF-2734-B9CB-F5AABA2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D790-F966-03D7-8623-63636F15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4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79BE8EE-451A-4384-3675-0BFD688C2853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3B974-8B84-3CDA-76EB-DDA50E71B2EF}"/>
                  </a:ext>
                </a:extLst>
              </p:cNvPr>
              <p:cNvSpPr txBox="1"/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3B974-8B84-3CDA-76EB-DDA50E7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D293DA-89D1-22FB-1788-7ACFC6519E3F}"/>
                  </a:ext>
                </a:extLst>
              </p:cNvPr>
              <p:cNvSpPr txBox="1"/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D293DA-89D1-22FB-1788-7ACFC6519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6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782C-A587-F04B-3657-A33AE8A6D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749C8-58C9-3A39-D873-474D68061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𝑘𝐿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749C8-58C9-3A39-D873-474D68061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E372BA3-83C2-2EFC-0985-EE3945E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4389-602A-05B3-B818-87DEEC9C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7E82-43AF-1E39-914D-0D049F02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5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A555D62-DF09-EEE4-46D6-453AB15BE9AA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1C321-90DA-1FD6-BED8-042A40A1E11D}"/>
                  </a:ext>
                </a:extLst>
              </p:cNvPr>
              <p:cNvSpPr txBox="1"/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1C321-90DA-1FD6-BED8-042A40A1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86B71-0B89-F2B4-966F-F8C2F917B0C5}"/>
                  </a:ext>
                </a:extLst>
              </p:cNvPr>
              <p:cNvSpPr txBox="1"/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86B71-0B89-F2B4-966F-F8C2F917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7677-ED2E-BE3A-BCB0-02A75DC4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E38AB-78D0-116A-0EDC-A7B701570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729203"/>
                <a:ext cx="10515600" cy="309174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E38AB-78D0-116A-0EDC-A7B701570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729203"/>
                <a:ext cx="10515600" cy="309174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5F3BE4F-44EC-6116-38BB-61B626B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0102B-CEAC-5635-435D-B50179BB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D643-6131-9125-3993-21C9ADB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6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6F62E15-7091-7E0D-99EB-1061A8E916FD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CF4ED8-B56A-0090-8EE5-23CCA030F1AC}"/>
                  </a:ext>
                </a:extLst>
              </p:cNvPr>
              <p:cNvSpPr txBox="1"/>
              <p:nvPr/>
            </p:nvSpPr>
            <p:spPr>
              <a:xfrm>
                <a:off x="286239" y="1672803"/>
                <a:ext cx="1056529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CF4ED8-B56A-0090-8EE5-23CCA030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9" y="1672803"/>
                <a:ext cx="1056529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10A948-C56D-6B52-C43E-D21DA9D4F42F}"/>
                  </a:ext>
                </a:extLst>
              </p:cNvPr>
              <p:cNvSpPr txBox="1"/>
              <p:nvPr/>
            </p:nvSpPr>
            <p:spPr>
              <a:xfrm>
                <a:off x="7898001" y="1711895"/>
                <a:ext cx="1056529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10A948-C56D-6B52-C43E-D21DA9D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01" y="1711895"/>
                <a:ext cx="1056529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72DE7-4139-66F2-FE9C-5A3AA206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956C0-06A0-2378-5DDA-93F83C8C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133600" y="321805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956C0-06A0-2378-5DDA-93F83C8C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33600" y="3218055"/>
                <a:ext cx="10515600" cy="3091744"/>
              </a:xfrm>
              <a:blipFill>
                <a:blip r:embed="rId2"/>
                <a:stretch>
                  <a:fillRect t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242DC57-E66A-A2FC-DC3F-AE61D200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430E-F335-2C44-6045-EC86ABFA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37E67-EE1F-900F-A6FD-10EEE0F5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7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776F4E1-BC9E-5D8E-8D5A-DCB510BEDD0C}"/>
              </a:ext>
            </a:extLst>
          </p:cNvPr>
          <p:cNvSpPr/>
          <p:nvPr/>
        </p:nvSpPr>
        <p:spPr>
          <a:xfrm>
            <a:off x="425291" y="571473"/>
            <a:ext cx="595595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5AC424C-9718-E624-6311-9A108F51C976}"/>
              </a:ext>
            </a:extLst>
          </p:cNvPr>
          <p:cNvSpPr/>
          <p:nvPr/>
        </p:nvSpPr>
        <p:spPr>
          <a:xfrm>
            <a:off x="6074750" y="1119616"/>
            <a:ext cx="5279050" cy="60070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6F4-17B1-2EC5-C1B8-930C795D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9046-4933-7AD7-5AD0-A38C9110F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580" y="2887300"/>
                <a:ext cx="4821080" cy="3834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9046-4933-7AD7-5AD0-A38C9110F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80" y="2887300"/>
                <a:ext cx="4821080" cy="3834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4E43CB-9547-A17B-1AD5-06CC5B9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C5344-B43C-A787-C854-4B4B12AE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C0D3-F620-E441-5933-93B6270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2F50DF-DC98-F68D-4B4E-9B2CAF3B491A}"/>
                  </a:ext>
                </a:extLst>
              </p:cNvPr>
              <p:cNvSpPr txBox="1"/>
              <p:nvPr/>
            </p:nvSpPr>
            <p:spPr>
              <a:xfrm>
                <a:off x="6381248" y="1768151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2F50DF-DC98-F68D-4B4E-9B2CAF3B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48" y="1768151"/>
                <a:ext cx="105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64E640-87C4-DBF1-FD01-EFF0E4498642}"/>
                  </a:ext>
                </a:extLst>
              </p:cNvPr>
              <p:cNvSpPr txBox="1"/>
              <p:nvPr/>
            </p:nvSpPr>
            <p:spPr>
              <a:xfrm>
                <a:off x="10710180" y="1768152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64E640-87C4-DBF1-FD01-EFF0E449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180" y="1768152"/>
                <a:ext cx="10565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be 7">
            <a:extLst>
              <a:ext uri="{FF2B5EF4-FFF2-40B4-BE49-F238E27FC236}">
                <a16:creationId xmlns:a16="http://schemas.microsoft.com/office/drawing/2014/main" id="{8AFDCD00-4180-F2A8-77C8-EB61001D6893}"/>
              </a:ext>
            </a:extLst>
          </p:cNvPr>
          <p:cNvSpPr/>
          <p:nvPr/>
        </p:nvSpPr>
        <p:spPr>
          <a:xfrm>
            <a:off x="425291" y="571473"/>
            <a:ext cx="595595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457E52F-BD0B-6B7A-D330-CD0050559181}"/>
              </a:ext>
            </a:extLst>
          </p:cNvPr>
          <p:cNvSpPr/>
          <p:nvPr/>
        </p:nvSpPr>
        <p:spPr>
          <a:xfrm>
            <a:off x="6074750" y="1119616"/>
            <a:ext cx="5279050" cy="60070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60840-D6E5-99D8-53EA-1A723AD66C6B}"/>
                  </a:ext>
                </a:extLst>
              </p:cNvPr>
              <p:cNvSpPr txBox="1"/>
              <p:nvPr/>
            </p:nvSpPr>
            <p:spPr>
              <a:xfrm>
                <a:off x="8230094" y="1836577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60840-D6E5-99D8-53EA-1A723AD6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94" y="1836577"/>
                <a:ext cx="10565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BBA8F-98D2-8962-7670-145E51927595}"/>
                  </a:ext>
                </a:extLst>
              </p:cNvPr>
              <p:cNvSpPr txBox="1"/>
              <p:nvPr/>
            </p:nvSpPr>
            <p:spPr>
              <a:xfrm>
                <a:off x="351151" y="2280761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BBA8F-98D2-8962-7670-145E51927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1" y="2280761"/>
                <a:ext cx="105652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ECAAD-BEFD-8087-5E42-F3A7EC8E52E7}"/>
                  </a:ext>
                </a:extLst>
              </p:cNvPr>
              <p:cNvSpPr txBox="1"/>
              <p:nvPr/>
            </p:nvSpPr>
            <p:spPr>
              <a:xfrm>
                <a:off x="5324719" y="2257306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ECAAD-BEFD-8087-5E42-F3A7EC8E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19" y="2257306"/>
                <a:ext cx="105652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230E-13E5-867C-82F7-D2C26CD77F56}"/>
                  </a:ext>
                </a:extLst>
              </p:cNvPr>
              <p:cNvSpPr txBox="1"/>
              <p:nvPr/>
            </p:nvSpPr>
            <p:spPr>
              <a:xfrm>
                <a:off x="2515617" y="226757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230E-13E5-867C-82F7-D2C26CD77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17" y="2267572"/>
                <a:ext cx="10565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3837AC-06B6-4411-7AD4-F3C00CE74180}"/>
                  </a:ext>
                </a:extLst>
              </p:cNvPr>
              <p:cNvSpPr txBox="1"/>
              <p:nvPr/>
            </p:nvSpPr>
            <p:spPr>
              <a:xfrm>
                <a:off x="2631989" y="1535657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3837AC-06B6-4411-7AD4-F3C00CE7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89" y="1535657"/>
                <a:ext cx="1056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25182-1900-D857-876C-678BF656520E}"/>
                  </a:ext>
                </a:extLst>
              </p:cNvPr>
              <p:cNvSpPr txBox="1"/>
              <p:nvPr/>
            </p:nvSpPr>
            <p:spPr>
              <a:xfrm>
                <a:off x="8277717" y="1269681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25182-1900-D857-876C-678BF656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17" y="1269681"/>
                <a:ext cx="10565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350A-3B10-5775-9FCE-60ADAA295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EF9E-26DB-517C-F702-596A58B5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EB58-94AD-1741-A448-D07A8ED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E585E-A029-444C-BA3C-13E48B78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9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D56883A-7610-6583-5BEB-6EE4930DB1CC}"/>
              </a:ext>
            </a:extLst>
          </p:cNvPr>
          <p:cNvSpPr/>
          <p:nvPr/>
        </p:nvSpPr>
        <p:spPr>
          <a:xfrm>
            <a:off x="202869" y="727992"/>
            <a:ext cx="326322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7268297-8BC8-479A-4BB9-BBB4A183F67F}"/>
              </a:ext>
            </a:extLst>
          </p:cNvPr>
          <p:cNvSpPr/>
          <p:nvPr/>
        </p:nvSpPr>
        <p:spPr>
          <a:xfrm>
            <a:off x="3184966" y="1308846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00736D6D-F419-1CA0-9F4A-A28924518A6D}"/>
              </a:ext>
            </a:extLst>
          </p:cNvPr>
          <p:cNvSpPr/>
          <p:nvPr/>
        </p:nvSpPr>
        <p:spPr>
          <a:xfrm rot="5400000">
            <a:off x="4909751" y="788555"/>
            <a:ext cx="2051222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C83C21B3-1CC8-A47A-4D33-7839A7501D07}"/>
              </a:ext>
            </a:extLst>
          </p:cNvPr>
          <p:cNvSpPr/>
          <p:nvPr/>
        </p:nvSpPr>
        <p:spPr>
          <a:xfrm rot="5400000">
            <a:off x="7111338" y="481144"/>
            <a:ext cx="1054444" cy="238073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DF103-F794-CD13-7ABA-68B10D160D1E}"/>
                  </a:ext>
                </a:extLst>
              </p:cNvPr>
              <p:cNvSpPr txBox="1"/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DF103-F794-CD13-7ABA-68B10D160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04025-B9B4-665E-5A79-11EE278599B2}"/>
                  </a:ext>
                </a:extLst>
              </p:cNvPr>
              <p:cNvSpPr txBox="1"/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04025-B9B4-665E-5A79-11EE2785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135330-6505-15B2-D881-013016BC7AFD}"/>
                  </a:ext>
                </a:extLst>
              </p:cNvPr>
              <p:cNvSpPr txBox="1"/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135330-6505-15B2-D881-013016BC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C9519-5E00-67D2-649E-CCC206786185}"/>
                  </a:ext>
                </a:extLst>
              </p:cNvPr>
              <p:cNvSpPr txBox="1"/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C9519-5E00-67D2-649E-CCC20678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26E3EC-6A8B-2E59-774E-C4CE48E58F70}"/>
                  </a:ext>
                </a:extLst>
              </p:cNvPr>
              <p:cNvSpPr txBox="1"/>
              <p:nvPr/>
            </p:nvSpPr>
            <p:spPr>
              <a:xfrm>
                <a:off x="23592" y="2468888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26E3EC-6A8B-2E59-774E-C4CE48E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" y="2468888"/>
                <a:ext cx="1056529" cy="668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422E8-72A3-F7B9-A8A3-D306F1F6734C}"/>
                  </a:ext>
                </a:extLst>
              </p:cNvPr>
              <p:cNvSpPr txBox="1"/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422E8-72A3-F7B9-A8A3-D306F1F6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624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Atkinson Hyperlegible</vt:lpstr>
      <vt:lpstr>Calibri</vt:lpstr>
      <vt:lpstr>Cambria Math</vt:lpstr>
      <vt:lpstr>Office Theme</vt:lpstr>
      <vt:lpstr>Ducts, Mufflers, and Silencers</vt:lpstr>
      <vt:lpstr>Lumped element method</vt:lpstr>
      <vt:lpstr>Transfer matrix for duct element</vt:lpstr>
      <vt:lpstr>Transfer matrix for duct element</vt:lpstr>
      <vt:lpstr>Transfer matrix for duct element</vt:lpstr>
      <vt:lpstr>Transfer matrix for duct element</vt:lpstr>
      <vt:lpstr>Connecting duct segments</vt:lpstr>
      <vt:lpstr>Connecting duct segments</vt:lpstr>
      <vt:lpstr>Connecting duct segments</vt:lpstr>
      <vt:lpstr>Connecting duct segments</vt:lpstr>
      <vt:lpstr>Four-pole matrices</vt:lpstr>
      <vt:lpstr>How “good” is a noise treatment?</vt:lpstr>
      <vt:lpstr>How “good” is a noise treatment?</vt:lpstr>
      <vt:lpstr>Impedance formulation</vt:lpstr>
      <vt:lpstr>Impedance formulation</vt:lpstr>
      <vt:lpstr>End conditions</vt:lpstr>
      <vt:lpstr>End conditions</vt:lpstr>
      <vt:lpstr>What if the orifice of the pipe/duct isn’t round?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Dare</dc:creator>
  <cp:lastModifiedBy>Tyler Dare</cp:lastModifiedBy>
  <cp:revision>34</cp:revision>
  <dcterms:created xsi:type="dcterms:W3CDTF">2025-01-05T23:36:15Z</dcterms:created>
  <dcterms:modified xsi:type="dcterms:W3CDTF">2025-01-15T04:34:28Z</dcterms:modified>
</cp:coreProperties>
</file>