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87" r:id="rId2"/>
    <p:sldId id="300" r:id="rId3"/>
    <p:sldId id="288" r:id="rId4"/>
    <p:sldId id="302" r:id="rId5"/>
    <p:sldId id="293" r:id="rId6"/>
    <p:sldId id="304" r:id="rId7"/>
    <p:sldId id="305" r:id="rId8"/>
    <p:sldId id="318" r:id="rId9"/>
    <p:sldId id="320" r:id="rId10"/>
    <p:sldId id="321" r:id="rId11"/>
    <p:sldId id="319" r:id="rId12"/>
    <p:sldId id="303" r:id="rId13"/>
    <p:sldId id="291" r:id="rId14"/>
    <p:sldId id="292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2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7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E0940-25C8-4CED-96E2-8FA2BF93B3E9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7B58D-1DE9-43B8-93DE-2A59C20A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6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D0969-3BC9-E425-9F31-771A40B02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C23E1-8863-BAA6-77AC-3CEB3EB40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760C6-2EB9-4B12-2C47-77551686D5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2A3BA6-4B22-4D69-91C4-B87C21B5C3D7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6CBDD-36A5-FD93-6C9F-EFC2F062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8F109-725A-2997-4814-1CB5B5F9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BB12-6CE0-5896-197F-A351D692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3BFC0-A205-3164-72D7-5BD81882E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C45B9-DA11-4A1C-058B-5079E09B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2FFE65-DFA4-43A3-A834-4788946F3021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12D7D-48D9-22AF-8770-6A5289E4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7910A-A603-CBBA-AAEC-B4BD95E9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7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70D1E2-74DE-C6EB-A8EC-308657878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F9B26-4A69-4D57-C633-72C8B76AA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35456-C44F-2D28-4BF6-50D0F62C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AFC2D8-0CF3-496F-8CED-E9AD4C92185B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83730-2DDE-C2C7-00A4-43C39B02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FB452-44EB-602B-86CC-0B63500F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9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A10C-6E04-1B5B-960E-AFB5C34E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849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6700D-E6AB-A0FA-E79A-9AAFA1B8D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0695"/>
            <a:ext cx="10515600" cy="5036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1C63C-8994-B5A6-A3B7-55184800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3448B-38C0-346C-AC32-5E6074D48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8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4E203-9058-4ABB-2CB4-3E1D886A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CB391-7275-D8A5-E81A-F6C8D1C91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B5329-1884-4502-4559-356634FF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46E657-D090-47BC-894B-7F7404E1AFDB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E7228-75D0-E9BC-3185-547F55D1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6EA80-117A-20A9-6DEE-C952767E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9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317E-1C92-A3D1-4CBF-AE02FAC8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4D8E5-774C-BCD5-597A-A433ADE00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9B0AF-191A-A268-1C2E-17460C0ED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40D6A-251D-CFE4-5C0D-453FA6A043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F462FA-5168-4DFC-A8AA-E1636F6F1807}" type="datetime1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9169D-B6DA-BC5D-67D9-32B4F997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FF9F5-4506-9B3B-7D39-394220E4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3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3672-099B-E107-E303-AEE190334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1D34A-A411-BD73-29E5-C784FE76D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39816-E6EE-F433-3FD9-418E89C13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8D1CA-97EC-153B-4FA4-13F2D5818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CB723-F873-013E-6341-58F1B78FA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C9254-92D2-FC28-DE7C-4934D7DE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28D0C9-320A-4AE1-85D8-ED11977E8C12}" type="datetime1">
              <a:rPr lang="en-US" smtClean="0"/>
              <a:t>2/9/2025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1079D-EB10-38B4-81F9-C6BD6CC7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A7C44A-3715-B891-AF3B-A12B68BF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8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BCF8E-FA11-6A49-A295-D979745C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9BD36B-ED63-AAD9-76DE-AFDF95D22A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2456FE-1047-4D97-88F7-9D840A87DE2B}" type="datetime1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47E32-AC55-387F-CF0D-2FC28C24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C97A0-BFFA-065D-FC46-31A49D79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2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1CDEA-353B-2409-B4B6-B34F219337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2B26AF-43C9-4A52-AF06-A2AC06E43B1C}" type="datetime1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CC3328-69EC-AD32-5D42-78AFBAE69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FB655-C58F-EF96-7FFE-957B2D97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2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282B-6CF9-A4D0-C084-62B09068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6AE6F-77E3-8C1B-513C-DE9ADA0C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2555-EF3E-E875-FB86-A9BBE4024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9D25C-22A8-5D58-D044-D3824128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582E4D-5E9F-4458-938C-864B706F95FF}" type="datetime1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0EBB5-21AA-2559-8D0D-53B74753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F6D85-76DB-D878-670B-E125F093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4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50CA-6AD7-5B60-33F5-B85FC4091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F1B91A-8F74-3B7F-64D3-338472769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3DECB-4ABE-95E6-B0DF-B031E49C3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79A3C-2B68-6ADD-6B2F-847A52AA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25A1BD-EBEB-4A8E-B449-2911DE41084B}" type="datetime1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61F65-BB53-DB77-A17D-78486C75A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E5C53-CD45-0CA1-D0BD-0B89897F1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1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9656A-1DCD-3A7C-A104-2014B262C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152E0-EA6C-780F-BCFB-35F80CF46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D2FEC-049F-9FA9-C7AA-F21721977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r>
              <a:rPr lang="en-US" dirty="0"/>
              <a:t>Waves in ducts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B8509-368A-F515-ABCA-31C2CA82E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fld id="{B62F1270-CA5A-4BF1-AAF5-16F08E48CB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tkinson Hyperlegible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F02D3-5BBE-2D13-1161-C15120F8B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CA43E7-2C12-585C-58FB-D5073956704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51185" y="0"/>
            <a:ext cx="1224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EAC840-4EA9-B4BE-E691-83A0E5565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tkinson Hyperlegible" pitchFamily="50" charset="0"/>
              </a:rPr>
              <a:t>Acoustic Enclosures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720A4-B56E-A736-8253-A0BA6BA5B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6735"/>
            <a:ext cx="9144000" cy="463378"/>
          </a:xfrm>
        </p:spPr>
        <p:txBody>
          <a:bodyPr/>
          <a:lstStyle/>
          <a:p>
            <a:r>
              <a:rPr lang="en-US" dirty="0"/>
              <a:t>Tyler Dare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D2AF1AB-72AD-EFBA-D69D-A0494653F349}"/>
              </a:ext>
            </a:extLst>
          </p:cNvPr>
          <p:cNvSpPr txBox="1">
            <a:spLocks/>
          </p:cNvSpPr>
          <p:nvPr/>
        </p:nvSpPr>
        <p:spPr>
          <a:xfrm>
            <a:off x="1524000" y="2818692"/>
            <a:ext cx="9144000" cy="4633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tkinson Hyperlegible" pitchFamily="50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tkinson Hyperlegible" pitchFamily="50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tkinson Hyperlegible" pitchFamily="50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tkinson Hyperlegible" pitchFamily="50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tkinson Hyperlegible" pitchFamily="50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Infinite panels</a:t>
            </a:r>
          </a:p>
        </p:txBody>
      </p:sp>
    </p:spTree>
    <p:extLst>
      <p:ext uri="{BB962C8B-B14F-4D97-AF65-F5344CB8AC3E}">
        <p14:creationId xmlns:p14="http://schemas.microsoft.com/office/powerpoint/2010/main" val="4159422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36F97-A3DA-A497-36A1-41FA86EC5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64EF-A8D6-3DDC-D091-546E8540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problem: noise reduction and transmission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6DB6F2-8BAD-5008-6BAE-7108424F01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partition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/>
                  <a:t> dB is installed to divide the room in half. What are the sound pressure levels in each half of the room?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new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new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6DB6F2-8BAD-5008-6BAE-7108424F01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E7C9E-6897-C0E0-19F5-26ACD3E8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Infinite panels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43707-223D-AE2E-4A1B-E29A58A2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556249-5CDD-1736-4F36-6EC2D81FF3C5}"/>
              </a:ext>
            </a:extLst>
          </p:cNvPr>
          <p:cNvSpPr/>
          <p:nvPr/>
        </p:nvSpPr>
        <p:spPr>
          <a:xfrm>
            <a:off x="2732077" y="3912234"/>
            <a:ext cx="5652529" cy="23283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2EBBA0-B25B-11EB-50FB-6F50EEE32566}"/>
              </a:ext>
            </a:extLst>
          </p:cNvPr>
          <p:cNvSpPr/>
          <p:nvPr/>
        </p:nvSpPr>
        <p:spPr>
          <a:xfrm>
            <a:off x="2732077" y="4914247"/>
            <a:ext cx="297180" cy="3048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40687F-42FC-907A-E9DF-E7E774F2931D}"/>
              </a:ext>
            </a:extLst>
          </p:cNvPr>
          <p:cNvSpPr/>
          <p:nvPr/>
        </p:nvSpPr>
        <p:spPr>
          <a:xfrm>
            <a:off x="5571199" y="3908724"/>
            <a:ext cx="90488" cy="2315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41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4BFF9-B98A-335D-57FF-B85BA09B4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1A10D-AAA5-8756-D615-C372E94DA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Infinite panels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9EBD35-529F-0936-6483-874F212D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11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1CB8938-4092-5DF2-5ECD-5E4CE587C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97274" cy="63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21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9FE8-DC5D-89A7-C70C-140C9749C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loss is very complicated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3C5AA-34BE-D162-C916-FB13289B8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Transmission loss of a partition depends on many factors, including</a:t>
            </a:r>
          </a:p>
          <a:p>
            <a:pPr lvl="1"/>
            <a:r>
              <a:rPr lang="en-US" dirty="0"/>
              <a:t>Material and geometry of the partition</a:t>
            </a:r>
          </a:p>
          <a:p>
            <a:pPr lvl="1"/>
            <a:r>
              <a:rPr lang="en-US" dirty="0"/>
              <a:t>Mounting conditions</a:t>
            </a:r>
          </a:p>
          <a:p>
            <a:pPr lvl="1"/>
            <a:r>
              <a:rPr lang="en-US" dirty="0"/>
              <a:t>Leaks</a:t>
            </a:r>
          </a:p>
          <a:p>
            <a:pPr lvl="1"/>
            <a:r>
              <a:rPr lang="en-US" dirty="0"/>
              <a:t>Angle of incidence of sound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8797D-0DED-267F-D4A2-071FCEF9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Infinite panels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58405-9D54-31B9-BE8E-4668ADB1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69184C-3B23-1182-773B-A94E26881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297" y="2270016"/>
            <a:ext cx="6168652" cy="408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91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03A96-63D4-FE2C-834A-1451A3A68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280A0-C94F-6060-21F2-A9708776D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 of infinite, rigid panel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0117C-3411-B52C-522E-436C0DCCD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Infinite panels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8AF09-1D1F-D024-FE4E-B105552B0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59A22D-F5E2-50C3-B52E-1E0EDC0CCA58}"/>
              </a:ext>
            </a:extLst>
          </p:cNvPr>
          <p:cNvSpPr/>
          <p:nvPr/>
        </p:nvSpPr>
        <p:spPr>
          <a:xfrm>
            <a:off x="4959626" y="993913"/>
            <a:ext cx="109332" cy="51683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9C0DEFC-B07C-6A43-E5E4-76713D1F417C}"/>
              </a:ext>
            </a:extLst>
          </p:cNvPr>
          <p:cNvGrpSpPr/>
          <p:nvPr/>
        </p:nvGrpSpPr>
        <p:grpSpPr>
          <a:xfrm>
            <a:off x="5097121" y="1074162"/>
            <a:ext cx="1404727" cy="347870"/>
            <a:chOff x="5068958" y="987287"/>
            <a:chExt cx="1404727" cy="34787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39CD759-B9FD-3077-0B2E-722551591137}"/>
                </a:ext>
              </a:extLst>
            </p:cNvPr>
            <p:cNvCxnSpPr/>
            <p:nvPr/>
          </p:nvCxnSpPr>
          <p:spPr>
            <a:xfrm>
              <a:off x="5068958" y="1182757"/>
              <a:ext cx="39756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B63FD2-387F-7E75-169C-CA7F6FC27996}"/>
                </a:ext>
              </a:extLst>
            </p:cNvPr>
            <p:cNvCxnSpPr/>
            <p:nvPr/>
          </p:nvCxnSpPr>
          <p:spPr>
            <a:xfrm>
              <a:off x="6076121" y="1182757"/>
              <a:ext cx="39756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8B92BC-0BFB-AB84-1D1F-46F0DA07E665}"/>
                </a:ext>
              </a:extLst>
            </p:cNvPr>
            <p:cNvCxnSpPr/>
            <p:nvPr/>
          </p:nvCxnSpPr>
          <p:spPr>
            <a:xfrm flipV="1">
              <a:off x="5466522" y="993913"/>
              <a:ext cx="79513" cy="1888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21D3EA-8A15-CEE7-C81E-AA8B54B4DD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6035" y="993913"/>
              <a:ext cx="72887" cy="3412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14140F-DBD0-8D29-97CC-8ADA9ED8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18922" y="987287"/>
              <a:ext cx="72887" cy="3412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35B4177-F3C5-0372-D569-5F681E98B3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91809" y="993913"/>
              <a:ext cx="72887" cy="3412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7D3609-5D7D-DE9D-A2D1-6F303BDDFE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4696" y="987287"/>
              <a:ext cx="72887" cy="3412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1A88954-5239-BD66-454D-11BF66B6A5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898" y="993913"/>
              <a:ext cx="72887" cy="3412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C4313B9-7F9F-E4FB-81A4-9E3F246536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3785" y="987287"/>
              <a:ext cx="72887" cy="3412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D14E305-9DEE-31C4-FF01-6C93485972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96608" y="993913"/>
              <a:ext cx="79513" cy="1888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114B58-4382-5B95-11B7-34CF1E82E24F}"/>
              </a:ext>
            </a:extLst>
          </p:cNvPr>
          <p:cNvGrpSpPr/>
          <p:nvPr/>
        </p:nvGrpSpPr>
        <p:grpSpPr>
          <a:xfrm>
            <a:off x="6501848" y="955279"/>
            <a:ext cx="212034" cy="868808"/>
            <a:chOff x="6467059" y="983974"/>
            <a:chExt cx="212034" cy="868808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4CC9C89-240F-106C-6CBC-2DD87DAEC316}"/>
                </a:ext>
              </a:extLst>
            </p:cNvPr>
            <p:cNvCxnSpPr/>
            <p:nvPr/>
          </p:nvCxnSpPr>
          <p:spPr>
            <a:xfrm>
              <a:off x="6467059" y="983974"/>
              <a:ext cx="6626" cy="8688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5AAA35-CF04-A9E3-5CD1-B473C0A4B076}"/>
                </a:ext>
              </a:extLst>
            </p:cNvPr>
            <p:cNvCxnSpPr/>
            <p:nvPr/>
          </p:nvCxnSpPr>
          <p:spPr>
            <a:xfrm flipV="1">
              <a:off x="6470373" y="1437484"/>
              <a:ext cx="198781" cy="881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BEBF315-28C4-82C2-2B6A-05445F53F434}"/>
                </a:ext>
              </a:extLst>
            </p:cNvPr>
            <p:cNvCxnSpPr/>
            <p:nvPr/>
          </p:nvCxnSpPr>
          <p:spPr>
            <a:xfrm flipV="1">
              <a:off x="6473685" y="1590261"/>
              <a:ext cx="198781" cy="881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A70EBFC-9BD1-A8F3-FFF7-624412B1AC2D}"/>
                </a:ext>
              </a:extLst>
            </p:cNvPr>
            <p:cNvCxnSpPr/>
            <p:nvPr/>
          </p:nvCxnSpPr>
          <p:spPr>
            <a:xfrm flipV="1">
              <a:off x="6473685" y="1153430"/>
              <a:ext cx="198781" cy="881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18EC5C3-8072-B85C-709F-D6DE95577890}"/>
                </a:ext>
              </a:extLst>
            </p:cNvPr>
            <p:cNvCxnSpPr/>
            <p:nvPr/>
          </p:nvCxnSpPr>
          <p:spPr>
            <a:xfrm flipV="1">
              <a:off x="6467059" y="1305359"/>
              <a:ext cx="198781" cy="881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0B35F80-1535-5815-2976-2D9C9D9B9CF7}"/>
                </a:ext>
              </a:extLst>
            </p:cNvPr>
            <p:cNvCxnSpPr/>
            <p:nvPr/>
          </p:nvCxnSpPr>
          <p:spPr>
            <a:xfrm flipV="1">
              <a:off x="6470372" y="1713525"/>
              <a:ext cx="198781" cy="881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67DE702-BAFA-6763-AD59-BBAD8B99AC33}"/>
                </a:ext>
              </a:extLst>
            </p:cNvPr>
            <p:cNvCxnSpPr/>
            <p:nvPr/>
          </p:nvCxnSpPr>
          <p:spPr>
            <a:xfrm flipV="1">
              <a:off x="6480312" y="1021736"/>
              <a:ext cx="198781" cy="881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8E4624A-4F09-0271-2E3D-FF604A21BF08}"/>
              </a:ext>
            </a:extLst>
          </p:cNvPr>
          <p:cNvGrpSpPr/>
          <p:nvPr/>
        </p:nvGrpSpPr>
        <p:grpSpPr>
          <a:xfrm>
            <a:off x="5043212" y="5577354"/>
            <a:ext cx="1404727" cy="347870"/>
            <a:chOff x="5068958" y="987287"/>
            <a:chExt cx="1404727" cy="34787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160617-A04B-847F-CC38-D0F5287E336F}"/>
                </a:ext>
              </a:extLst>
            </p:cNvPr>
            <p:cNvCxnSpPr/>
            <p:nvPr/>
          </p:nvCxnSpPr>
          <p:spPr>
            <a:xfrm>
              <a:off x="5068958" y="1182757"/>
              <a:ext cx="39756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9163A2E-5E7B-69FA-B959-5FE6E24D8A81}"/>
                </a:ext>
              </a:extLst>
            </p:cNvPr>
            <p:cNvCxnSpPr/>
            <p:nvPr/>
          </p:nvCxnSpPr>
          <p:spPr>
            <a:xfrm>
              <a:off x="6076121" y="1182757"/>
              <a:ext cx="39756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B31C8F7-7BE8-F755-04F1-D742BD2C05F7}"/>
                </a:ext>
              </a:extLst>
            </p:cNvPr>
            <p:cNvCxnSpPr/>
            <p:nvPr/>
          </p:nvCxnSpPr>
          <p:spPr>
            <a:xfrm flipV="1">
              <a:off x="5466522" y="993913"/>
              <a:ext cx="79513" cy="1888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B19E4E6-6D4F-3935-9698-1E8B2B3FB3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6035" y="993913"/>
              <a:ext cx="72887" cy="3412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A6EF5B4-042D-E7F8-1321-2D79C06437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18922" y="987287"/>
              <a:ext cx="72887" cy="3412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9C510-F9EE-64E6-D9C5-E542283E5F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91809" y="993913"/>
              <a:ext cx="72887" cy="3412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5EB65D4-0013-9BE4-8D7A-6C1FA7D22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4696" y="987287"/>
              <a:ext cx="72887" cy="3412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9B06BB4-6F9A-3EA4-5D47-80AA958DDB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898" y="993913"/>
              <a:ext cx="72887" cy="3412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BC0DAAD-0345-3FBD-6E4A-7F77811296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3785" y="987287"/>
              <a:ext cx="72887" cy="3412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0E26998-99BE-646B-9785-53E546B889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96608" y="993913"/>
              <a:ext cx="79513" cy="1888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E151F52-5B38-E657-B542-0B3A87E1F07A}"/>
              </a:ext>
            </a:extLst>
          </p:cNvPr>
          <p:cNvGrpSpPr/>
          <p:nvPr/>
        </p:nvGrpSpPr>
        <p:grpSpPr>
          <a:xfrm>
            <a:off x="6467059" y="5268381"/>
            <a:ext cx="212034" cy="868808"/>
            <a:chOff x="6467059" y="983974"/>
            <a:chExt cx="212034" cy="868808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8C09FBA-4150-654B-356D-7922BD03CC8D}"/>
                </a:ext>
              </a:extLst>
            </p:cNvPr>
            <p:cNvCxnSpPr/>
            <p:nvPr/>
          </p:nvCxnSpPr>
          <p:spPr>
            <a:xfrm>
              <a:off x="6467059" y="983974"/>
              <a:ext cx="6626" cy="8688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7499DE0-8F45-85B5-CFD3-30A2550E1F9C}"/>
                </a:ext>
              </a:extLst>
            </p:cNvPr>
            <p:cNvCxnSpPr/>
            <p:nvPr/>
          </p:nvCxnSpPr>
          <p:spPr>
            <a:xfrm flipV="1">
              <a:off x="6470373" y="1437484"/>
              <a:ext cx="198781" cy="881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C0F0C0F-5A0F-221C-EC7D-64124851981E}"/>
                </a:ext>
              </a:extLst>
            </p:cNvPr>
            <p:cNvCxnSpPr/>
            <p:nvPr/>
          </p:nvCxnSpPr>
          <p:spPr>
            <a:xfrm flipV="1">
              <a:off x="6473685" y="1590261"/>
              <a:ext cx="198781" cy="881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4C9A233-124F-E6C5-1E11-85594FF018A1}"/>
                </a:ext>
              </a:extLst>
            </p:cNvPr>
            <p:cNvCxnSpPr/>
            <p:nvPr/>
          </p:nvCxnSpPr>
          <p:spPr>
            <a:xfrm flipV="1">
              <a:off x="6473685" y="1153430"/>
              <a:ext cx="198781" cy="881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0E12503-E4A3-52E2-EABD-8CE1FF66FCD0}"/>
                </a:ext>
              </a:extLst>
            </p:cNvPr>
            <p:cNvCxnSpPr/>
            <p:nvPr/>
          </p:nvCxnSpPr>
          <p:spPr>
            <a:xfrm flipV="1">
              <a:off x="6467059" y="1305359"/>
              <a:ext cx="198781" cy="881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BECB394-697C-2834-44F5-98B93E9C7643}"/>
                </a:ext>
              </a:extLst>
            </p:cNvPr>
            <p:cNvCxnSpPr/>
            <p:nvPr/>
          </p:nvCxnSpPr>
          <p:spPr>
            <a:xfrm flipV="1">
              <a:off x="6470372" y="1713525"/>
              <a:ext cx="198781" cy="881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75F3093-70C8-C990-B6AF-E97452E78334}"/>
                </a:ext>
              </a:extLst>
            </p:cNvPr>
            <p:cNvCxnSpPr/>
            <p:nvPr/>
          </p:nvCxnSpPr>
          <p:spPr>
            <a:xfrm flipV="1">
              <a:off x="6480312" y="1021736"/>
              <a:ext cx="198781" cy="881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217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66C9A-FD1D-EE7A-FD7B-AC662D3B1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2DE2-6030-9ABA-5774-E4D4B7D1B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 of infinite, rigid panel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51FA76-1C9C-2FBF-39AB-E278B602D5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den>
                                      </m:f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same fluid on both sides,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den>
                                      </m:f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51FA76-1C9C-2FBF-39AB-E278B602D5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5FF75-03F1-3147-D781-430714AB3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Infinite panels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585B8-A62F-D626-412D-10B5404F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17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EDA0C-C746-E58D-3B26-A185A1D16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3A53-9205-9186-B196-0863BC4EA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 of infinite, rigid panel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4D2D9-823F-FC5D-8C85-D60B1AE35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Infinite panels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000F1-0861-DC0B-25E6-FC1C7818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15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AC1BCF-EA4C-0BEC-8881-F85C2F202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6660"/>
            <a:ext cx="7315200" cy="5486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A9DEB7-684C-1DA7-BD4B-24F9EC294CE9}"/>
                  </a:ext>
                </a:extLst>
              </p:cNvPr>
              <p:cNvSpPr txBox="1"/>
              <p:nvPr/>
            </p:nvSpPr>
            <p:spPr>
              <a:xfrm>
                <a:off x="7615880" y="373400"/>
                <a:ext cx="3737920" cy="10972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den>
                                      </m:f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A9DEB7-684C-1DA7-BD4B-24F9EC294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880" y="373400"/>
                <a:ext cx="3737920" cy="10972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877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EBE98-7D51-8482-AA3F-C9267AE3D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88A26CC-D279-AB56-A7AD-5694BA410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6660"/>
            <a:ext cx="7315200" cy="5486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C0CAAA-3FC1-00AD-3490-ACFB16A3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 of infinite, rigid panel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CC4FAC-1BDE-369C-6B0A-768ECB211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Infinite panels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0FB1F-5C52-110B-EDA3-A5054E35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2972B8-51DC-2803-8680-A45B99EC0D70}"/>
                  </a:ext>
                </a:extLst>
              </p:cNvPr>
              <p:cNvSpPr txBox="1"/>
              <p:nvPr/>
            </p:nvSpPr>
            <p:spPr>
              <a:xfrm>
                <a:off x="7615880" y="373400"/>
                <a:ext cx="3737920" cy="10972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den>
                                      </m:f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2972B8-51DC-2803-8680-A45B99EC0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880" y="373400"/>
                <a:ext cx="3737920" cy="10972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917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44647-83AA-E1F1-7061-223D9A277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DA2CB5D-43D9-2BEC-47A7-42AA5C1C5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2579"/>
            <a:ext cx="7315200" cy="5486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2C0A1C-5A23-6E72-957C-36354ECD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 of infinite, rigid panel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CAD26-F8BE-89F4-ECFB-DA413860F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Infinite panels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06F37-0F80-6526-E971-0ED81D68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430298-3EF9-EAA9-15B2-C43FC7A4C893}"/>
                  </a:ext>
                </a:extLst>
              </p:cNvPr>
              <p:cNvSpPr txBox="1"/>
              <p:nvPr/>
            </p:nvSpPr>
            <p:spPr>
              <a:xfrm>
                <a:off x="7615880" y="373400"/>
                <a:ext cx="3737920" cy="10972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den>
                                      </m:f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430298-3EF9-EAA9-15B2-C43FC7A4C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880" y="373400"/>
                <a:ext cx="3737920" cy="10972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411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B4BE8-DD1C-B72B-8A1D-CB94C2046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BDFE71E-56F4-9C43-0197-6578E79DA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6660"/>
            <a:ext cx="7315200" cy="5486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E40C2F-FAFD-2253-6EC6-0DFC8BAC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 of infinite, rigid panel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FFFC7-65EE-12C3-8C69-D6C8256E0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Infinite panels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AD2FC-9A18-4949-9BCA-BE166A39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6C705F-5DB2-B4A9-2539-7ED4285D1A56}"/>
                  </a:ext>
                </a:extLst>
              </p:cNvPr>
              <p:cNvSpPr txBox="1"/>
              <p:nvPr/>
            </p:nvSpPr>
            <p:spPr>
              <a:xfrm>
                <a:off x="7615880" y="373400"/>
                <a:ext cx="3737920" cy="10972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den>
                                      </m:f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6C705F-5DB2-B4A9-2539-7ED4285D1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880" y="373400"/>
                <a:ext cx="3737920" cy="10972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9138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0675D-6F93-2651-FB55-10F43F372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8C82-BF4A-D3E5-B74A-021A89E0D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 of infinite, rigid panel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70322-2811-6AE4-7300-7B7E51790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Infinite panels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82897-4647-637B-A68F-791582C1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F22B0C-6D3A-936D-6353-A7C4D94D184B}"/>
                  </a:ext>
                </a:extLst>
              </p:cNvPr>
              <p:cNvSpPr txBox="1"/>
              <p:nvPr/>
            </p:nvSpPr>
            <p:spPr>
              <a:xfrm>
                <a:off x="7589107" y="315546"/>
                <a:ext cx="4328985" cy="1895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den>
                                      </m:f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F22B0C-6D3A-936D-6353-A7C4D94D1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107" y="315546"/>
                <a:ext cx="4328985" cy="18951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8E8F7828-14CD-FE3D-2AE7-1FD52F09A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9" y="86995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6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26E03-E2FC-4B6B-1C29-ECFA23AAE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E3005-B47B-6AFD-F2ED-9892D9E08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8C522B-95F2-C77A-2779-3C571273EA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25959"/>
                <a:ext cx="10515600" cy="5036494"/>
              </a:xfrm>
            </p:spPr>
            <p:txBody>
              <a:bodyPr/>
              <a:lstStyle/>
              <a:p>
                <a:r>
                  <a:rPr lang="en-US" dirty="0"/>
                  <a:t>When two rooms are connected, transmission loss quantifies how much sound power moves between them.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=−10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transmitted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incident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8C522B-95F2-C77A-2779-3C571273EA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25959"/>
                <a:ext cx="10515600" cy="5036494"/>
              </a:xfrm>
              <a:blipFill>
                <a:blip r:embed="rId2"/>
                <a:stretch>
                  <a:fillRect l="-1043" t="-2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89090-B53A-6DC9-9D37-57560D496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Infinite panels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19A52-3693-94B8-B9A2-8BCB40CC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B245D7-3F80-205B-814B-8A1230DB7D6C}"/>
              </a:ext>
            </a:extLst>
          </p:cNvPr>
          <p:cNvSpPr/>
          <p:nvPr/>
        </p:nvSpPr>
        <p:spPr>
          <a:xfrm>
            <a:off x="2235200" y="3681197"/>
            <a:ext cx="2822222" cy="23283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D3ED8F-3B0D-E13D-7767-F409714777A8}"/>
              </a:ext>
            </a:extLst>
          </p:cNvPr>
          <p:cNvSpPr/>
          <p:nvPr/>
        </p:nvSpPr>
        <p:spPr>
          <a:xfrm>
            <a:off x="5057422" y="3187309"/>
            <a:ext cx="3553178" cy="32020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7693A1-B037-DCD2-E992-B8C95454E2E8}"/>
              </a:ext>
            </a:extLst>
          </p:cNvPr>
          <p:cNvSpPr/>
          <p:nvPr/>
        </p:nvSpPr>
        <p:spPr>
          <a:xfrm>
            <a:off x="5010150" y="3693657"/>
            <a:ext cx="90488" cy="2315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C97A9A-22C7-F7A7-68CB-495BD73C7E0A}"/>
              </a:ext>
            </a:extLst>
          </p:cNvPr>
          <p:cNvSpPr/>
          <p:nvPr/>
        </p:nvSpPr>
        <p:spPr>
          <a:xfrm>
            <a:off x="2699984" y="5328936"/>
            <a:ext cx="297180" cy="3048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DF072F-4B3A-12C8-53E4-9FB56D3FF41F}"/>
                  </a:ext>
                </a:extLst>
              </p:cNvPr>
              <p:cNvSpPr txBox="1"/>
              <p:nvPr/>
            </p:nvSpPr>
            <p:spPr>
              <a:xfrm>
                <a:off x="2951032" y="5296670"/>
                <a:ext cx="944880" cy="670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tkinson Hyperlegible" pitchFamily="50" charset="0"/>
                  </a:rPr>
                  <a:t>Source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tkinson Hyperlegible" pitchFamily="50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DF072F-4B3A-12C8-53E4-9FB56D3FF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032" y="5296670"/>
                <a:ext cx="944880" cy="670120"/>
              </a:xfrm>
              <a:prstGeom prst="rect">
                <a:avLst/>
              </a:prstGeom>
              <a:blipFill>
                <a:blip r:embed="rId3"/>
                <a:stretch>
                  <a:fillRect l="-5161" t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A3D352-FDD5-6CFD-9D4C-5C19E11DDF71}"/>
                  </a:ext>
                </a:extLst>
              </p:cNvPr>
              <p:cNvSpPr txBox="1"/>
              <p:nvPr/>
            </p:nvSpPr>
            <p:spPr>
              <a:xfrm>
                <a:off x="2947670" y="3980118"/>
                <a:ext cx="944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tkinson Hyperlegible" pitchFamily="50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A3D352-FDD5-6CFD-9D4C-5C19E11DD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670" y="3980118"/>
                <a:ext cx="944880" cy="369332"/>
              </a:xfrm>
              <a:prstGeom prst="rect">
                <a:avLst/>
              </a:prstGeom>
              <a:blipFill>
                <a:blip r:embed="rId4"/>
                <a:stretch>
                  <a:fillRect r="-2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4DAFF62-784A-724F-9621-10A2763F2DC8}"/>
                  </a:ext>
                </a:extLst>
              </p:cNvPr>
              <p:cNvSpPr txBox="1"/>
              <p:nvPr/>
            </p:nvSpPr>
            <p:spPr>
              <a:xfrm>
                <a:off x="6544310" y="3491880"/>
                <a:ext cx="944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tkinson Hyperlegible" pitchFamily="50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4DAFF62-784A-724F-9621-10A2763F2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310" y="3491880"/>
                <a:ext cx="944880" cy="369332"/>
              </a:xfrm>
              <a:prstGeom prst="rect">
                <a:avLst/>
              </a:prstGeom>
              <a:blipFill>
                <a:blip r:embed="rId5"/>
                <a:stretch>
                  <a:fillRect r="-2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3625B5-C282-3AC7-9E0D-6C7260B94FD0}"/>
                  </a:ext>
                </a:extLst>
              </p:cNvPr>
              <p:cNvSpPr txBox="1"/>
              <p:nvPr/>
            </p:nvSpPr>
            <p:spPr>
              <a:xfrm>
                <a:off x="5226780" y="4476017"/>
                <a:ext cx="186458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tkinson Hyperlegible" pitchFamily="50" charset="0"/>
                  </a:rPr>
                  <a:t>Partition: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latin typeface="Atkinson Hyperlegible" pitchFamily="50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>
                  <a:latin typeface="Atkinson Hyperlegible" pitchFamily="50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3625B5-C282-3AC7-9E0D-6C7260B94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780" y="4476017"/>
                <a:ext cx="1864584" cy="390748"/>
              </a:xfrm>
              <a:prstGeom prst="rect">
                <a:avLst/>
              </a:prstGeom>
              <a:blipFill>
                <a:blip r:embed="rId6"/>
                <a:stretch>
                  <a:fillRect l="-2614" t="-15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1217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34A96-223B-A43F-13EB-E0B8ED6F3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D2AE0-B23C-9EAC-1D04-4CD2DB13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 of infinite, rigid panel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85ECC-1CE8-9C9C-BDCC-129503D8B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Infinite panels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DEB31-06E4-B20C-BDCD-C25D905B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82F92D-44BA-4C66-791F-EAD97DBFB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4162" y="848497"/>
            <a:ext cx="7315200" cy="5486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48671E-798A-D1E2-5FC6-8E552D99B75A}"/>
                  </a:ext>
                </a:extLst>
              </p:cNvPr>
              <p:cNvSpPr txBox="1"/>
              <p:nvPr/>
            </p:nvSpPr>
            <p:spPr>
              <a:xfrm>
                <a:off x="7615880" y="373400"/>
                <a:ext cx="3737920" cy="10972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den>
                                      </m:f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48671E-798A-D1E2-5FC6-8E552D99B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880" y="373400"/>
                <a:ext cx="3737920" cy="10972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747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E46A2-D9E5-2B10-340B-62C679667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1B039-24E4-CB01-CF58-75AF473F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 of infinite, rigid panel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05A48-6BCA-D313-10AA-56B813F9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Infinite panels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E8702-7EED-2E98-931D-C1CF5D87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33D78B-1DA5-509B-E15A-A59ECE77E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5373" y="743465"/>
            <a:ext cx="7315200" cy="5486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844E63-01AD-D14D-251E-80F43461B76A}"/>
                  </a:ext>
                </a:extLst>
              </p:cNvPr>
              <p:cNvSpPr txBox="1"/>
              <p:nvPr/>
            </p:nvSpPr>
            <p:spPr>
              <a:xfrm>
                <a:off x="7615880" y="373400"/>
                <a:ext cx="3737920" cy="10972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den>
                                      </m:f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844E63-01AD-D14D-251E-80F43461B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880" y="373400"/>
                <a:ext cx="3737920" cy="10972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964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07D0F-7FD5-E578-AB94-CB6DE74FA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BCD90-AF2A-90FB-562F-DB45420A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 of infinite, rigid panel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7B871-8A5B-47BD-D6AB-107FF314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Infinite panels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641B9-3109-E2F1-95E7-526DFD12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FAFC7D-EDC5-8017-4AC1-47EDF9CB0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2422" y="816460"/>
            <a:ext cx="7315200" cy="5486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2C2C20-EE4D-73E3-68C8-AFDFF612B05A}"/>
                  </a:ext>
                </a:extLst>
              </p:cNvPr>
              <p:cNvSpPr txBox="1"/>
              <p:nvPr/>
            </p:nvSpPr>
            <p:spPr>
              <a:xfrm>
                <a:off x="7615880" y="373400"/>
                <a:ext cx="3737920" cy="10972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den>
                                      </m:f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2C2C20-EE4D-73E3-68C8-AFDFF612B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880" y="373400"/>
                <a:ext cx="3737920" cy="10972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865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E98F0-AEA9-2B11-73ED-111F5D379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5AEA27F-D11F-FBCB-3109-D0496A07A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6660"/>
            <a:ext cx="7315200" cy="5486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145D0E-D582-270A-4E95-0BC74404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 of infinite, rigid panel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9928B-F88B-87B7-63EB-5A6080409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Infinite panels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84DA8-44C7-0397-DE9C-5CFBAD2D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B130C8-AB7F-9F10-41B7-8A7A969E9F07}"/>
                  </a:ext>
                </a:extLst>
              </p:cNvPr>
              <p:cNvSpPr txBox="1"/>
              <p:nvPr/>
            </p:nvSpPr>
            <p:spPr>
              <a:xfrm>
                <a:off x="7615880" y="373400"/>
                <a:ext cx="3737920" cy="10972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den>
                                      </m:f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2972B8-51DC-2803-8680-A45B99EC0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880" y="373400"/>
                <a:ext cx="3737920" cy="10972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254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2A87C-BAB2-B916-6D3B-1445AEDE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FAAD15-493B-BDBD-FFCA-AA70F65BCE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25959"/>
                <a:ext cx="10515600" cy="5036494"/>
              </a:xfrm>
            </p:spPr>
            <p:txBody>
              <a:bodyPr/>
              <a:lstStyle/>
              <a:p>
                <a:r>
                  <a:rPr lang="en-US" b="0" dirty="0"/>
                  <a:t>Pressure level in a room 1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+10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+10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400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In the reverberant field,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ref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ref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400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ref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400 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ref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FAAD15-493B-BDBD-FFCA-AA70F65BCE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25959"/>
                <a:ext cx="10515600" cy="5036494"/>
              </a:xfrm>
              <a:blipFill>
                <a:blip r:embed="rId2"/>
                <a:stretch>
                  <a:fillRect l="-1043" t="-2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C1BBDC-4DE7-323A-0162-8FDE9E6E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Infinite panels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B350B-DF69-B6CA-C8BD-3709F71A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9E2174-195C-06A4-826C-B5E5BF5BCEF1}"/>
              </a:ext>
            </a:extLst>
          </p:cNvPr>
          <p:cNvSpPr/>
          <p:nvPr/>
        </p:nvSpPr>
        <p:spPr>
          <a:xfrm>
            <a:off x="265289" y="3881935"/>
            <a:ext cx="2822222" cy="23283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654BB4-B019-862C-EA5D-225146B477F0}"/>
              </a:ext>
            </a:extLst>
          </p:cNvPr>
          <p:cNvSpPr/>
          <p:nvPr/>
        </p:nvSpPr>
        <p:spPr>
          <a:xfrm>
            <a:off x="730073" y="5529674"/>
            <a:ext cx="297180" cy="3048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58AFAF-C86E-05D4-754B-C2FEE1204C4F}"/>
                  </a:ext>
                </a:extLst>
              </p:cNvPr>
              <p:cNvSpPr txBox="1"/>
              <p:nvPr/>
            </p:nvSpPr>
            <p:spPr>
              <a:xfrm>
                <a:off x="981121" y="5497408"/>
                <a:ext cx="9448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tkinson Hyperlegible" pitchFamily="50" charset="0"/>
                  </a:rPr>
                  <a:t>Source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tkinson Hyperlegible" pitchFamily="50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58AFAF-C86E-05D4-754B-C2FEE1204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121" y="5497408"/>
                <a:ext cx="944880" cy="646331"/>
              </a:xfrm>
              <a:prstGeom prst="rect">
                <a:avLst/>
              </a:prstGeom>
              <a:blipFill>
                <a:blip r:embed="rId3"/>
                <a:stretch>
                  <a:fillRect l="-5806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DE6FC5-4A3B-0709-48AF-475C3B38EB5C}"/>
                  </a:ext>
                </a:extLst>
              </p:cNvPr>
              <p:cNvSpPr txBox="1"/>
              <p:nvPr/>
            </p:nvSpPr>
            <p:spPr>
              <a:xfrm>
                <a:off x="977759" y="4180856"/>
                <a:ext cx="944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tkinson Hyperlegible" pitchFamily="50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DE6FC5-4A3B-0709-48AF-475C3B38E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759" y="4180856"/>
                <a:ext cx="944880" cy="369332"/>
              </a:xfrm>
              <a:prstGeom prst="rect">
                <a:avLst/>
              </a:prstGeom>
              <a:blipFill>
                <a:blip r:embed="rId4"/>
                <a:stretch>
                  <a:fillRect r="-2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305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27FCF-384D-80F4-A1B2-D4C722E88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73C2-2B92-33F5-C70B-B1461D431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loss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22E022-CF9E-8BBA-366E-B44AE368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Infinite panels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8BB5F-F2C9-02D9-086C-D8268D0B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D62CB9-5CEA-A7EE-2A7A-2EE20747A396}"/>
              </a:ext>
            </a:extLst>
          </p:cNvPr>
          <p:cNvSpPr/>
          <p:nvPr/>
        </p:nvSpPr>
        <p:spPr>
          <a:xfrm>
            <a:off x="1898821" y="2654497"/>
            <a:ext cx="2822222" cy="23283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F86BCE-DE11-2C1F-A9AC-C7BF1B2116FA}"/>
              </a:ext>
            </a:extLst>
          </p:cNvPr>
          <p:cNvSpPr/>
          <p:nvPr/>
        </p:nvSpPr>
        <p:spPr>
          <a:xfrm>
            <a:off x="2363605" y="4302236"/>
            <a:ext cx="297180" cy="3048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EC6F6B-6B64-97A5-6E19-6FC3C0E6EE90}"/>
                  </a:ext>
                </a:extLst>
              </p:cNvPr>
              <p:cNvSpPr txBox="1"/>
              <p:nvPr/>
            </p:nvSpPr>
            <p:spPr>
              <a:xfrm>
                <a:off x="2614653" y="4269970"/>
                <a:ext cx="9448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tkinson Hyperlegible" pitchFamily="50" charset="0"/>
                  </a:rPr>
                  <a:t>Source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tkinson Hyperlegible" pitchFamily="50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EC6F6B-6B64-97A5-6E19-6FC3C0E6E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653" y="4269970"/>
                <a:ext cx="944880" cy="646331"/>
              </a:xfrm>
              <a:prstGeom prst="rect">
                <a:avLst/>
              </a:prstGeom>
              <a:blipFill>
                <a:blip r:embed="rId2"/>
                <a:stretch>
                  <a:fillRect l="-5806" t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86279B-46F5-74E4-6277-757B39E372F4}"/>
                  </a:ext>
                </a:extLst>
              </p:cNvPr>
              <p:cNvSpPr txBox="1"/>
              <p:nvPr/>
            </p:nvSpPr>
            <p:spPr>
              <a:xfrm>
                <a:off x="2611291" y="2953418"/>
                <a:ext cx="944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tkinson Hyperlegible" pitchFamily="50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86279B-46F5-74E4-6277-757B39E37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291" y="2953418"/>
                <a:ext cx="944880" cy="369332"/>
              </a:xfrm>
              <a:prstGeom prst="rect">
                <a:avLst/>
              </a:prstGeom>
              <a:blipFill>
                <a:blip r:embed="rId3"/>
                <a:stretch>
                  <a:fillRect r="-2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AC7141-B106-4D08-41F0-F0845E7C6612}"/>
                  </a:ext>
                </a:extLst>
              </p:cNvPr>
              <p:cNvSpPr txBox="1"/>
              <p:nvPr/>
            </p:nvSpPr>
            <p:spPr>
              <a:xfrm>
                <a:off x="2468431" y="1519478"/>
                <a:ext cx="1540579" cy="657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latin typeface="Atkinson Hyperlegible" pitchFamily="50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AC7141-B106-4D08-41F0-F0845E7C6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431" y="1519478"/>
                <a:ext cx="1540579" cy="6570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9FF09C42-2CA6-A2EF-A8A7-86266DECD868}"/>
              </a:ext>
            </a:extLst>
          </p:cNvPr>
          <p:cNvSpPr/>
          <p:nvPr/>
        </p:nvSpPr>
        <p:spPr>
          <a:xfrm>
            <a:off x="6275217" y="2362089"/>
            <a:ext cx="3553178" cy="32020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5E51B5-959A-650B-B0EF-34740E24A3C6}"/>
                  </a:ext>
                </a:extLst>
              </p:cNvPr>
              <p:cNvSpPr txBox="1"/>
              <p:nvPr/>
            </p:nvSpPr>
            <p:spPr>
              <a:xfrm>
                <a:off x="7762105" y="2666660"/>
                <a:ext cx="944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tkinson Hyperlegible" pitchFamily="50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5E51B5-959A-650B-B0EF-34740E24A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105" y="2666660"/>
                <a:ext cx="944880" cy="369332"/>
              </a:xfrm>
              <a:prstGeom prst="rect">
                <a:avLst/>
              </a:prstGeom>
              <a:blipFill>
                <a:blip r:embed="rId5"/>
                <a:stretch>
                  <a:fillRect r="-25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7263AC-0338-CC08-BB53-03812DFDFC68}"/>
                  </a:ext>
                </a:extLst>
              </p:cNvPr>
              <p:cNvSpPr txBox="1"/>
              <p:nvPr/>
            </p:nvSpPr>
            <p:spPr>
              <a:xfrm>
                <a:off x="7166406" y="1569906"/>
                <a:ext cx="1540579" cy="657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latin typeface="Atkinson Hyperlegible" pitchFamily="50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7263AC-0338-CC08-BB53-03812DFDF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406" y="1569906"/>
                <a:ext cx="1540579" cy="6570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651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6ADAD-0A5C-E764-3ACF-AE18B90FC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73BD6-CE5A-6AB8-52A9-CCCF4610D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14148D-612D-0553-7790-21AE01FC4B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816102"/>
                <a:ext cx="10515600" cy="5036494"/>
              </a:xfrm>
            </p:spPr>
            <p:txBody>
              <a:bodyPr/>
              <a:lstStyle/>
              <a:p>
                <a:r>
                  <a:rPr lang="en-US" dirty="0"/>
                  <a:t>What is the incident sound power?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acc>
                        <m:accPr>
                          <m:chr m:val="⃗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In a diffuse field, many plane waves move in all directions, so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r>
                  <a:rPr lang="en-US" dirty="0"/>
                  <a:t>But we can define “effective intensity” as the average acoustic energy change at a point per unit time,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14148D-612D-0553-7790-21AE01FC4B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16102"/>
                <a:ext cx="10515600" cy="5036494"/>
              </a:xfrm>
              <a:blipFill>
                <a:blip r:embed="rId2"/>
                <a:stretch>
                  <a:fillRect l="-1043" t="-2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7DF94-B31B-FEA6-FF11-36746DCE7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Infinite panels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B42CD-02EA-7AED-B975-1794A374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17EF93-53DF-146F-1C84-4BF29A2348A4}"/>
              </a:ext>
            </a:extLst>
          </p:cNvPr>
          <p:cNvSpPr/>
          <p:nvPr/>
        </p:nvSpPr>
        <p:spPr>
          <a:xfrm>
            <a:off x="941818" y="4245641"/>
            <a:ext cx="2822222" cy="23283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CEE00-F639-3FE3-144F-AC2F337B0385}"/>
              </a:ext>
            </a:extLst>
          </p:cNvPr>
          <p:cNvSpPr/>
          <p:nvPr/>
        </p:nvSpPr>
        <p:spPr>
          <a:xfrm>
            <a:off x="3716768" y="4258101"/>
            <a:ext cx="90488" cy="2315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4DC3BC-A9BD-CDC6-279A-88FB1257E8C1}"/>
              </a:ext>
            </a:extLst>
          </p:cNvPr>
          <p:cNvSpPr/>
          <p:nvPr/>
        </p:nvSpPr>
        <p:spPr>
          <a:xfrm>
            <a:off x="1406602" y="5893380"/>
            <a:ext cx="297180" cy="3048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6F4678-6D06-DBCB-2C4D-7FFDA655F75C}"/>
                  </a:ext>
                </a:extLst>
              </p:cNvPr>
              <p:cNvSpPr txBox="1"/>
              <p:nvPr/>
            </p:nvSpPr>
            <p:spPr>
              <a:xfrm>
                <a:off x="1657650" y="5861114"/>
                <a:ext cx="9448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tkinson Hyperlegible" pitchFamily="50" charset="0"/>
                  </a:rPr>
                  <a:t>Source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tkinson Hyperlegible" pitchFamily="50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6F4678-6D06-DBCB-2C4D-7FFDA655F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650" y="5861114"/>
                <a:ext cx="944880" cy="646331"/>
              </a:xfrm>
              <a:prstGeom prst="rect">
                <a:avLst/>
              </a:prstGeom>
              <a:blipFill>
                <a:blip r:embed="rId3"/>
                <a:stretch>
                  <a:fillRect l="-5806" t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2F977D-C4FB-4722-99DA-49D65C2B28C0}"/>
                  </a:ext>
                </a:extLst>
              </p:cNvPr>
              <p:cNvSpPr txBox="1"/>
              <p:nvPr/>
            </p:nvSpPr>
            <p:spPr>
              <a:xfrm>
                <a:off x="1654288" y="4544562"/>
                <a:ext cx="944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tkinson Hyperlegible" pitchFamily="50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2F977D-C4FB-4722-99DA-49D65C2B2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288" y="4544562"/>
                <a:ext cx="944880" cy="369332"/>
              </a:xfrm>
              <a:prstGeom prst="rect">
                <a:avLst/>
              </a:prstGeom>
              <a:blipFill>
                <a:blip r:embed="rId4"/>
                <a:stretch>
                  <a:fillRect r="-2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CB2B65-61F9-1601-4C60-43557A03024F}"/>
                  </a:ext>
                </a:extLst>
              </p:cNvPr>
              <p:cNvSpPr txBox="1"/>
              <p:nvPr/>
            </p:nvSpPr>
            <p:spPr>
              <a:xfrm>
                <a:off x="3912844" y="5518351"/>
                <a:ext cx="186458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tkinson Hyperlegible" pitchFamily="50" charset="0"/>
                  </a:rPr>
                  <a:t>Partition: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latin typeface="Atkinson Hyperlegible" pitchFamily="50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>
                  <a:latin typeface="Atkinson Hyperlegible" pitchFamily="50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CB2B65-61F9-1601-4C60-43557A030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844" y="5518351"/>
                <a:ext cx="1864584" cy="390748"/>
              </a:xfrm>
              <a:prstGeom prst="rect">
                <a:avLst/>
              </a:prstGeom>
              <a:blipFill>
                <a:blip r:embed="rId5"/>
                <a:stretch>
                  <a:fillRect l="-2941" t="-15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714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58C10-4B17-B821-41B0-23D70DB06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A8F9-CE31-BD7D-8991-5352E33E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B9BE91-B3AD-BB8C-79E3-F2A4D3038D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816102"/>
                <a:ext cx="10515600" cy="503649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transmitted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incident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B9BE91-B3AD-BB8C-79E3-F2A4D3038D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16102"/>
                <a:ext cx="10515600" cy="5036494"/>
              </a:xfrm>
              <a:blipFill>
                <a:blip r:embed="rId2"/>
                <a:stretch>
                  <a:fillRect t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B2EF7-3C1E-DC2D-D1AC-E545CB9EC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Infinite panels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8380C-D62E-4AAE-4DBC-194536D1F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00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D4531-711F-9287-9C42-0DC4F9BFA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E76D-153C-B2DF-02C3-F357D19A6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4E1CE2-D5B9-E96E-9A64-9707E59E4C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25959"/>
                <a:ext cx="10515600" cy="503649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+10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+10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−10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4E1CE2-D5B9-E96E-9A64-9707E59E4C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25959"/>
                <a:ext cx="10515600" cy="503649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BA3BF-CA60-931D-3E2E-AD5231D35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Infinite panels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0BED6-753A-E7C8-62B3-3881EBBDE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7AF3E2-C442-76FC-BAC2-8731AE8FEF05}"/>
              </a:ext>
            </a:extLst>
          </p:cNvPr>
          <p:cNvSpPr/>
          <p:nvPr/>
        </p:nvSpPr>
        <p:spPr>
          <a:xfrm>
            <a:off x="2235200" y="3681197"/>
            <a:ext cx="2822222" cy="23283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BDEBDC-EF98-D820-470E-111FD4B141B3}"/>
              </a:ext>
            </a:extLst>
          </p:cNvPr>
          <p:cNvSpPr/>
          <p:nvPr/>
        </p:nvSpPr>
        <p:spPr>
          <a:xfrm>
            <a:off x="5057422" y="3187309"/>
            <a:ext cx="3553178" cy="32020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5D49A4-F6FC-0580-7632-B06492CB7CE3}"/>
              </a:ext>
            </a:extLst>
          </p:cNvPr>
          <p:cNvSpPr/>
          <p:nvPr/>
        </p:nvSpPr>
        <p:spPr>
          <a:xfrm>
            <a:off x="5010150" y="3693657"/>
            <a:ext cx="90488" cy="2315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DE9B89-CF2E-5FDE-CDD4-8D9CC4A3127C}"/>
              </a:ext>
            </a:extLst>
          </p:cNvPr>
          <p:cNvSpPr/>
          <p:nvPr/>
        </p:nvSpPr>
        <p:spPr>
          <a:xfrm>
            <a:off x="2699984" y="5328936"/>
            <a:ext cx="297180" cy="3048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976D4E3-3A85-0038-EA75-E7CDC9BCEF0C}"/>
                  </a:ext>
                </a:extLst>
              </p:cNvPr>
              <p:cNvSpPr txBox="1"/>
              <p:nvPr/>
            </p:nvSpPr>
            <p:spPr>
              <a:xfrm>
                <a:off x="2951032" y="5296670"/>
                <a:ext cx="944880" cy="670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tkinson Hyperlegible" pitchFamily="50" charset="0"/>
                  </a:rPr>
                  <a:t>Source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tkinson Hyperlegible" pitchFamily="50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976D4E3-3A85-0038-EA75-E7CDC9BCE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032" y="5296670"/>
                <a:ext cx="944880" cy="670120"/>
              </a:xfrm>
              <a:prstGeom prst="rect">
                <a:avLst/>
              </a:prstGeom>
              <a:blipFill>
                <a:blip r:embed="rId3"/>
                <a:stretch>
                  <a:fillRect l="-5161" t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18AE1E-3098-1C15-AA57-C7F77CDD4D1F}"/>
                  </a:ext>
                </a:extLst>
              </p:cNvPr>
              <p:cNvSpPr txBox="1"/>
              <p:nvPr/>
            </p:nvSpPr>
            <p:spPr>
              <a:xfrm>
                <a:off x="2947670" y="3980118"/>
                <a:ext cx="944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tkinson Hyperlegible" pitchFamily="50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18AE1E-3098-1C15-AA57-C7F77CDD4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670" y="3980118"/>
                <a:ext cx="944880" cy="369332"/>
              </a:xfrm>
              <a:prstGeom prst="rect">
                <a:avLst/>
              </a:prstGeom>
              <a:blipFill>
                <a:blip r:embed="rId4"/>
                <a:stretch>
                  <a:fillRect r="-2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12CDF5-029C-6173-EB0C-CCA2A18C1DBD}"/>
                  </a:ext>
                </a:extLst>
              </p:cNvPr>
              <p:cNvSpPr txBox="1"/>
              <p:nvPr/>
            </p:nvSpPr>
            <p:spPr>
              <a:xfrm>
                <a:off x="6544310" y="3491880"/>
                <a:ext cx="944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tkinson Hyperlegible" pitchFamily="50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12CDF5-029C-6173-EB0C-CCA2A18C1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310" y="3491880"/>
                <a:ext cx="944880" cy="369332"/>
              </a:xfrm>
              <a:prstGeom prst="rect">
                <a:avLst/>
              </a:prstGeom>
              <a:blipFill>
                <a:blip r:embed="rId5"/>
                <a:stretch>
                  <a:fillRect r="-2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E47D68-3CE7-7F26-02A6-8AEF1CFEC84E}"/>
                  </a:ext>
                </a:extLst>
              </p:cNvPr>
              <p:cNvSpPr txBox="1"/>
              <p:nvPr/>
            </p:nvSpPr>
            <p:spPr>
              <a:xfrm>
                <a:off x="5226780" y="4476017"/>
                <a:ext cx="186458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tkinson Hyperlegible" pitchFamily="50" charset="0"/>
                  </a:rPr>
                  <a:t>Partition: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latin typeface="Atkinson Hyperlegible" pitchFamily="50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>
                  <a:latin typeface="Atkinson Hyperlegible" pitchFamily="50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E47D68-3CE7-7F26-02A6-8AEF1CFEC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780" y="4476017"/>
                <a:ext cx="1864584" cy="390748"/>
              </a:xfrm>
              <a:prstGeom prst="rect">
                <a:avLst/>
              </a:prstGeom>
              <a:blipFill>
                <a:blip r:embed="rId6"/>
                <a:stretch>
                  <a:fillRect l="-2614" t="-15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697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D67A-24D4-00D0-1DBE-8ACEF9A23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problem: noise reduction and transmission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26134B-373D-FB73-2081-3A316062CC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room is 4 m high, 10 m wide, and 20 m long. It has a source on the floor, in the center of one short wall. The reverberation time of the room is 2 s. The sound pressure level in the reverberant field is 80 </a:t>
                </a:r>
                <a:r>
                  <a:rPr lang="en-US" dirty="0" err="1"/>
                  <a:t>dB.</a:t>
                </a:r>
                <a:endParaRPr lang="en-US" dirty="0"/>
              </a:p>
              <a:p>
                <a:r>
                  <a:rPr lang="en-US" dirty="0"/>
                  <a:t>A partition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/>
                  <a:t> dB is installed to divide the room in half. What are the sound pressure levels in each half of the room?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26134B-373D-FB73-2081-3A316062CC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E1D13E-32E4-DB57-1673-0965A109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Infinite panels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CB825-63D8-7A6B-522A-A4398EFBF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C7E21A-6540-C679-8418-CD4C9CCB3789}"/>
              </a:ext>
            </a:extLst>
          </p:cNvPr>
          <p:cNvSpPr/>
          <p:nvPr/>
        </p:nvSpPr>
        <p:spPr>
          <a:xfrm>
            <a:off x="2732077" y="3912234"/>
            <a:ext cx="5652529" cy="23283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B39D88-F216-C02A-132E-47E48DCBFACC}"/>
              </a:ext>
            </a:extLst>
          </p:cNvPr>
          <p:cNvSpPr/>
          <p:nvPr/>
        </p:nvSpPr>
        <p:spPr>
          <a:xfrm>
            <a:off x="2732077" y="4914247"/>
            <a:ext cx="297180" cy="3048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39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A52DB-B0FF-891D-1200-EA77E5322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A71C-C84F-6163-545E-5138B73FB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problem: noise reduction and transmission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908494-4123-4444-ACF5-ECC40DC615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the original configuration,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20 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=800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20 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20 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=640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55.25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55.25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800 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640 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343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̅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=71.6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+10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=80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−10 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71.6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=92.5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:1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pW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908494-4123-4444-ACF5-ECC40DC615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78EC4-7526-3FB0-4D04-CFF4A1C7D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Infinite panels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AE4744-B061-70E8-53A6-B9E57418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839E6B-DBA8-1A96-3C7C-341CDB9EB275}"/>
              </a:ext>
            </a:extLst>
          </p:cNvPr>
          <p:cNvSpPr/>
          <p:nvPr/>
        </p:nvSpPr>
        <p:spPr>
          <a:xfrm>
            <a:off x="6177006" y="3060204"/>
            <a:ext cx="5652529" cy="23283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506443-98B0-C274-9245-A397A39C0F28}"/>
              </a:ext>
            </a:extLst>
          </p:cNvPr>
          <p:cNvSpPr/>
          <p:nvPr/>
        </p:nvSpPr>
        <p:spPr>
          <a:xfrm>
            <a:off x="6177006" y="4062217"/>
            <a:ext cx="297180" cy="3048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73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13266</TotalTime>
  <Words>654</Words>
  <Application>Microsoft Office PowerPoint</Application>
  <PresentationFormat>Widescreen</PresentationFormat>
  <Paragraphs>153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Atkinson Hyperlegible</vt:lpstr>
      <vt:lpstr>Calibri</vt:lpstr>
      <vt:lpstr>Cambria Math</vt:lpstr>
      <vt:lpstr>Office Theme</vt:lpstr>
      <vt:lpstr>Acoustic Enclosures</vt:lpstr>
      <vt:lpstr>Transmission loss</vt:lpstr>
      <vt:lpstr>Transmission loss</vt:lpstr>
      <vt:lpstr>Transmission loss</vt:lpstr>
      <vt:lpstr>Transmission loss</vt:lpstr>
      <vt:lpstr>Transmission loss</vt:lpstr>
      <vt:lpstr>Transmission loss</vt:lpstr>
      <vt:lpstr>Example problem: noise reduction and transmission loss</vt:lpstr>
      <vt:lpstr>Example problem: noise reduction and transmission loss</vt:lpstr>
      <vt:lpstr>Example problem: noise reduction and transmission loss</vt:lpstr>
      <vt:lpstr>PowerPoint Presentation</vt:lpstr>
      <vt:lpstr>Transmission loss is very complicated</vt:lpstr>
      <vt:lpstr>TL of infinite, rigid panel</vt:lpstr>
      <vt:lpstr>TL of infinite, rigid panel</vt:lpstr>
      <vt:lpstr>TL of infinite, rigid panel</vt:lpstr>
      <vt:lpstr>TL of infinite, rigid panel</vt:lpstr>
      <vt:lpstr>TL of infinite, rigid panel</vt:lpstr>
      <vt:lpstr>TL of infinite, rigid panel</vt:lpstr>
      <vt:lpstr>TL of infinite, rigid panel</vt:lpstr>
      <vt:lpstr>TL of infinite, rigid panel</vt:lpstr>
      <vt:lpstr>TL of infinite, rigid panel</vt:lpstr>
      <vt:lpstr>TL of infinite, rigid panel</vt:lpstr>
      <vt:lpstr>TL of infinite, rigid panel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Tyler Dare</dc:creator>
  <cp:lastModifiedBy>Tyler Dare</cp:lastModifiedBy>
  <cp:revision>143</cp:revision>
  <dcterms:created xsi:type="dcterms:W3CDTF">2025-01-05T23:36:15Z</dcterms:created>
  <dcterms:modified xsi:type="dcterms:W3CDTF">2025-02-10T01:22:22Z</dcterms:modified>
</cp:coreProperties>
</file>