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65" r:id="rId5"/>
    <p:sldId id="266" r:id="rId6"/>
    <p:sldId id="272" r:id="rId7"/>
    <p:sldId id="259" r:id="rId8"/>
    <p:sldId id="264" r:id="rId9"/>
    <p:sldId id="267" r:id="rId10"/>
    <p:sldId id="273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1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765" autoAdjust="0"/>
    <p:restoredTop sz="94627"/>
  </p:normalViewPr>
  <p:slideViewPr>
    <p:cSldViewPr snapToGrid="0" snapToObjects="1">
      <p:cViewPr varScale="1">
        <p:scale>
          <a:sx n="103" d="100"/>
          <a:sy n="103" d="100"/>
        </p:scale>
        <p:origin x="13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870BF-3138-E141-A2AA-88EB0B203F30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4D44A-E208-AA49-A040-A6998884F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50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4D44A-E208-AA49-A040-A6998884F4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99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B78F-2A83-AE47-8546-19E6C491EEAC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B139-7491-9241-B7DA-C2E40FEF1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B78F-2A83-AE47-8546-19E6C491EEAC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B139-7491-9241-B7DA-C2E40FEF1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B78F-2A83-AE47-8546-19E6C491EEAC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B139-7491-9241-B7DA-C2E40FEF1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1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B78F-2A83-AE47-8546-19E6C491EEAC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B139-7491-9241-B7DA-C2E40FEF1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B78F-2A83-AE47-8546-19E6C491EEAC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B139-7491-9241-B7DA-C2E40FEF1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B78F-2A83-AE47-8546-19E6C491EEAC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B139-7491-9241-B7DA-C2E40FEF1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0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B78F-2A83-AE47-8546-19E6C491EEAC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B139-7491-9241-B7DA-C2E40FEF1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4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B78F-2A83-AE47-8546-19E6C491EEAC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B139-7491-9241-B7DA-C2E40FEF1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3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B78F-2A83-AE47-8546-19E6C491EEAC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B139-7491-9241-B7DA-C2E40FEF1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4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B78F-2A83-AE47-8546-19E6C491EEAC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B139-7491-9241-B7DA-C2E40FEF1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2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B78F-2A83-AE47-8546-19E6C491EEAC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B139-7491-9241-B7DA-C2E40FEF1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0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BB78F-2A83-AE47-8546-19E6C491EEAC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1B139-7491-9241-B7DA-C2E40FEF1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7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jpeg"/><Relationship Id="rId4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5286"/>
            <a:ext cx="9144000" cy="2387600"/>
          </a:xfrm>
        </p:spPr>
        <p:txBody>
          <a:bodyPr/>
          <a:lstStyle/>
          <a:p>
            <a:r>
              <a:rPr lang="en-US" dirty="0" smtClean="0"/>
              <a:t>“Raspberry Jam” </a:t>
            </a:r>
            <a:br>
              <a:rPr lang="en-US" dirty="0" smtClean="0"/>
            </a:br>
            <a:r>
              <a:rPr lang="en-US" i="1" dirty="0" smtClean="0"/>
              <a:t>Monitoring your world</a:t>
            </a:r>
            <a:endParaRPr lang="en-US" i="1" dirty="0"/>
          </a:p>
        </p:txBody>
      </p:sp>
      <p:grpSp>
        <p:nvGrpSpPr>
          <p:cNvPr id="9" name="Group 8"/>
          <p:cNvGrpSpPr/>
          <p:nvPr/>
        </p:nvGrpSpPr>
        <p:grpSpPr>
          <a:xfrm>
            <a:off x="5031827" y="3332683"/>
            <a:ext cx="2128345" cy="3004409"/>
            <a:chOff x="6177280" y="692296"/>
            <a:chExt cx="2560320" cy="3876248"/>
          </a:xfrm>
        </p:grpSpPr>
        <p:pic>
          <p:nvPicPr>
            <p:cNvPr id="10" name="Picture 9" descr="https://rasplapse.files.wordpress.com/2012/06/pi_black_glow2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417" r="26684"/>
            <a:stretch/>
          </p:blipFill>
          <p:spPr bwMode="auto">
            <a:xfrm>
              <a:off x="6177280" y="692296"/>
              <a:ext cx="2560320" cy="3280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6177280" y="3972910"/>
              <a:ext cx="2557873" cy="595634"/>
            </a:xfrm>
            <a:prstGeom prst="rect">
              <a:avLst/>
            </a:prstGeom>
            <a:gradFill flip="none" rotWithShape="1">
              <a:gsLst>
                <a:gs pos="36000">
                  <a:schemeClr val="tx1">
                    <a:lumMod val="85000"/>
                    <a:lumOff val="15000"/>
                  </a:schemeClr>
                </a:gs>
                <a:gs pos="0">
                  <a:schemeClr val="accent3">
                    <a:lumMod val="97000"/>
                    <a:lumOff val="3000"/>
                  </a:schemeClr>
                </a:gs>
                <a:gs pos="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B01060"/>
                  </a:solidFill>
                </a:rPr>
                <a:t>JAM</a:t>
              </a:r>
              <a:endParaRPr lang="en-US" sz="900" dirty="0">
                <a:solidFill>
                  <a:srgbClr val="B01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5376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Mike – Circuit Design</a:t>
            </a:r>
          </a:p>
          <a:p>
            <a:r>
              <a:rPr lang="en-US" dirty="0" err="1" smtClean="0"/>
              <a:t>Thadoe</a:t>
            </a:r>
            <a:r>
              <a:rPr lang="en-US" dirty="0" smtClean="0"/>
              <a:t> – Website Design</a:t>
            </a:r>
          </a:p>
          <a:p>
            <a:r>
              <a:rPr lang="en-US" dirty="0" smtClean="0"/>
              <a:t>John – Software Design</a:t>
            </a:r>
          </a:p>
          <a:p>
            <a:r>
              <a:rPr lang="en-US" dirty="0" smtClean="0"/>
              <a:t>This design work flow is the most efficient way to ensure that one part of the project is not slowed down because of setbacks in another</a:t>
            </a:r>
          </a:p>
          <a:p>
            <a:r>
              <a:rPr lang="en-US" dirty="0" smtClean="0"/>
              <a:t>The longest journey lies ahead</a:t>
            </a:r>
            <a:r>
              <a:rPr lang="is-IS" dirty="0" smtClean="0"/>
              <a:t>…Getting raw data from our PCB through the pi and finally to our webpage </a:t>
            </a: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11353800" y="0"/>
            <a:ext cx="838200" cy="1367389"/>
            <a:chOff x="6177280" y="692296"/>
            <a:chExt cx="2560320" cy="4637623"/>
          </a:xfrm>
        </p:grpSpPr>
        <p:pic>
          <p:nvPicPr>
            <p:cNvPr id="5" name="Picture 2" descr="https://rasplapse.files.wordpress.com/2012/06/pi_black_glow2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417" r="26684"/>
            <a:stretch/>
          </p:blipFill>
          <p:spPr bwMode="auto">
            <a:xfrm>
              <a:off x="6177280" y="692296"/>
              <a:ext cx="2560320" cy="3280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6177280" y="3972910"/>
              <a:ext cx="2557873" cy="1357009"/>
            </a:xfrm>
            <a:prstGeom prst="rect">
              <a:avLst/>
            </a:prstGeom>
            <a:gradFill flip="none" rotWithShape="1">
              <a:gsLst>
                <a:gs pos="36000">
                  <a:schemeClr val="tx1">
                    <a:lumMod val="85000"/>
                    <a:lumOff val="15000"/>
                  </a:schemeClr>
                </a:gs>
                <a:gs pos="0">
                  <a:schemeClr val="accent3">
                    <a:lumMod val="97000"/>
                    <a:lumOff val="3000"/>
                  </a:schemeClr>
                </a:gs>
                <a:gs pos="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B01060"/>
                  </a:solidFill>
                </a:rPr>
                <a:t>JAM</a:t>
              </a:r>
              <a:endParaRPr lang="en-US" sz="800" dirty="0">
                <a:solidFill>
                  <a:srgbClr val="B01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187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4937" y="2505869"/>
            <a:ext cx="17621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9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JAM Home Monitoring System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449" y="1825624"/>
            <a:ext cx="10607351" cy="4632325"/>
          </a:xfrm>
        </p:spPr>
        <p:txBody>
          <a:bodyPr>
            <a:normAutofit/>
          </a:bodyPr>
          <a:lstStyle/>
          <a:p>
            <a:r>
              <a:rPr lang="en-US" dirty="0"/>
              <a:t>Our Goal: Design an inexpensive and </a:t>
            </a:r>
            <a:r>
              <a:rPr lang="en-US" dirty="0" smtClean="0"/>
              <a:t>configurable home security that can be monitored from anywhere in the world</a:t>
            </a:r>
          </a:p>
          <a:p>
            <a:r>
              <a:rPr lang="en-US" dirty="0" smtClean="0"/>
              <a:t>Our design will be able to do the following: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Detect Motion 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Sound an Alarm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Stream live video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Measure room</a:t>
            </a:r>
            <a:r>
              <a:rPr lang="en-US" dirty="0"/>
              <a:t> </a:t>
            </a:r>
            <a:r>
              <a:rPr lang="en-US" dirty="0" smtClean="0"/>
              <a:t>temperature and brightness levels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Provide system alert notifications via email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All features configurable and accessible remotely</a:t>
            </a: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11353800" y="0"/>
            <a:ext cx="838200" cy="1367389"/>
            <a:chOff x="6177280" y="692296"/>
            <a:chExt cx="2560320" cy="4637623"/>
          </a:xfrm>
        </p:grpSpPr>
        <p:pic>
          <p:nvPicPr>
            <p:cNvPr id="5" name="Picture 2" descr="https://rasplapse.files.wordpress.com/2012/06/pi_black_glow2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417" r="26684"/>
            <a:stretch/>
          </p:blipFill>
          <p:spPr bwMode="auto">
            <a:xfrm>
              <a:off x="6177280" y="692296"/>
              <a:ext cx="2560320" cy="3280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6177280" y="3972910"/>
              <a:ext cx="2557873" cy="1357009"/>
            </a:xfrm>
            <a:prstGeom prst="rect">
              <a:avLst/>
            </a:prstGeom>
            <a:gradFill flip="none" rotWithShape="1">
              <a:gsLst>
                <a:gs pos="36000">
                  <a:schemeClr val="tx1">
                    <a:lumMod val="85000"/>
                    <a:lumOff val="15000"/>
                  </a:schemeClr>
                </a:gs>
                <a:gs pos="0">
                  <a:schemeClr val="accent3">
                    <a:lumMod val="97000"/>
                    <a:lumOff val="3000"/>
                  </a:schemeClr>
                </a:gs>
                <a:gs pos="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B01060"/>
                  </a:solidFill>
                </a:rPr>
                <a:t>JAM</a:t>
              </a:r>
              <a:endParaRPr lang="en-US" sz="800" dirty="0">
                <a:solidFill>
                  <a:srgbClr val="B01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393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Compared to the Market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891" y="2320142"/>
            <a:ext cx="10815736" cy="43513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Inexpensive relative to a subscription based home security system</a:t>
            </a:r>
          </a:p>
          <a:p>
            <a:r>
              <a:rPr lang="en-US" sz="3600" dirty="0" smtClean="0"/>
              <a:t>Price point lower than comparable solutions (Nest)</a:t>
            </a:r>
          </a:p>
          <a:p>
            <a:r>
              <a:rPr lang="en-US" sz="3600" dirty="0" smtClean="0"/>
              <a:t>Easy to set up</a:t>
            </a:r>
          </a:p>
          <a:p>
            <a:r>
              <a:rPr lang="en-US" sz="3600" dirty="0" smtClean="0"/>
              <a:t>Offers more user customization for power users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353800" y="0"/>
            <a:ext cx="838200" cy="1367389"/>
            <a:chOff x="6177280" y="692296"/>
            <a:chExt cx="2560320" cy="4637623"/>
          </a:xfrm>
        </p:grpSpPr>
        <p:pic>
          <p:nvPicPr>
            <p:cNvPr id="5" name="Picture 2" descr="https://rasplapse.files.wordpress.com/2012/06/pi_black_glow2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417" r="26684"/>
            <a:stretch/>
          </p:blipFill>
          <p:spPr bwMode="auto">
            <a:xfrm>
              <a:off x="6177280" y="692296"/>
              <a:ext cx="2560320" cy="3280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6177280" y="3972910"/>
              <a:ext cx="2557873" cy="1357009"/>
            </a:xfrm>
            <a:prstGeom prst="rect">
              <a:avLst/>
            </a:prstGeom>
            <a:gradFill flip="none" rotWithShape="1">
              <a:gsLst>
                <a:gs pos="36000">
                  <a:schemeClr val="tx1">
                    <a:lumMod val="85000"/>
                    <a:lumOff val="15000"/>
                  </a:schemeClr>
                </a:gs>
                <a:gs pos="0">
                  <a:schemeClr val="accent3">
                    <a:lumMod val="97000"/>
                    <a:lumOff val="3000"/>
                  </a:schemeClr>
                </a:gs>
                <a:gs pos="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B01060"/>
                  </a:solidFill>
                </a:rPr>
                <a:t>JAM</a:t>
              </a:r>
              <a:endParaRPr lang="en-US" sz="800" dirty="0">
                <a:solidFill>
                  <a:srgbClr val="B01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7686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Specifications/Performance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7857656"/>
              </p:ext>
            </p:extLst>
          </p:nvPr>
        </p:nvGraphicFramePr>
        <p:xfrm>
          <a:off x="838200" y="1552576"/>
          <a:ext cx="10515600" cy="4309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5241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</a:tr>
              <a:tr h="524140">
                <a:tc>
                  <a:txBody>
                    <a:bodyPr/>
                    <a:lstStyle/>
                    <a:p>
                      <a:r>
                        <a:rPr lang="en-US" dirty="0" smtClean="0"/>
                        <a:t>Size and 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 cubic inches; 3 lbs</a:t>
                      </a:r>
                      <a:endParaRPr lang="en-US" dirty="0"/>
                    </a:p>
                  </a:txBody>
                  <a:tcPr/>
                </a:tc>
              </a:tr>
              <a:tr h="524140">
                <a:tc>
                  <a:txBody>
                    <a:bodyPr/>
                    <a:lstStyle/>
                    <a:p>
                      <a:r>
                        <a:rPr lang="en-US" dirty="0" smtClean="0"/>
                        <a:t>Video Output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1080p continuous</a:t>
                      </a:r>
                      <a:r>
                        <a:rPr lang="en-US" baseline="0" dirty="0" smtClean="0"/>
                        <a:t> video stream</a:t>
                      </a:r>
                      <a:endParaRPr lang="en-US" dirty="0"/>
                    </a:p>
                  </a:txBody>
                  <a:tcPr/>
                </a:tc>
              </a:tr>
              <a:tr h="524140">
                <a:tc>
                  <a:txBody>
                    <a:bodyPr/>
                    <a:lstStyle/>
                    <a:p>
                      <a:r>
                        <a:rPr lang="en-US" dirty="0" smtClean="0"/>
                        <a:t>Power Consumption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0.08 kWh</a:t>
                      </a:r>
                      <a:r>
                        <a:rPr lang="en-US" baseline="0" dirty="0" smtClean="0"/>
                        <a:t>/month if active at all times</a:t>
                      </a:r>
                      <a:endParaRPr lang="en-US" dirty="0"/>
                    </a:p>
                  </a:txBody>
                  <a:tcPr/>
                </a:tc>
              </a:tr>
              <a:tr h="524140">
                <a:tc>
                  <a:txBody>
                    <a:bodyPr/>
                    <a:lstStyle/>
                    <a:p>
                      <a:r>
                        <a:rPr lang="en-US" dirty="0" smtClean="0"/>
                        <a:t>Motion Sensor</a:t>
                      </a:r>
                      <a:r>
                        <a:rPr lang="en-US" baseline="0" dirty="0" smtClean="0"/>
                        <a:t> Range (Maximum room size)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feet</a:t>
                      </a:r>
                      <a:endParaRPr lang="en-US" dirty="0"/>
                    </a:p>
                  </a:txBody>
                  <a:tcPr/>
                </a:tc>
              </a:tr>
              <a:tr h="524140">
                <a:tc>
                  <a:txBody>
                    <a:bodyPr/>
                    <a:lstStyle/>
                    <a:p>
                      <a:r>
                        <a:rPr lang="en-US" dirty="0" smtClean="0"/>
                        <a:t>Alarm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r>
                        <a:rPr lang="en-US" baseline="0" dirty="0" smtClean="0"/>
                        <a:t> up to 5 custom alarm sounds at any time</a:t>
                      </a:r>
                      <a:endParaRPr lang="en-US" dirty="0"/>
                    </a:p>
                  </a:txBody>
                  <a:tcPr/>
                </a:tc>
              </a:tr>
              <a:tr h="524140">
                <a:tc>
                  <a:txBody>
                    <a:bodyPr/>
                    <a:lstStyle/>
                    <a:p>
                      <a:r>
                        <a:rPr lang="en-US" dirty="0" smtClean="0"/>
                        <a:t>Connectivity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device with an internet connection and</a:t>
                      </a:r>
                      <a:r>
                        <a:rPr lang="en-US" baseline="0" dirty="0" smtClean="0"/>
                        <a:t> HTML5 capable web browser</a:t>
                      </a:r>
                      <a:endParaRPr lang="en-US" dirty="0"/>
                    </a:p>
                  </a:txBody>
                  <a:tcPr/>
                </a:tc>
              </a:tr>
              <a:tr h="524140">
                <a:tc>
                  <a:txBody>
                    <a:bodyPr/>
                    <a:lstStyle/>
                    <a:p>
                      <a:r>
                        <a:rPr lang="en-US" dirty="0" smtClean="0"/>
                        <a:t>Hardware Add-ons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Temperature Sensor,</a:t>
                      </a:r>
                      <a:r>
                        <a:rPr lang="en-US" baseline="0" dirty="0" smtClean="0"/>
                        <a:t> Light sensor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1353800" y="0"/>
            <a:ext cx="838200" cy="1367389"/>
            <a:chOff x="6177280" y="692296"/>
            <a:chExt cx="2560320" cy="4637623"/>
          </a:xfrm>
        </p:grpSpPr>
        <p:pic>
          <p:nvPicPr>
            <p:cNvPr id="6" name="Picture 2" descr="https://rasplapse.files.wordpress.com/2012/06/pi_black_glow2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417" r="26684"/>
            <a:stretch/>
          </p:blipFill>
          <p:spPr bwMode="auto">
            <a:xfrm>
              <a:off x="6177280" y="692296"/>
              <a:ext cx="2560320" cy="3280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6177280" y="3972910"/>
              <a:ext cx="2557873" cy="1357009"/>
            </a:xfrm>
            <a:prstGeom prst="rect">
              <a:avLst/>
            </a:prstGeom>
            <a:gradFill flip="none" rotWithShape="1">
              <a:gsLst>
                <a:gs pos="36000">
                  <a:schemeClr val="tx1">
                    <a:lumMod val="85000"/>
                    <a:lumOff val="15000"/>
                  </a:schemeClr>
                </a:gs>
                <a:gs pos="0">
                  <a:schemeClr val="accent3">
                    <a:lumMod val="97000"/>
                    <a:lumOff val="3000"/>
                  </a:schemeClr>
                </a:gs>
                <a:gs pos="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B01060"/>
                  </a:solidFill>
                </a:rPr>
                <a:t>JAM</a:t>
              </a:r>
              <a:endParaRPr lang="en-US" sz="800" dirty="0">
                <a:solidFill>
                  <a:srgbClr val="B01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1275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Approach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08"/>
          <a:stretch/>
        </p:blipFill>
        <p:spPr>
          <a:xfrm>
            <a:off x="4854693" y="1439478"/>
            <a:ext cx="5753585" cy="49393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866" y="1209040"/>
            <a:ext cx="1031240" cy="7734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19927" y="939852"/>
            <a:ext cx="1609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Light Sensing Diode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150549" y="5688513"/>
            <a:ext cx="1656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Temperature Sensor</a:t>
            </a:r>
            <a:endParaRPr lang="en-US" sz="1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1078" y="5805078"/>
            <a:ext cx="1396706" cy="931137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>
            <a:off x="7526075" y="1982470"/>
            <a:ext cx="205411" cy="1171578"/>
          </a:xfrm>
          <a:prstGeom prst="straightConnector1">
            <a:avLst/>
          </a:prstGeom>
          <a:ln w="127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7322381" y="4551168"/>
            <a:ext cx="409105" cy="1100021"/>
          </a:xfrm>
          <a:prstGeom prst="straightConnector1">
            <a:avLst/>
          </a:prstGeom>
          <a:ln w="127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060040" y="584967"/>
            <a:ext cx="3359100" cy="615124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128321" y="178086"/>
            <a:ext cx="148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Board PCB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353800" y="0"/>
            <a:ext cx="838200" cy="1367389"/>
            <a:chOff x="6177280" y="692296"/>
            <a:chExt cx="2560320" cy="4637623"/>
          </a:xfrm>
        </p:grpSpPr>
        <p:pic>
          <p:nvPicPr>
            <p:cNvPr id="16" name="Picture 2" descr="https://rasplapse.files.wordpress.com/2012/06/pi_black_glow2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417" r="26684"/>
            <a:stretch/>
          </p:blipFill>
          <p:spPr bwMode="auto">
            <a:xfrm>
              <a:off x="6177280" y="692296"/>
              <a:ext cx="2560320" cy="3280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6177280" y="3972910"/>
              <a:ext cx="2557873" cy="1357009"/>
            </a:xfrm>
            <a:prstGeom prst="rect">
              <a:avLst/>
            </a:prstGeom>
            <a:gradFill flip="none" rotWithShape="1">
              <a:gsLst>
                <a:gs pos="36000">
                  <a:schemeClr val="tx1">
                    <a:lumMod val="85000"/>
                    <a:lumOff val="15000"/>
                  </a:schemeClr>
                </a:gs>
                <a:gs pos="0">
                  <a:schemeClr val="accent3">
                    <a:lumMod val="97000"/>
                    <a:lumOff val="3000"/>
                  </a:schemeClr>
                </a:gs>
                <a:gs pos="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B01060"/>
                  </a:solidFill>
                </a:rPr>
                <a:t>JAM</a:t>
              </a:r>
              <a:endParaRPr lang="en-US" sz="800" dirty="0">
                <a:solidFill>
                  <a:srgbClr val="B01060"/>
                </a:solidFill>
              </a:endParaRP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8" r="66726" b="378"/>
          <a:stretch/>
        </p:blipFill>
        <p:spPr>
          <a:xfrm>
            <a:off x="73994" y="1439477"/>
            <a:ext cx="2982393" cy="4939301"/>
          </a:xfrm>
          <a:prstGeom prst="rect">
            <a:avLst/>
          </a:prstGeom>
        </p:spPr>
      </p:pic>
      <p:pic>
        <p:nvPicPr>
          <p:cNvPr id="1026" name="Picture 2" descr="http://www.tornadoweb.org/en/stable/_images/tornad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180" y="3596677"/>
            <a:ext cx="1633310" cy="41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523273" y="4015465"/>
            <a:ext cx="1040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Web Socket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6034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Flow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352999" y="0"/>
            <a:ext cx="838200" cy="1367389"/>
            <a:chOff x="6177280" y="692296"/>
            <a:chExt cx="2560320" cy="4637623"/>
          </a:xfrm>
        </p:grpSpPr>
        <p:pic>
          <p:nvPicPr>
            <p:cNvPr id="5" name="Picture 2" descr="https://rasplapse.files.wordpress.com/2012/06/pi_black_glow2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417" r="26684"/>
            <a:stretch/>
          </p:blipFill>
          <p:spPr bwMode="auto">
            <a:xfrm>
              <a:off x="6177280" y="692296"/>
              <a:ext cx="2560320" cy="3280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6177280" y="3972910"/>
              <a:ext cx="2557873" cy="1357009"/>
            </a:xfrm>
            <a:prstGeom prst="rect">
              <a:avLst/>
            </a:prstGeom>
            <a:gradFill flip="none" rotWithShape="1">
              <a:gsLst>
                <a:gs pos="36000">
                  <a:schemeClr val="tx1">
                    <a:lumMod val="85000"/>
                    <a:lumOff val="15000"/>
                  </a:schemeClr>
                </a:gs>
                <a:gs pos="0">
                  <a:schemeClr val="accent3">
                    <a:lumMod val="97000"/>
                    <a:lumOff val="3000"/>
                  </a:schemeClr>
                </a:gs>
                <a:gs pos="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B01060"/>
                  </a:solidFill>
                </a:rPr>
                <a:t>JAM</a:t>
              </a:r>
              <a:endParaRPr lang="en-US" sz="800" dirty="0">
                <a:solidFill>
                  <a:srgbClr val="B01060"/>
                </a:solidFill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1511560" y="3022295"/>
            <a:ext cx="2427514" cy="16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 Server</a:t>
            </a:r>
          </a:p>
          <a:p>
            <a:pPr algn="ctr"/>
            <a:r>
              <a:rPr lang="en-US" dirty="0" smtClean="0"/>
              <a:t>(Apache)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141167" y="3022294"/>
            <a:ext cx="2158481" cy="171764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Tornado Web socket</a:t>
            </a:r>
          </a:p>
          <a:p>
            <a:pPr algn="ctr"/>
            <a:r>
              <a:rPr lang="en-US" dirty="0" smtClean="0"/>
              <a:t>(Python)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854757" y="3135086"/>
            <a:ext cx="2130489" cy="157219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JAM Webpage</a:t>
            </a:r>
          </a:p>
          <a:p>
            <a:pPr algn="ctr"/>
            <a:r>
              <a:rPr lang="en-US" dirty="0" smtClean="0"/>
              <a:t>(HTML5, CSS, JavaScript) </a:t>
            </a:r>
          </a:p>
          <a:p>
            <a:pPr algn="ctr"/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939073" y="3921185"/>
            <a:ext cx="12020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283323" y="3881117"/>
            <a:ext cx="155976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334279" y="1884785"/>
            <a:ext cx="6382138" cy="4673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161627" y="1884785"/>
            <a:ext cx="3505139" cy="3275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227164" y="2243422"/>
            <a:ext cx="2792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Server side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8777555" y="2258812"/>
            <a:ext cx="1915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Client side</a:t>
            </a:r>
            <a:endParaRPr lang="en-US" sz="3200" dirty="0"/>
          </a:p>
        </p:txBody>
      </p:sp>
      <p:sp>
        <p:nvSpPr>
          <p:cNvPr id="23" name="Rectangle 22"/>
          <p:cNvSpPr/>
          <p:nvPr/>
        </p:nvSpPr>
        <p:spPr>
          <a:xfrm>
            <a:off x="1511560" y="4820076"/>
            <a:ext cx="2427514" cy="16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Acquisition/Processing (Python)</a:t>
            </a:r>
            <a:endParaRPr lang="en-US" dirty="0"/>
          </a:p>
        </p:txBody>
      </p:sp>
      <p:cxnSp>
        <p:nvCxnSpPr>
          <p:cNvPr id="10" name="Elbow Connector 9"/>
          <p:cNvCxnSpPr/>
          <p:nvPr/>
        </p:nvCxnSpPr>
        <p:spPr>
          <a:xfrm flipV="1">
            <a:off x="3939073" y="4902613"/>
            <a:ext cx="2281334" cy="750628"/>
          </a:xfrm>
          <a:prstGeom prst="bentConnector3">
            <a:avLst>
              <a:gd name="adj1" fmla="val 9975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21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Progress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04121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Web Server: Running</a:t>
            </a:r>
          </a:p>
          <a:p>
            <a:r>
              <a:rPr lang="en-US" sz="3200" dirty="0" smtClean="0"/>
              <a:t>Web socket Server: Running</a:t>
            </a:r>
          </a:p>
          <a:p>
            <a:r>
              <a:rPr lang="en-US" sz="3200" dirty="0" smtClean="0"/>
              <a:t>Able to control GPIO pins via the Web Page</a:t>
            </a:r>
          </a:p>
          <a:p>
            <a:r>
              <a:rPr lang="en-US" sz="3200" dirty="0" smtClean="0"/>
              <a:t>Sub Circuits Designed</a:t>
            </a:r>
          </a:p>
          <a:p>
            <a:r>
              <a:rPr lang="en-US" sz="3200" dirty="0" smtClean="0"/>
              <a:t>PCB Design Completed</a:t>
            </a:r>
            <a:endParaRPr lang="en-US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11353800" y="0"/>
            <a:ext cx="838200" cy="1367389"/>
            <a:chOff x="6177280" y="692296"/>
            <a:chExt cx="2560320" cy="4637623"/>
          </a:xfrm>
        </p:grpSpPr>
        <p:pic>
          <p:nvPicPr>
            <p:cNvPr id="5" name="Picture 2" descr="https://rasplapse.files.wordpress.com/2012/06/pi_black_glow2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417" r="26684"/>
            <a:stretch/>
          </p:blipFill>
          <p:spPr bwMode="auto">
            <a:xfrm>
              <a:off x="6177280" y="692296"/>
              <a:ext cx="2560320" cy="3280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6177280" y="3972910"/>
              <a:ext cx="2557873" cy="1357009"/>
            </a:xfrm>
            <a:prstGeom prst="rect">
              <a:avLst/>
            </a:prstGeom>
            <a:gradFill flip="none" rotWithShape="1">
              <a:gsLst>
                <a:gs pos="36000">
                  <a:schemeClr val="tx1">
                    <a:lumMod val="85000"/>
                    <a:lumOff val="15000"/>
                  </a:schemeClr>
                </a:gs>
                <a:gs pos="0">
                  <a:schemeClr val="accent3">
                    <a:lumMod val="97000"/>
                    <a:lumOff val="3000"/>
                  </a:schemeClr>
                </a:gs>
                <a:gs pos="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B01060"/>
                  </a:solidFill>
                </a:rPr>
                <a:t>JAM</a:t>
              </a:r>
              <a:endParaRPr lang="en-US" sz="800" dirty="0">
                <a:solidFill>
                  <a:srgbClr val="B01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071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left?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Still to finish: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Scripting for web </a:t>
            </a:r>
            <a:r>
              <a:rPr lang="en-US" dirty="0"/>
              <a:t>a</a:t>
            </a:r>
            <a:r>
              <a:rPr lang="en-US" dirty="0" smtClean="0"/>
              <a:t>pplication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Web page </a:t>
            </a:r>
            <a:r>
              <a:rPr lang="en-US" dirty="0"/>
              <a:t>d</a:t>
            </a:r>
            <a:r>
              <a:rPr lang="en-US" dirty="0" smtClean="0"/>
              <a:t>esign</a:t>
            </a:r>
          </a:p>
          <a:p>
            <a:endParaRPr lang="en-US" dirty="0"/>
          </a:p>
          <a:p>
            <a:r>
              <a:rPr lang="en-US" dirty="0" smtClean="0"/>
              <a:t>Yet to start: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Python scripting for hardware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Outfit PCB with hardware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Building and integrating into enclosure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353800" y="0"/>
            <a:ext cx="838200" cy="1367389"/>
            <a:chOff x="6177280" y="692296"/>
            <a:chExt cx="2560320" cy="4637623"/>
          </a:xfrm>
        </p:grpSpPr>
        <p:pic>
          <p:nvPicPr>
            <p:cNvPr id="5" name="Picture 2" descr="https://rasplapse.files.wordpress.com/2012/06/pi_black_glow2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417" r="26684"/>
            <a:stretch/>
          </p:blipFill>
          <p:spPr bwMode="auto">
            <a:xfrm>
              <a:off x="6177280" y="692296"/>
              <a:ext cx="2560320" cy="3280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6177280" y="3972910"/>
              <a:ext cx="2557873" cy="1357009"/>
            </a:xfrm>
            <a:prstGeom prst="rect">
              <a:avLst/>
            </a:prstGeom>
            <a:gradFill flip="none" rotWithShape="1">
              <a:gsLst>
                <a:gs pos="36000">
                  <a:schemeClr val="tx1">
                    <a:lumMod val="85000"/>
                    <a:lumOff val="15000"/>
                  </a:schemeClr>
                </a:gs>
                <a:gs pos="0">
                  <a:schemeClr val="accent3">
                    <a:lumMod val="97000"/>
                    <a:lumOff val="3000"/>
                  </a:schemeClr>
                </a:gs>
                <a:gs pos="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B01060"/>
                  </a:solidFill>
                </a:rPr>
                <a:t>JAM</a:t>
              </a:r>
              <a:endParaRPr lang="en-US" sz="800" dirty="0">
                <a:solidFill>
                  <a:srgbClr val="B01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8080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Tradeoffs of our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2013"/>
            <a:ext cx="10515600" cy="269412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Current server structure not feasible for mass production</a:t>
            </a:r>
          </a:p>
          <a:p>
            <a:r>
              <a:rPr lang="en-US" dirty="0" smtClean="0"/>
              <a:t>Remote Access methods create security loopholes </a:t>
            </a:r>
          </a:p>
          <a:p>
            <a:r>
              <a:rPr lang="en-US" dirty="0" smtClean="0"/>
              <a:t>Does not have built in authority alert system</a:t>
            </a:r>
          </a:p>
          <a:p>
            <a:r>
              <a:rPr lang="en-US" dirty="0" smtClean="0"/>
              <a:t>Video feed not practical at night</a:t>
            </a:r>
            <a:endParaRPr lang="en-US" dirty="0"/>
          </a:p>
          <a:p>
            <a:r>
              <a:rPr lang="en-US" dirty="0" smtClean="0"/>
              <a:t>Prototype size</a:t>
            </a:r>
          </a:p>
          <a:p>
            <a:r>
              <a:rPr lang="en-US" dirty="0" smtClean="0"/>
              <a:t>Limited audio output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353800" y="0"/>
            <a:ext cx="838200" cy="1367389"/>
            <a:chOff x="6177280" y="692296"/>
            <a:chExt cx="2560320" cy="4637623"/>
          </a:xfrm>
        </p:grpSpPr>
        <p:pic>
          <p:nvPicPr>
            <p:cNvPr id="5" name="Picture 2" descr="https://rasplapse.files.wordpress.com/2012/06/pi_black_glow2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417" r="26684"/>
            <a:stretch/>
          </p:blipFill>
          <p:spPr bwMode="auto">
            <a:xfrm>
              <a:off x="6177280" y="692296"/>
              <a:ext cx="2560320" cy="3280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6177280" y="3972910"/>
              <a:ext cx="2557873" cy="1357009"/>
            </a:xfrm>
            <a:prstGeom prst="rect">
              <a:avLst/>
            </a:prstGeom>
            <a:gradFill flip="none" rotWithShape="1">
              <a:gsLst>
                <a:gs pos="36000">
                  <a:schemeClr val="tx1">
                    <a:lumMod val="85000"/>
                    <a:lumOff val="15000"/>
                  </a:schemeClr>
                </a:gs>
                <a:gs pos="0">
                  <a:schemeClr val="accent3">
                    <a:lumMod val="97000"/>
                    <a:lumOff val="3000"/>
                  </a:schemeClr>
                </a:gs>
                <a:gs pos="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B01060"/>
                  </a:solidFill>
                </a:rPr>
                <a:t>JAM</a:t>
              </a:r>
              <a:endParaRPr lang="en-US" sz="800" dirty="0">
                <a:solidFill>
                  <a:srgbClr val="B01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386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4840</TotalTime>
  <Words>372</Words>
  <Application>Microsoft Office PowerPoint</Application>
  <PresentationFormat>Widescreen</PresentationFormat>
  <Paragraphs>87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“Raspberry Jam”  Monitoring your world</vt:lpstr>
      <vt:lpstr>JAM Home Monitoring System</vt:lpstr>
      <vt:lpstr>Compared to the Market</vt:lpstr>
      <vt:lpstr>Technical Specifications/Performance</vt:lpstr>
      <vt:lpstr>Design Approach</vt:lpstr>
      <vt:lpstr>Software Flow</vt:lpstr>
      <vt:lpstr>Progress</vt:lpstr>
      <vt:lpstr>What’s left?</vt:lpstr>
      <vt:lpstr>Tradeoffs of our Design</vt:lpstr>
      <vt:lpstr>Design Responsibilities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“Raspberry Jam”  Monitoring your world</dc:title>
  <dc:creator>jt darling</dc:creator>
  <cp:lastModifiedBy>John T Darling</cp:lastModifiedBy>
  <cp:revision>49</cp:revision>
  <dcterms:created xsi:type="dcterms:W3CDTF">2016-01-27T20:04:59Z</dcterms:created>
  <dcterms:modified xsi:type="dcterms:W3CDTF">2016-03-02T19:03:24Z</dcterms:modified>
</cp:coreProperties>
</file>