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E609021-35CF-404C-A161-7F72673E3F37}">
  <a:tblStyle styleId="{7E609021-35CF-404C-A161-7F72673E3F37}"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jpg"/><Relationship Id="rId4"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6.jpg"/><Relationship Id="rId4"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6.jpg"/><Relationship Id="rId4" Type="http://schemas.openxmlformats.org/officeDocument/2006/relationships/image" Target="../media/image03.png"/><Relationship Id="rId5"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Shape 55"/>
          <p:cNvSpPr txBox="1"/>
          <p:nvPr/>
        </p:nvSpPr>
        <p:spPr>
          <a:xfrm>
            <a:off x="349900" y="214600"/>
            <a:ext cx="8537400" cy="1399500"/>
          </a:xfrm>
          <a:prstGeom prst="rect">
            <a:avLst/>
          </a:prstGeom>
          <a:noFill/>
          <a:ln>
            <a:noFill/>
          </a:ln>
        </p:spPr>
        <p:txBody>
          <a:bodyPr anchorCtr="0" anchor="t" bIns="91425" lIns="91425" rIns="91425" tIns="91425">
            <a:noAutofit/>
          </a:bodyPr>
          <a:lstStyle/>
          <a:p>
            <a:pPr lvl="0" algn="ctr">
              <a:spcBef>
                <a:spcPts val="0"/>
              </a:spcBef>
              <a:buNone/>
            </a:pPr>
            <a:r>
              <a:rPr lang="en" sz="6000">
                <a:solidFill>
                  <a:srgbClr val="FFFFFF"/>
                </a:solidFill>
              </a:rPr>
              <a:t>Watch In Motion</a:t>
            </a:r>
          </a:p>
        </p:txBody>
      </p:sp>
      <p:sp>
        <p:nvSpPr>
          <p:cNvPr id="56" name="Shape 56"/>
          <p:cNvSpPr txBox="1"/>
          <p:nvPr/>
        </p:nvSpPr>
        <p:spPr>
          <a:xfrm>
            <a:off x="0" y="4712100"/>
            <a:ext cx="5038500" cy="4314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Jack Leshem, Thomas Kelly, Michael Greer, Daniel Pollak</a:t>
            </a:r>
          </a:p>
        </p:txBody>
      </p:sp>
      <p:pic>
        <p:nvPicPr>
          <p:cNvPr id="57" name="Shape 57"/>
          <p:cNvPicPr preferRelativeResize="0"/>
          <p:nvPr/>
        </p:nvPicPr>
        <p:blipFill>
          <a:blip r:embed="rId4">
            <a:alphaModFix/>
          </a:blip>
          <a:stretch>
            <a:fillRect/>
          </a:stretch>
        </p:blipFill>
        <p:spPr>
          <a:xfrm>
            <a:off x="4078649" y="1322649"/>
            <a:ext cx="1079925" cy="32715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pic>
        <p:nvPicPr>
          <p:cNvPr id="62" name="Shape 62"/>
          <p:cNvPicPr preferRelativeResize="0"/>
          <p:nvPr/>
        </p:nvPicPr>
        <p:blipFill>
          <a:blip r:embed="rId3">
            <a:alphaModFix/>
          </a:blip>
          <a:stretch>
            <a:fillRect/>
          </a:stretch>
        </p:blipFill>
        <p:spPr>
          <a:xfrm>
            <a:off x="0" y="0"/>
            <a:ext cx="9144000" cy="5143500"/>
          </a:xfrm>
          <a:prstGeom prst="rect">
            <a:avLst/>
          </a:prstGeom>
          <a:noFill/>
          <a:ln>
            <a:noFill/>
          </a:ln>
        </p:spPr>
      </p:pic>
      <p:sp>
        <p:nvSpPr>
          <p:cNvPr id="63" name="Shape 63"/>
          <p:cNvSpPr txBox="1"/>
          <p:nvPr/>
        </p:nvSpPr>
        <p:spPr>
          <a:xfrm>
            <a:off x="557475" y="361850"/>
            <a:ext cx="8235900" cy="768000"/>
          </a:xfrm>
          <a:prstGeom prst="rect">
            <a:avLst/>
          </a:prstGeom>
          <a:noFill/>
          <a:ln>
            <a:noFill/>
          </a:ln>
        </p:spPr>
        <p:txBody>
          <a:bodyPr anchorCtr="0" anchor="t" bIns="91425" lIns="91425" rIns="91425" tIns="91425">
            <a:noAutofit/>
          </a:bodyPr>
          <a:lstStyle/>
          <a:p>
            <a:pPr lvl="0" algn="ctr">
              <a:spcBef>
                <a:spcPts val="0"/>
              </a:spcBef>
              <a:buNone/>
            </a:pPr>
            <a:r>
              <a:rPr lang="en" sz="4800">
                <a:solidFill>
                  <a:srgbClr val="FFFFFF"/>
                </a:solidFill>
              </a:rPr>
              <a:t>Our Mission Statement</a:t>
            </a:r>
          </a:p>
        </p:txBody>
      </p:sp>
      <p:sp>
        <p:nvSpPr>
          <p:cNvPr id="64" name="Shape 64"/>
          <p:cNvSpPr txBox="1"/>
          <p:nvPr/>
        </p:nvSpPr>
        <p:spPr>
          <a:xfrm>
            <a:off x="305050" y="1251850"/>
            <a:ext cx="8488200" cy="2913300"/>
          </a:xfrm>
          <a:prstGeom prst="rect">
            <a:avLst/>
          </a:prstGeom>
          <a:noFill/>
          <a:ln>
            <a:noFill/>
          </a:ln>
        </p:spPr>
        <p:txBody>
          <a:bodyPr anchorCtr="0" anchor="t" bIns="91425" lIns="91425" rIns="91425" tIns="91425">
            <a:noAutofit/>
          </a:bodyPr>
          <a:lstStyle/>
          <a:p>
            <a:pPr lvl="0" rtl="0">
              <a:spcBef>
                <a:spcPts val="0"/>
              </a:spcBef>
              <a:buNone/>
            </a:pPr>
            <a:r>
              <a:t/>
            </a:r>
            <a:endParaRPr sz="2400">
              <a:solidFill>
                <a:srgbClr val="FFFFFF"/>
              </a:solidFill>
            </a:endParaRPr>
          </a:p>
          <a:p>
            <a:pPr lvl="0" rtl="0" algn="ctr">
              <a:spcBef>
                <a:spcPts val="0"/>
              </a:spcBef>
              <a:buNone/>
            </a:pPr>
            <a:r>
              <a:rPr lang="en" sz="2400">
                <a:solidFill>
                  <a:srgbClr val="FFFFFF"/>
                </a:solidFill>
              </a:rPr>
              <a:t>“Our mission is to create an inexpensive, automated health alert device. We aimed to eliminate monthly cost for passive health alert wearables. We wanted to make these sorts of devices more accessible to lower income households without sacrificing performance.”</a:t>
            </a:r>
          </a:p>
          <a:p>
            <a:pPr lvl="0" algn="ctr">
              <a:spcBef>
                <a:spcPts val="0"/>
              </a:spcBef>
              <a:buNone/>
            </a:pPr>
            <a:r>
              <a:rPr lang="en" sz="2400">
                <a:solidFill>
                  <a:srgbClr val="FFFFFF"/>
                </a:solidFill>
              </a:rPr>
              <a:t>- Watch in Motion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pic>
        <p:nvPicPr>
          <p:cNvPr id="69" name="Shape 69"/>
          <p:cNvPicPr preferRelativeResize="0"/>
          <p:nvPr/>
        </p:nvPicPr>
        <p:blipFill>
          <a:blip r:embed="rId3">
            <a:alphaModFix/>
          </a:blip>
          <a:stretch>
            <a:fillRect/>
          </a:stretch>
        </p:blipFill>
        <p:spPr>
          <a:xfrm>
            <a:off x="0" y="0"/>
            <a:ext cx="9144000" cy="5143500"/>
          </a:xfrm>
          <a:prstGeom prst="rect">
            <a:avLst/>
          </a:prstGeom>
          <a:noFill/>
          <a:ln>
            <a:noFill/>
          </a:ln>
        </p:spPr>
      </p:pic>
      <p:sp>
        <p:nvSpPr>
          <p:cNvPr id="70" name="Shape 70"/>
          <p:cNvSpPr txBox="1"/>
          <p:nvPr/>
        </p:nvSpPr>
        <p:spPr>
          <a:xfrm>
            <a:off x="1430500" y="488075"/>
            <a:ext cx="6679200" cy="820500"/>
          </a:xfrm>
          <a:prstGeom prst="rect">
            <a:avLst/>
          </a:prstGeom>
          <a:noFill/>
          <a:ln>
            <a:noFill/>
          </a:ln>
        </p:spPr>
        <p:txBody>
          <a:bodyPr anchorCtr="0" anchor="t" bIns="91425" lIns="91425" rIns="91425" tIns="91425">
            <a:noAutofit/>
          </a:bodyPr>
          <a:lstStyle/>
          <a:p>
            <a:pPr lvl="0">
              <a:spcBef>
                <a:spcPts val="0"/>
              </a:spcBef>
              <a:buNone/>
            </a:pPr>
            <a:r>
              <a:rPr lang="en" sz="4800">
                <a:solidFill>
                  <a:srgbClr val="FFFFFF"/>
                </a:solidFill>
              </a:rPr>
              <a:t>Development Process</a:t>
            </a:r>
          </a:p>
        </p:txBody>
      </p:sp>
      <p:sp>
        <p:nvSpPr>
          <p:cNvPr id="71" name="Shape 71"/>
          <p:cNvSpPr txBox="1"/>
          <p:nvPr/>
        </p:nvSpPr>
        <p:spPr>
          <a:xfrm>
            <a:off x="273475" y="1308575"/>
            <a:ext cx="8404200" cy="3239700"/>
          </a:xfrm>
          <a:prstGeom prst="rect">
            <a:avLst/>
          </a:prstGeom>
          <a:noFill/>
          <a:ln>
            <a:noFill/>
          </a:ln>
        </p:spPr>
        <p:txBody>
          <a:bodyPr anchorCtr="0" anchor="t" bIns="91425" lIns="91425" rIns="91425" tIns="91425">
            <a:noAutofit/>
          </a:bodyPr>
          <a:lstStyle/>
          <a:p>
            <a:pPr indent="-381000" lvl="0" marL="457200" rtl="0">
              <a:spcBef>
                <a:spcPts val="0"/>
              </a:spcBef>
              <a:buClr>
                <a:srgbClr val="FFFFFF"/>
              </a:buClr>
              <a:buSzPct val="100000"/>
              <a:buChar char="-"/>
            </a:pPr>
            <a:r>
              <a:rPr lang="en" sz="2400">
                <a:solidFill>
                  <a:srgbClr val="FFFFFF"/>
                </a:solidFill>
              </a:rPr>
              <a:t>Passive health monitoring equipment</a:t>
            </a:r>
          </a:p>
          <a:p>
            <a:pPr lvl="0" rtl="0">
              <a:spcBef>
                <a:spcPts val="0"/>
              </a:spcBef>
              <a:buNone/>
            </a:pPr>
            <a:r>
              <a:t/>
            </a:r>
            <a:endParaRPr sz="2400">
              <a:solidFill>
                <a:srgbClr val="FFFFFF"/>
              </a:solidFill>
            </a:endParaRPr>
          </a:p>
          <a:p>
            <a:pPr indent="-381000" lvl="0" marL="457200" rtl="0">
              <a:spcBef>
                <a:spcPts val="0"/>
              </a:spcBef>
              <a:buClr>
                <a:srgbClr val="FFFFFF"/>
              </a:buClr>
              <a:buSzPct val="100000"/>
              <a:buChar char="-"/>
            </a:pPr>
            <a:r>
              <a:rPr lang="en" sz="2400">
                <a:solidFill>
                  <a:srgbClr val="FFFFFF"/>
                </a:solidFill>
              </a:rPr>
              <a:t>APIs we had access to</a:t>
            </a:r>
          </a:p>
          <a:p>
            <a:pPr lvl="0" rtl="0">
              <a:spcBef>
                <a:spcPts val="0"/>
              </a:spcBef>
              <a:buNone/>
            </a:pPr>
            <a:r>
              <a:t/>
            </a:r>
            <a:endParaRPr sz="2400">
              <a:solidFill>
                <a:srgbClr val="FFFFFF"/>
              </a:solidFill>
            </a:endParaRPr>
          </a:p>
          <a:p>
            <a:pPr indent="-381000" lvl="0" marL="457200" rtl="0">
              <a:spcBef>
                <a:spcPts val="0"/>
              </a:spcBef>
              <a:buClr>
                <a:srgbClr val="FFFFFF"/>
              </a:buClr>
              <a:buSzPct val="100000"/>
              <a:buChar char="-"/>
            </a:pPr>
            <a:r>
              <a:rPr lang="en" sz="2400">
                <a:solidFill>
                  <a:srgbClr val="FFFFFF"/>
                </a:solidFill>
              </a:rPr>
              <a:t>Hardware we had access to</a:t>
            </a:r>
          </a:p>
          <a:p>
            <a:pPr lvl="0" rtl="0">
              <a:spcBef>
                <a:spcPts val="0"/>
              </a:spcBef>
              <a:buNone/>
            </a:pPr>
            <a:r>
              <a:t/>
            </a:r>
            <a:endParaRPr sz="2400">
              <a:solidFill>
                <a:srgbClr val="FFFFFF"/>
              </a:solidFill>
            </a:endParaRPr>
          </a:p>
          <a:p>
            <a:pPr indent="-381000" lvl="0" marL="457200">
              <a:spcBef>
                <a:spcPts val="0"/>
              </a:spcBef>
              <a:buClr>
                <a:srgbClr val="FFFFFF"/>
              </a:buClr>
              <a:buSzPct val="100000"/>
              <a:buChar char="-"/>
            </a:pPr>
            <a:r>
              <a:rPr lang="en" sz="2400">
                <a:solidFill>
                  <a:srgbClr val="FFFFFF"/>
                </a:solidFill>
              </a:rPr>
              <a:t>Impact on consumer base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pic>
        <p:nvPicPr>
          <p:cNvPr id="76" name="Shape 76"/>
          <p:cNvPicPr preferRelativeResize="0"/>
          <p:nvPr/>
        </p:nvPicPr>
        <p:blipFill>
          <a:blip r:embed="rId3">
            <a:alphaModFix/>
          </a:blip>
          <a:stretch>
            <a:fillRect/>
          </a:stretch>
        </p:blipFill>
        <p:spPr>
          <a:xfrm>
            <a:off x="0" y="0"/>
            <a:ext cx="9144000" cy="5143500"/>
          </a:xfrm>
          <a:prstGeom prst="rect">
            <a:avLst/>
          </a:prstGeom>
          <a:noFill/>
          <a:ln>
            <a:noFill/>
          </a:ln>
        </p:spPr>
      </p:pic>
      <p:sp>
        <p:nvSpPr>
          <p:cNvPr id="77" name="Shape 77"/>
          <p:cNvSpPr txBox="1"/>
          <p:nvPr/>
        </p:nvSpPr>
        <p:spPr>
          <a:xfrm>
            <a:off x="1430500" y="488075"/>
            <a:ext cx="6679200" cy="820500"/>
          </a:xfrm>
          <a:prstGeom prst="rect">
            <a:avLst/>
          </a:prstGeom>
          <a:noFill/>
          <a:ln>
            <a:noFill/>
          </a:ln>
        </p:spPr>
        <p:txBody>
          <a:bodyPr anchorCtr="0" anchor="t" bIns="91425" lIns="91425" rIns="91425" tIns="91425">
            <a:noAutofit/>
          </a:bodyPr>
          <a:lstStyle/>
          <a:p>
            <a:pPr lvl="0" rtl="0" algn="ctr">
              <a:spcBef>
                <a:spcPts val="0"/>
              </a:spcBef>
              <a:buNone/>
            </a:pPr>
            <a:r>
              <a:rPr lang="en" sz="4800">
                <a:solidFill>
                  <a:srgbClr val="FFFFFF"/>
                </a:solidFill>
              </a:rPr>
              <a:t>Our Implementation</a:t>
            </a:r>
          </a:p>
        </p:txBody>
      </p:sp>
      <p:sp>
        <p:nvSpPr>
          <p:cNvPr id="78" name="Shape 78"/>
          <p:cNvSpPr txBox="1"/>
          <p:nvPr/>
        </p:nvSpPr>
        <p:spPr>
          <a:xfrm>
            <a:off x="273475" y="1308575"/>
            <a:ext cx="8404200" cy="3239700"/>
          </a:xfrm>
          <a:prstGeom prst="rect">
            <a:avLst/>
          </a:prstGeom>
          <a:noFill/>
          <a:ln>
            <a:noFill/>
          </a:ln>
        </p:spPr>
        <p:txBody>
          <a:bodyPr anchorCtr="0" anchor="t" bIns="91425" lIns="91425" rIns="91425" tIns="91425">
            <a:noAutofit/>
          </a:bodyPr>
          <a:lstStyle/>
          <a:p>
            <a:pPr indent="-381000" lvl="0" marL="457200" rtl="0">
              <a:spcBef>
                <a:spcPts val="0"/>
              </a:spcBef>
              <a:buClr>
                <a:srgbClr val="FFFFFF"/>
              </a:buClr>
              <a:buSzPct val="100000"/>
              <a:buChar char="-"/>
            </a:pPr>
            <a:r>
              <a:rPr lang="en" sz="2400">
                <a:solidFill>
                  <a:srgbClr val="FFFFFF"/>
                </a:solidFill>
              </a:rPr>
              <a:t>Wearable hardware:</a:t>
            </a:r>
          </a:p>
          <a:p>
            <a:pPr indent="-381000" lvl="1" marL="914400" rtl="0">
              <a:spcBef>
                <a:spcPts val="0"/>
              </a:spcBef>
              <a:buClr>
                <a:srgbClr val="FFFFFF"/>
              </a:buClr>
              <a:buSzPct val="100000"/>
              <a:buChar char="-"/>
            </a:pPr>
            <a:r>
              <a:rPr lang="en" sz="2400">
                <a:solidFill>
                  <a:srgbClr val="FFFFFF"/>
                </a:solidFill>
              </a:rPr>
              <a:t>WiFi enabled microchip</a:t>
            </a:r>
          </a:p>
          <a:p>
            <a:pPr indent="-381000" lvl="1" marL="914400" rtl="0">
              <a:spcBef>
                <a:spcPts val="0"/>
              </a:spcBef>
              <a:buClr>
                <a:srgbClr val="FFFFFF"/>
              </a:buClr>
              <a:buSzPct val="100000"/>
              <a:buChar char="-"/>
            </a:pPr>
            <a:r>
              <a:rPr lang="en" sz="2400">
                <a:solidFill>
                  <a:srgbClr val="FFFFFF"/>
                </a:solidFill>
              </a:rPr>
              <a:t>Accelerometer </a:t>
            </a:r>
          </a:p>
          <a:p>
            <a:pPr indent="-381000" lvl="1" marL="914400" rtl="0">
              <a:spcBef>
                <a:spcPts val="0"/>
              </a:spcBef>
              <a:buClr>
                <a:srgbClr val="FFFFFF"/>
              </a:buClr>
              <a:buSzPct val="100000"/>
              <a:buChar char="-"/>
            </a:pPr>
            <a:r>
              <a:rPr lang="en" sz="2400">
                <a:solidFill>
                  <a:srgbClr val="FFFFFF"/>
                </a:solidFill>
              </a:rPr>
              <a:t>Touch sensor, buttons, LEDs, Buzzer</a:t>
            </a:r>
          </a:p>
          <a:p>
            <a:pPr indent="0" lvl="0" marL="457200" rtl="0">
              <a:spcBef>
                <a:spcPts val="0"/>
              </a:spcBef>
              <a:buNone/>
            </a:pPr>
            <a:r>
              <a:t/>
            </a:r>
            <a:endParaRPr sz="2400">
              <a:solidFill>
                <a:srgbClr val="FFFFFF"/>
              </a:solidFill>
            </a:endParaRPr>
          </a:p>
          <a:p>
            <a:pPr indent="-381000" lvl="0" marL="457200" rtl="0">
              <a:spcBef>
                <a:spcPts val="0"/>
              </a:spcBef>
              <a:buClr>
                <a:srgbClr val="FFFFFF"/>
              </a:buClr>
              <a:buSzPct val="100000"/>
              <a:buChar char="-"/>
            </a:pPr>
            <a:r>
              <a:rPr lang="en" sz="2400">
                <a:solidFill>
                  <a:srgbClr val="FFFFFF"/>
                </a:solidFill>
              </a:rPr>
              <a:t>If a “fall” is detected, wearable alerts server </a:t>
            </a:r>
          </a:p>
          <a:p>
            <a:pPr indent="-381000" lvl="0" marL="457200" rtl="0">
              <a:spcBef>
                <a:spcPts val="0"/>
              </a:spcBef>
              <a:buClr>
                <a:srgbClr val="FFFFFF"/>
              </a:buClr>
              <a:buSzPct val="100000"/>
              <a:buChar char="-"/>
            </a:pPr>
            <a:r>
              <a:rPr lang="en" sz="2400">
                <a:solidFill>
                  <a:srgbClr val="FFFFFF"/>
                </a:solidFill>
              </a:rPr>
              <a:t>Flask server sends request to Cisco Tropo</a:t>
            </a:r>
          </a:p>
          <a:p>
            <a:pPr indent="-381000" lvl="0" marL="457200" rtl="0">
              <a:spcBef>
                <a:spcPts val="0"/>
              </a:spcBef>
              <a:buClr>
                <a:srgbClr val="FFFFFF"/>
              </a:buClr>
              <a:buSzPct val="100000"/>
              <a:buChar char="-"/>
            </a:pPr>
            <a:r>
              <a:rPr lang="en" sz="2400">
                <a:solidFill>
                  <a:srgbClr val="FFFFFF"/>
                </a:solidFill>
              </a:rPr>
              <a:t>Tropo sends sms messages to emergency contacts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pic>
        <p:nvPicPr>
          <p:cNvPr id="83" name="Shape 83"/>
          <p:cNvPicPr preferRelativeResize="0"/>
          <p:nvPr/>
        </p:nvPicPr>
        <p:blipFill>
          <a:blip r:embed="rId3">
            <a:alphaModFix/>
          </a:blip>
          <a:stretch>
            <a:fillRect/>
          </a:stretch>
        </p:blipFill>
        <p:spPr>
          <a:xfrm>
            <a:off x="0" y="0"/>
            <a:ext cx="9144000" cy="5143500"/>
          </a:xfrm>
          <a:prstGeom prst="rect">
            <a:avLst/>
          </a:prstGeom>
          <a:noFill/>
          <a:ln>
            <a:noFill/>
          </a:ln>
        </p:spPr>
      </p:pic>
      <p:sp>
        <p:nvSpPr>
          <p:cNvPr id="84" name="Shape 84"/>
          <p:cNvSpPr txBox="1"/>
          <p:nvPr/>
        </p:nvSpPr>
        <p:spPr>
          <a:xfrm>
            <a:off x="2531400" y="593250"/>
            <a:ext cx="4081200" cy="925500"/>
          </a:xfrm>
          <a:prstGeom prst="rect">
            <a:avLst/>
          </a:prstGeom>
          <a:noFill/>
          <a:ln>
            <a:noFill/>
          </a:ln>
        </p:spPr>
        <p:txBody>
          <a:bodyPr anchorCtr="0" anchor="t" bIns="91425" lIns="91425" rIns="91425" tIns="91425">
            <a:noAutofit/>
          </a:bodyPr>
          <a:lstStyle/>
          <a:p>
            <a:pPr lvl="0">
              <a:spcBef>
                <a:spcPts val="0"/>
              </a:spcBef>
              <a:buNone/>
            </a:pPr>
            <a:r>
              <a:rPr lang="en" sz="4800">
                <a:solidFill>
                  <a:srgbClr val="FFFFFF"/>
                </a:solidFill>
              </a:rPr>
              <a:t>Future Design</a:t>
            </a:r>
          </a:p>
        </p:txBody>
      </p:sp>
      <p:pic>
        <p:nvPicPr>
          <p:cNvPr id="85" name="Shape 85"/>
          <p:cNvPicPr preferRelativeResize="0"/>
          <p:nvPr/>
        </p:nvPicPr>
        <p:blipFill>
          <a:blip r:embed="rId4">
            <a:alphaModFix/>
          </a:blip>
          <a:stretch>
            <a:fillRect/>
          </a:stretch>
        </p:blipFill>
        <p:spPr>
          <a:xfrm>
            <a:off x="296449" y="1348962"/>
            <a:ext cx="3269298" cy="2445575"/>
          </a:xfrm>
          <a:prstGeom prst="rect">
            <a:avLst/>
          </a:prstGeom>
          <a:noFill/>
          <a:ln>
            <a:noFill/>
          </a:ln>
        </p:spPr>
      </p:pic>
      <p:sp>
        <p:nvSpPr>
          <p:cNvPr id="86" name="Shape 86"/>
          <p:cNvSpPr txBox="1"/>
          <p:nvPr/>
        </p:nvSpPr>
        <p:spPr>
          <a:xfrm>
            <a:off x="921287" y="3917025"/>
            <a:ext cx="2019600" cy="525900"/>
          </a:xfrm>
          <a:prstGeom prst="rect">
            <a:avLst/>
          </a:prstGeom>
          <a:noFill/>
          <a:ln>
            <a:noFill/>
          </a:ln>
        </p:spPr>
        <p:txBody>
          <a:bodyPr anchorCtr="0" anchor="t" bIns="91425" lIns="91425" rIns="91425" tIns="91425">
            <a:noAutofit/>
          </a:bodyPr>
          <a:lstStyle/>
          <a:p>
            <a:pPr lvl="0">
              <a:spcBef>
                <a:spcPts val="0"/>
              </a:spcBef>
              <a:buNone/>
            </a:pPr>
            <a:r>
              <a:rPr lang="en" sz="2400">
                <a:solidFill>
                  <a:srgbClr val="FFFFFF"/>
                </a:solidFill>
              </a:rPr>
              <a:t>Watch Face</a:t>
            </a:r>
          </a:p>
        </p:txBody>
      </p:sp>
      <p:sp>
        <p:nvSpPr>
          <p:cNvPr id="87" name="Shape 87"/>
          <p:cNvSpPr txBox="1"/>
          <p:nvPr/>
        </p:nvSpPr>
        <p:spPr>
          <a:xfrm>
            <a:off x="3965450" y="1560925"/>
            <a:ext cx="4670100" cy="2713800"/>
          </a:xfrm>
          <a:prstGeom prst="rect">
            <a:avLst/>
          </a:prstGeom>
          <a:noFill/>
          <a:ln>
            <a:noFill/>
          </a:ln>
        </p:spPr>
        <p:txBody>
          <a:bodyPr anchorCtr="0" anchor="t" bIns="91425" lIns="91425" rIns="91425" tIns="91425">
            <a:noAutofit/>
          </a:bodyPr>
          <a:lstStyle/>
          <a:p>
            <a:pPr indent="-381000" lvl="0" marL="457200" rtl="0">
              <a:spcBef>
                <a:spcPts val="0"/>
              </a:spcBef>
              <a:buClr>
                <a:srgbClr val="FFFFFF"/>
              </a:buClr>
              <a:buSzPct val="100000"/>
              <a:buChar char="-"/>
            </a:pPr>
            <a:r>
              <a:rPr lang="en" sz="2400">
                <a:solidFill>
                  <a:srgbClr val="FFFFFF"/>
                </a:solidFill>
              </a:rPr>
              <a:t>Precise location</a:t>
            </a:r>
          </a:p>
          <a:p>
            <a:pPr indent="-381000" lvl="0" marL="457200" rtl="0">
              <a:spcBef>
                <a:spcPts val="0"/>
              </a:spcBef>
              <a:buClr>
                <a:srgbClr val="FFFFFF"/>
              </a:buClr>
              <a:buSzPct val="100000"/>
              <a:buChar char="-"/>
            </a:pPr>
            <a:r>
              <a:rPr lang="en" sz="2400">
                <a:solidFill>
                  <a:srgbClr val="FFFFFF"/>
                </a:solidFill>
              </a:rPr>
              <a:t>Smaller form factor</a:t>
            </a:r>
          </a:p>
          <a:p>
            <a:pPr indent="-381000" lvl="0" marL="457200" rtl="0">
              <a:spcBef>
                <a:spcPts val="0"/>
              </a:spcBef>
              <a:buClr>
                <a:srgbClr val="FFFFFF"/>
              </a:buClr>
              <a:buSzPct val="100000"/>
              <a:buChar char="-"/>
            </a:pPr>
            <a:r>
              <a:rPr lang="en" sz="2400">
                <a:solidFill>
                  <a:srgbClr val="FFFFFF"/>
                </a:solidFill>
              </a:rPr>
              <a:t>Lower overall costs</a:t>
            </a:r>
          </a:p>
          <a:p>
            <a:pPr indent="-381000" lvl="0" marL="457200" rtl="0">
              <a:spcBef>
                <a:spcPts val="0"/>
              </a:spcBef>
              <a:buClr>
                <a:srgbClr val="FFFFFF"/>
              </a:buClr>
              <a:buSzPct val="100000"/>
              <a:buChar char="-"/>
            </a:pPr>
            <a:r>
              <a:rPr lang="en" sz="2400">
                <a:solidFill>
                  <a:srgbClr val="FFFFFF"/>
                </a:solidFill>
              </a:rPr>
              <a:t>Tactile feedback</a:t>
            </a:r>
          </a:p>
          <a:p>
            <a:pPr indent="-381000" lvl="0" marL="457200" rtl="0">
              <a:spcBef>
                <a:spcPts val="0"/>
              </a:spcBef>
              <a:buClr>
                <a:srgbClr val="FFFFFF"/>
              </a:buClr>
              <a:buSzPct val="100000"/>
              <a:buChar char="-"/>
            </a:pPr>
            <a:r>
              <a:rPr lang="en" sz="2400">
                <a:solidFill>
                  <a:srgbClr val="FFFFFF"/>
                </a:solidFill>
              </a:rPr>
              <a:t>Advanced communications</a:t>
            </a:r>
          </a:p>
          <a:p>
            <a:pPr indent="-381000" lvl="0" marL="457200" rtl="0">
              <a:spcBef>
                <a:spcPts val="0"/>
              </a:spcBef>
              <a:buClr>
                <a:srgbClr val="FFFFFF"/>
              </a:buClr>
              <a:buSzPct val="100000"/>
              <a:buChar char="-"/>
            </a:pPr>
            <a:r>
              <a:rPr lang="en" sz="2400">
                <a:solidFill>
                  <a:srgbClr val="FFFFFF"/>
                </a:solidFill>
              </a:rPr>
              <a:t>Heart Rate monitor</a:t>
            </a:r>
          </a:p>
          <a:p>
            <a:pPr lvl="0">
              <a:spcBef>
                <a:spcPts val="0"/>
              </a:spcBef>
              <a:buNone/>
            </a:pPr>
            <a:r>
              <a:t/>
            </a:r>
            <a:endParaRPr sz="2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pic>
        <p:nvPicPr>
          <p:cNvPr id="92" name="Shape 92"/>
          <p:cNvPicPr preferRelativeResize="0"/>
          <p:nvPr/>
        </p:nvPicPr>
        <p:blipFill>
          <a:blip r:embed="rId3">
            <a:alphaModFix/>
          </a:blip>
          <a:stretch>
            <a:fillRect/>
          </a:stretch>
        </p:blipFill>
        <p:spPr>
          <a:xfrm>
            <a:off x="0" y="0"/>
            <a:ext cx="9144000" cy="5143500"/>
          </a:xfrm>
          <a:prstGeom prst="rect">
            <a:avLst/>
          </a:prstGeom>
          <a:noFill/>
          <a:ln>
            <a:noFill/>
          </a:ln>
        </p:spPr>
      </p:pic>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solidFill>
                  <a:srgbClr val="FFFFFF"/>
                </a:solidFill>
              </a:rPr>
              <a:t>Projected Hardware Cost</a:t>
            </a:r>
          </a:p>
        </p:txBody>
      </p:sp>
      <p:graphicFrame>
        <p:nvGraphicFramePr>
          <p:cNvPr id="94" name="Shape 94"/>
          <p:cNvGraphicFramePr/>
          <p:nvPr/>
        </p:nvGraphicFramePr>
        <p:xfrm>
          <a:off x="910950" y="1017725"/>
          <a:ext cx="3000000" cy="3000000"/>
        </p:xfrm>
        <a:graphic>
          <a:graphicData uri="http://schemas.openxmlformats.org/drawingml/2006/table">
            <a:tbl>
              <a:tblPr>
                <a:noFill/>
                <a:tableStyleId>{7E609021-35CF-404C-A161-7F72673E3F37}</a:tableStyleId>
              </a:tblPr>
              <a:tblGrid>
                <a:gridCol w="3619500"/>
                <a:gridCol w="3619500"/>
              </a:tblGrid>
              <a:tr h="381000">
                <a:tc>
                  <a:txBody>
                    <a:bodyPr>
                      <a:noAutofit/>
                    </a:bodyPr>
                    <a:lstStyle/>
                    <a:p>
                      <a:pPr lvl="0" rtl="0" algn="ctr">
                        <a:spcBef>
                          <a:spcPts val="0"/>
                        </a:spcBef>
                        <a:buNone/>
                      </a:pPr>
                      <a:r>
                        <a:rPr b="1" lang="en">
                          <a:solidFill>
                            <a:srgbClr val="FFFFFF"/>
                          </a:solidFill>
                        </a:rPr>
                        <a:t>Component</a:t>
                      </a:r>
                    </a:p>
                  </a:txBody>
                  <a:tcPr marT="91425" marB="91425" marR="91425" marL="91425"/>
                </a:tc>
                <a:tc>
                  <a:txBody>
                    <a:bodyPr>
                      <a:noAutofit/>
                    </a:bodyPr>
                    <a:lstStyle/>
                    <a:p>
                      <a:pPr lvl="0" rtl="0" algn="ctr">
                        <a:spcBef>
                          <a:spcPts val="0"/>
                        </a:spcBef>
                        <a:buNone/>
                      </a:pPr>
                      <a:r>
                        <a:rPr b="1" lang="en">
                          <a:solidFill>
                            <a:srgbClr val="FFFFFF"/>
                          </a:solidFill>
                        </a:rPr>
                        <a:t>Cost ($)</a:t>
                      </a:r>
                    </a:p>
                  </a:txBody>
                  <a:tcPr marT="91425" marB="91425" marR="91425" marL="91425"/>
                </a:tc>
              </a:tr>
              <a:tr h="381000">
                <a:tc>
                  <a:txBody>
                    <a:bodyPr>
                      <a:noAutofit/>
                    </a:bodyPr>
                    <a:lstStyle/>
                    <a:p>
                      <a:pPr lvl="0" rtl="0" algn="ctr">
                        <a:spcBef>
                          <a:spcPts val="0"/>
                        </a:spcBef>
                        <a:buNone/>
                      </a:pPr>
                      <a:r>
                        <a:rPr b="1" lang="en">
                          <a:solidFill>
                            <a:srgbClr val="FFFFFF"/>
                          </a:solidFill>
                        </a:rPr>
                        <a:t>Microcontroller (ESP8266)</a:t>
                      </a:r>
                    </a:p>
                  </a:txBody>
                  <a:tcPr marT="91425" marB="91425" marR="91425" marL="91425"/>
                </a:tc>
                <a:tc>
                  <a:txBody>
                    <a:bodyPr>
                      <a:noAutofit/>
                    </a:bodyPr>
                    <a:lstStyle/>
                    <a:p>
                      <a:pPr lvl="0" rtl="0" algn="ctr">
                        <a:spcBef>
                          <a:spcPts val="0"/>
                        </a:spcBef>
                        <a:buNone/>
                      </a:pPr>
                      <a:r>
                        <a:rPr b="1" lang="en">
                          <a:solidFill>
                            <a:srgbClr val="FFFFFF"/>
                          </a:solidFill>
                        </a:rPr>
                        <a:t>5.00</a:t>
                      </a:r>
                    </a:p>
                  </a:txBody>
                  <a:tcPr marT="91425" marB="91425" marR="91425" marL="91425"/>
                </a:tc>
              </a:tr>
              <a:tr h="381000">
                <a:tc>
                  <a:txBody>
                    <a:bodyPr>
                      <a:noAutofit/>
                    </a:bodyPr>
                    <a:lstStyle/>
                    <a:p>
                      <a:pPr lvl="0" rtl="0" algn="ctr">
                        <a:spcBef>
                          <a:spcPts val="0"/>
                        </a:spcBef>
                        <a:buNone/>
                      </a:pPr>
                      <a:r>
                        <a:rPr b="1" lang="en">
                          <a:solidFill>
                            <a:srgbClr val="FFFFFF"/>
                          </a:solidFill>
                        </a:rPr>
                        <a:t>Single Input Capacitor</a:t>
                      </a:r>
                    </a:p>
                  </a:txBody>
                  <a:tcPr marT="91425" marB="91425" marR="91425" marL="91425"/>
                </a:tc>
                <a:tc>
                  <a:txBody>
                    <a:bodyPr>
                      <a:noAutofit/>
                    </a:bodyPr>
                    <a:lstStyle/>
                    <a:p>
                      <a:pPr lvl="0" rtl="0" algn="ctr">
                        <a:spcBef>
                          <a:spcPts val="0"/>
                        </a:spcBef>
                        <a:buNone/>
                      </a:pPr>
                      <a:r>
                        <a:rPr b="1" lang="en">
                          <a:solidFill>
                            <a:srgbClr val="FFFFFF"/>
                          </a:solidFill>
                        </a:rPr>
                        <a:t>0.30</a:t>
                      </a:r>
                    </a:p>
                  </a:txBody>
                  <a:tcPr marT="91425" marB="91425" marR="91425" marL="91425"/>
                </a:tc>
              </a:tr>
              <a:tr h="381000">
                <a:tc>
                  <a:txBody>
                    <a:bodyPr>
                      <a:noAutofit/>
                    </a:bodyPr>
                    <a:lstStyle/>
                    <a:p>
                      <a:pPr lvl="0" rtl="0" algn="ctr">
                        <a:spcBef>
                          <a:spcPts val="0"/>
                        </a:spcBef>
                        <a:buNone/>
                      </a:pPr>
                      <a:r>
                        <a:rPr b="1" lang="en">
                          <a:solidFill>
                            <a:srgbClr val="FFFFFF"/>
                          </a:solidFill>
                        </a:rPr>
                        <a:t>Accelerometer</a:t>
                      </a:r>
                    </a:p>
                  </a:txBody>
                  <a:tcPr marT="91425" marB="91425" marR="91425" marL="91425"/>
                </a:tc>
                <a:tc>
                  <a:txBody>
                    <a:bodyPr>
                      <a:noAutofit/>
                    </a:bodyPr>
                    <a:lstStyle/>
                    <a:p>
                      <a:pPr lvl="0" rtl="0" algn="ctr">
                        <a:spcBef>
                          <a:spcPts val="0"/>
                        </a:spcBef>
                        <a:buNone/>
                      </a:pPr>
                      <a:r>
                        <a:rPr b="1" lang="en">
                          <a:solidFill>
                            <a:srgbClr val="FFFFFF"/>
                          </a:solidFill>
                        </a:rPr>
                        <a:t>2.38</a:t>
                      </a:r>
                    </a:p>
                  </a:txBody>
                  <a:tcPr marT="91425" marB="91425" marR="91425" marL="91425"/>
                </a:tc>
              </a:tr>
              <a:tr h="381000">
                <a:tc>
                  <a:txBody>
                    <a:bodyPr>
                      <a:noAutofit/>
                    </a:bodyPr>
                    <a:lstStyle/>
                    <a:p>
                      <a:pPr lvl="0" rtl="0" algn="ctr">
                        <a:spcBef>
                          <a:spcPts val="0"/>
                        </a:spcBef>
                        <a:buNone/>
                      </a:pPr>
                      <a:r>
                        <a:rPr b="1" lang="en">
                          <a:solidFill>
                            <a:srgbClr val="FFFFFF"/>
                          </a:solidFill>
                        </a:rPr>
                        <a:t>Buzzer</a:t>
                      </a:r>
                    </a:p>
                  </a:txBody>
                  <a:tcPr marT="91425" marB="91425" marR="91425" marL="91425"/>
                </a:tc>
                <a:tc>
                  <a:txBody>
                    <a:bodyPr>
                      <a:noAutofit/>
                    </a:bodyPr>
                    <a:lstStyle/>
                    <a:p>
                      <a:pPr lvl="0" rtl="0" algn="ctr">
                        <a:spcBef>
                          <a:spcPts val="0"/>
                        </a:spcBef>
                        <a:buNone/>
                      </a:pPr>
                      <a:r>
                        <a:rPr b="1" lang="en">
                          <a:solidFill>
                            <a:srgbClr val="FFFFFF"/>
                          </a:solidFill>
                        </a:rPr>
                        <a:t>0.20</a:t>
                      </a:r>
                    </a:p>
                  </a:txBody>
                  <a:tcPr marT="91425" marB="91425" marR="91425" marL="91425"/>
                </a:tc>
              </a:tr>
              <a:tr h="381000">
                <a:tc>
                  <a:txBody>
                    <a:bodyPr>
                      <a:noAutofit/>
                    </a:bodyPr>
                    <a:lstStyle/>
                    <a:p>
                      <a:pPr lvl="0" rtl="0" algn="ctr">
                        <a:spcBef>
                          <a:spcPts val="0"/>
                        </a:spcBef>
                        <a:buNone/>
                      </a:pPr>
                      <a:r>
                        <a:rPr b="1" lang="en">
                          <a:solidFill>
                            <a:srgbClr val="FFFFFF"/>
                          </a:solidFill>
                        </a:rPr>
                        <a:t>Button (2)</a:t>
                      </a:r>
                    </a:p>
                  </a:txBody>
                  <a:tcPr marT="91425" marB="91425" marR="91425" marL="91425"/>
                </a:tc>
                <a:tc>
                  <a:txBody>
                    <a:bodyPr>
                      <a:noAutofit/>
                    </a:bodyPr>
                    <a:lstStyle/>
                    <a:p>
                      <a:pPr lvl="0" rtl="0" algn="ctr">
                        <a:spcBef>
                          <a:spcPts val="0"/>
                        </a:spcBef>
                        <a:buNone/>
                      </a:pPr>
                      <a:r>
                        <a:rPr b="1" lang="en">
                          <a:solidFill>
                            <a:srgbClr val="FFFFFF"/>
                          </a:solidFill>
                        </a:rPr>
                        <a:t>0.20</a:t>
                      </a:r>
                    </a:p>
                  </a:txBody>
                  <a:tcPr marT="91425" marB="91425" marR="91425" marL="91425"/>
                </a:tc>
              </a:tr>
              <a:tr h="381000">
                <a:tc>
                  <a:txBody>
                    <a:bodyPr>
                      <a:noAutofit/>
                    </a:bodyPr>
                    <a:lstStyle/>
                    <a:p>
                      <a:pPr lvl="0" rtl="0" algn="ctr">
                        <a:spcBef>
                          <a:spcPts val="0"/>
                        </a:spcBef>
                        <a:buNone/>
                      </a:pPr>
                      <a:r>
                        <a:rPr b="1" lang="en">
                          <a:solidFill>
                            <a:srgbClr val="FFFFFF"/>
                          </a:solidFill>
                        </a:rPr>
                        <a:t>RGB LED Package (12)</a:t>
                      </a:r>
                    </a:p>
                  </a:txBody>
                  <a:tcPr marT="91425" marB="91425" marR="91425" marL="91425"/>
                </a:tc>
                <a:tc>
                  <a:txBody>
                    <a:bodyPr>
                      <a:noAutofit/>
                    </a:bodyPr>
                    <a:lstStyle/>
                    <a:p>
                      <a:pPr lvl="0" rtl="0" algn="ctr">
                        <a:spcBef>
                          <a:spcPts val="0"/>
                        </a:spcBef>
                        <a:buNone/>
                      </a:pPr>
                      <a:r>
                        <a:rPr b="1" lang="en">
                          <a:solidFill>
                            <a:srgbClr val="FFFFFF"/>
                          </a:solidFill>
                        </a:rPr>
                        <a:t>7.08</a:t>
                      </a:r>
                    </a:p>
                  </a:txBody>
                  <a:tcPr marT="91425" marB="91425" marR="91425" marL="91425"/>
                </a:tc>
              </a:tr>
              <a:tr h="381000">
                <a:tc>
                  <a:txBody>
                    <a:bodyPr>
                      <a:noAutofit/>
                    </a:bodyPr>
                    <a:lstStyle/>
                    <a:p>
                      <a:pPr lvl="0" rtl="0" algn="ctr">
                        <a:spcBef>
                          <a:spcPts val="0"/>
                        </a:spcBef>
                        <a:buNone/>
                      </a:pPr>
                      <a:r>
                        <a:rPr b="1" lang="en">
                          <a:solidFill>
                            <a:srgbClr val="FFFFFF"/>
                          </a:solidFill>
                        </a:rPr>
                        <a:t>Battery</a:t>
                      </a:r>
                    </a:p>
                  </a:txBody>
                  <a:tcPr marT="91425" marB="91425" marR="91425" marL="91425"/>
                </a:tc>
                <a:tc>
                  <a:txBody>
                    <a:bodyPr>
                      <a:noAutofit/>
                    </a:bodyPr>
                    <a:lstStyle/>
                    <a:p>
                      <a:pPr lvl="0" rtl="0" algn="ctr">
                        <a:spcBef>
                          <a:spcPts val="0"/>
                        </a:spcBef>
                        <a:buNone/>
                      </a:pPr>
                      <a:r>
                        <a:rPr b="1" lang="en">
                          <a:solidFill>
                            <a:srgbClr val="FFFFFF"/>
                          </a:solidFill>
                        </a:rPr>
                        <a:t>2.00</a:t>
                      </a:r>
                    </a:p>
                  </a:txBody>
                  <a:tcPr marT="91425" marB="91425" marR="91425" marL="91425"/>
                </a:tc>
              </a:tr>
              <a:tr h="381000">
                <a:tc>
                  <a:txBody>
                    <a:bodyPr>
                      <a:noAutofit/>
                    </a:bodyPr>
                    <a:lstStyle/>
                    <a:p>
                      <a:pPr lvl="0" rtl="0" algn="ctr">
                        <a:spcBef>
                          <a:spcPts val="0"/>
                        </a:spcBef>
                        <a:buNone/>
                      </a:pPr>
                      <a:r>
                        <a:rPr b="1" lang="en">
                          <a:solidFill>
                            <a:srgbClr val="FFFFFF"/>
                          </a:solidFill>
                        </a:rPr>
                        <a:t>Case and Band</a:t>
                      </a:r>
                    </a:p>
                  </a:txBody>
                  <a:tcPr marT="91425" marB="91425" marR="91425" marL="91425"/>
                </a:tc>
                <a:tc>
                  <a:txBody>
                    <a:bodyPr>
                      <a:noAutofit/>
                    </a:bodyPr>
                    <a:lstStyle/>
                    <a:p>
                      <a:pPr lvl="0" rtl="0" algn="ctr">
                        <a:spcBef>
                          <a:spcPts val="0"/>
                        </a:spcBef>
                        <a:buNone/>
                      </a:pPr>
                      <a:r>
                        <a:rPr b="1" lang="en">
                          <a:solidFill>
                            <a:srgbClr val="FFFFFF"/>
                          </a:solidFill>
                        </a:rPr>
                        <a:t>3.00</a:t>
                      </a:r>
                    </a:p>
                  </a:txBody>
                  <a:tcPr marT="91425" marB="91425" marR="91425" marL="91425"/>
                </a:tc>
              </a:tr>
              <a:tr h="381000">
                <a:tc>
                  <a:txBody>
                    <a:bodyPr>
                      <a:noAutofit/>
                    </a:bodyPr>
                    <a:lstStyle/>
                    <a:p>
                      <a:pPr lvl="0" algn="ctr">
                        <a:spcBef>
                          <a:spcPts val="0"/>
                        </a:spcBef>
                        <a:buNone/>
                      </a:pPr>
                      <a:r>
                        <a:rPr b="1" lang="en">
                          <a:solidFill>
                            <a:srgbClr val="FFFFFF"/>
                          </a:solidFill>
                        </a:rPr>
                        <a:t>TOTAL</a:t>
                      </a:r>
                    </a:p>
                  </a:txBody>
                  <a:tcPr marT="91425" marB="91425" marR="91425" marL="91425"/>
                </a:tc>
                <a:tc>
                  <a:txBody>
                    <a:bodyPr>
                      <a:noAutofit/>
                    </a:bodyPr>
                    <a:lstStyle/>
                    <a:p>
                      <a:pPr lvl="0" algn="ctr">
                        <a:spcBef>
                          <a:spcPts val="0"/>
                        </a:spcBef>
                        <a:buNone/>
                      </a:pPr>
                      <a:r>
                        <a:rPr b="1" lang="en">
                          <a:solidFill>
                            <a:srgbClr val="FFFFFF"/>
                          </a:solidFill>
                        </a:rPr>
                        <a:t>20.16</a:t>
                      </a: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pic>
        <p:nvPicPr>
          <p:cNvPr id="99" name="Shape 99"/>
          <p:cNvPicPr preferRelativeResize="0"/>
          <p:nvPr/>
        </p:nvPicPr>
        <p:blipFill>
          <a:blip r:embed="rId3">
            <a:alphaModFix/>
          </a:blip>
          <a:stretch>
            <a:fillRect/>
          </a:stretch>
        </p:blipFill>
        <p:spPr>
          <a:xfrm>
            <a:off x="0" y="0"/>
            <a:ext cx="9144000" cy="5143500"/>
          </a:xfrm>
          <a:prstGeom prst="rect">
            <a:avLst/>
          </a:prstGeom>
          <a:noFill/>
          <a:ln>
            <a:noFill/>
          </a:ln>
        </p:spPr>
      </p:pic>
      <p:sp>
        <p:nvSpPr>
          <p:cNvPr id="100" name="Shape 100"/>
          <p:cNvSpPr txBox="1"/>
          <p:nvPr/>
        </p:nvSpPr>
        <p:spPr>
          <a:xfrm>
            <a:off x="230150" y="398025"/>
            <a:ext cx="8816100" cy="1627500"/>
          </a:xfrm>
          <a:prstGeom prst="rect">
            <a:avLst/>
          </a:prstGeom>
          <a:noFill/>
          <a:ln>
            <a:noFill/>
          </a:ln>
        </p:spPr>
        <p:txBody>
          <a:bodyPr anchorCtr="0" anchor="t" bIns="91425" lIns="91425" rIns="91425" tIns="91425">
            <a:noAutofit/>
          </a:bodyPr>
          <a:lstStyle/>
          <a:p>
            <a:pPr lvl="0" rtl="0" algn="ctr">
              <a:spcBef>
                <a:spcPts val="0"/>
              </a:spcBef>
              <a:buNone/>
            </a:pPr>
            <a:r>
              <a:rPr lang="en" sz="4800">
                <a:solidFill>
                  <a:srgbClr val="FFFFFF"/>
                </a:solidFill>
              </a:rPr>
              <a:t>Questions, Comments, or Concerns?</a:t>
            </a:r>
          </a:p>
        </p:txBody>
      </p:sp>
      <p:pic>
        <p:nvPicPr>
          <p:cNvPr id="101" name="Shape 101"/>
          <p:cNvPicPr preferRelativeResize="0"/>
          <p:nvPr/>
        </p:nvPicPr>
        <p:blipFill>
          <a:blip r:embed="rId4">
            <a:alphaModFix/>
          </a:blip>
          <a:stretch>
            <a:fillRect/>
          </a:stretch>
        </p:blipFill>
        <p:spPr>
          <a:xfrm>
            <a:off x="603375" y="1462574"/>
            <a:ext cx="1702450" cy="3026601"/>
          </a:xfrm>
          <a:prstGeom prst="rect">
            <a:avLst/>
          </a:prstGeom>
          <a:noFill/>
          <a:ln>
            <a:noFill/>
          </a:ln>
        </p:spPr>
      </p:pic>
      <p:sp>
        <p:nvSpPr>
          <p:cNvPr id="102" name="Shape 102"/>
          <p:cNvSpPr txBox="1"/>
          <p:nvPr/>
        </p:nvSpPr>
        <p:spPr>
          <a:xfrm>
            <a:off x="478225" y="4565000"/>
            <a:ext cx="2157600" cy="3732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FFFFFF"/>
                </a:solidFill>
              </a:rPr>
              <a:t>Michael with beginning prototype</a:t>
            </a:r>
          </a:p>
        </p:txBody>
      </p:sp>
      <p:pic>
        <p:nvPicPr>
          <p:cNvPr id="103" name="Shape 103"/>
          <p:cNvPicPr preferRelativeResize="0"/>
          <p:nvPr/>
        </p:nvPicPr>
        <p:blipFill>
          <a:blip r:embed="rId5">
            <a:alphaModFix/>
          </a:blip>
          <a:stretch>
            <a:fillRect/>
          </a:stretch>
        </p:blipFill>
        <p:spPr>
          <a:xfrm>
            <a:off x="4455349" y="2091649"/>
            <a:ext cx="4117148" cy="2315899"/>
          </a:xfrm>
          <a:prstGeom prst="rect">
            <a:avLst/>
          </a:prstGeom>
          <a:noFill/>
          <a:ln>
            <a:noFill/>
          </a:ln>
        </p:spPr>
      </p:pic>
      <p:sp>
        <p:nvSpPr>
          <p:cNvPr id="104" name="Shape 104"/>
          <p:cNvSpPr txBox="1"/>
          <p:nvPr/>
        </p:nvSpPr>
        <p:spPr>
          <a:xfrm>
            <a:off x="5003550" y="4588250"/>
            <a:ext cx="3324000" cy="3267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Complete watch implementation design</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