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9"/>
  </p:notesMasterIdLst>
  <p:sldIdLst>
    <p:sldId id="256" r:id="rId2"/>
    <p:sldId id="257" r:id="rId3"/>
    <p:sldId id="258" r:id="rId4"/>
    <p:sldId id="259" r:id="rId5"/>
    <p:sldId id="260" r:id="rId6"/>
    <p:sldId id="272"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3"/>
    <p:restoredTop sz="94662"/>
  </p:normalViewPr>
  <p:slideViewPr>
    <p:cSldViewPr snapToGrid="0" snapToObjects="1">
      <p:cViewPr varScale="1">
        <p:scale>
          <a:sx n="68" d="100"/>
          <a:sy n="68" d="100"/>
        </p:scale>
        <p:origin x="10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134595-C1DD-44A4-A4AE-BD53F5EDF7C0}"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0A9567DF-B55D-4F54-823C-B821D65805B0}">
      <dgm:prSet/>
      <dgm:spPr/>
      <dgm:t>
        <a:bodyPr/>
        <a:lstStyle/>
        <a:p>
          <a:r>
            <a:rPr lang="en-US"/>
            <a:t>building_metadata </a:t>
          </a:r>
        </a:p>
      </dgm:t>
    </dgm:pt>
    <dgm:pt modelId="{FD4BF27D-46AC-4208-B5A4-F6A8665B16A3}" type="parTrans" cxnId="{848B10FE-C7EE-4C7B-8766-AFF504630D45}">
      <dgm:prSet/>
      <dgm:spPr/>
      <dgm:t>
        <a:bodyPr/>
        <a:lstStyle/>
        <a:p>
          <a:endParaRPr lang="en-US"/>
        </a:p>
      </dgm:t>
    </dgm:pt>
    <dgm:pt modelId="{7D2078B1-2743-42E9-9649-3D7A0A72A669}" type="sibTrans" cxnId="{848B10FE-C7EE-4C7B-8766-AFF504630D45}">
      <dgm:prSet/>
      <dgm:spPr/>
      <dgm:t>
        <a:bodyPr/>
        <a:lstStyle/>
        <a:p>
          <a:endParaRPr lang="en-US"/>
        </a:p>
      </dgm:t>
    </dgm:pt>
    <dgm:pt modelId="{7EB348C2-9DA5-463B-9501-976174FE0748}">
      <dgm:prSet/>
      <dgm:spPr/>
      <dgm:t>
        <a:bodyPr/>
        <a:lstStyle/>
        <a:p>
          <a:r>
            <a:rPr lang="en-US"/>
            <a:t>site_id, building_id, primary_use, square_feet, year_built, floor_count</a:t>
          </a:r>
        </a:p>
      </dgm:t>
    </dgm:pt>
    <dgm:pt modelId="{53693E93-FFD5-4B92-9159-727293C673B4}" type="parTrans" cxnId="{3975057D-7226-4411-92F8-08EA7CD125F4}">
      <dgm:prSet/>
      <dgm:spPr/>
      <dgm:t>
        <a:bodyPr/>
        <a:lstStyle/>
        <a:p>
          <a:endParaRPr lang="en-US"/>
        </a:p>
      </dgm:t>
    </dgm:pt>
    <dgm:pt modelId="{E652C0A0-5C29-4249-9E42-07E056B939E2}" type="sibTrans" cxnId="{3975057D-7226-4411-92F8-08EA7CD125F4}">
      <dgm:prSet/>
      <dgm:spPr/>
      <dgm:t>
        <a:bodyPr/>
        <a:lstStyle/>
        <a:p>
          <a:endParaRPr lang="en-US"/>
        </a:p>
      </dgm:t>
    </dgm:pt>
    <dgm:pt modelId="{763F8371-DFD9-4B79-B4BE-8E0169AE7B0E}">
      <dgm:prSet/>
      <dgm:spPr/>
      <dgm:t>
        <a:bodyPr/>
        <a:lstStyle/>
        <a:p>
          <a:r>
            <a:rPr lang="en-US"/>
            <a:t>test</a:t>
          </a:r>
        </a:p>
      </dgm:t>
    </dgm:pt>
    <dgm:pt modelId="{52F4232A-3C33-4023-85E6-3DE700DC2DBB}" type="parTrans" cxnId="{523E54CF-F21C-4C9E-914B-B2CECC035498}">
      <dgm:prSet/>
      <dgm:spPr/>
      <dgm:t>
        <a:bodyPr/>
        <a:lstStyle/>
        <a:p>
          <a:endParaRPr lang="en-US"/>
        </a:p>
      </dgm:t>
    </dgm:pt>
    <dgm:pt modelId="{E9AEA103-ED0F-479C-B774-DE79FB211078}" type="sibTrans" cxnId="{523E54CF-F21C-4C9E-914B-B2CECC035498}">
      <dgm:prSet/>
      <dgm:spPr/>
      <dgm:t>
        <a:bodyPr/>
        <a:lstStyle/>
        <a:p>
          <a:endParaRPr lang="en-US"/>
        </a:p>
      </dgm:t>
    </dgm:pt>
    <dgm:pt modelId="{93B78C5E-C3CC-4E21-AFE8-CFA9B7ECB788}">
      <dgm:prSet/>
      <dgm:spPr/>
      <dgm:t>
        <a:bodyPr/>
        <a:lstStyle/>
        <a:p>
          <a:r>
            <a:rPr lang="en-US"/>
            <a:t>row_id, building_id, meter, timestamp</a:t>
          </a:r>
        </a:p>
      </dgm:t>
    </dgm:pt>
    <dgm:pt modelId="{AD0FECBD-D08E-4811-A9FB-75A9058060AB}" type="parTrans" cxnId="{91DFBADE-B73A-4364-8E9A-330A64ABCB38}">
      <dgm:prSet/>
      <dgm:spPr/>
      <dgm:t>
        <a:bodyPr/>
        <a:lstStyle/>
        <a:p>
          <a:endParaRPr lang="en-US"/>
        </a:p>
      </dgm:t>
    </dgm:pt>
    <dgm:pt modelId="{2A2025FC-21A2-4F54-994D-AD9121FFF1B1}" type="sibTrans" cxnId="{91DFBADE-B73A-4364-8E9A-330A64ABCB38}">
      <dgm:prSet/>
      <dgm:spPr/>
      <dgm:t>
        <a:bodyPr/>
        <a:lstStyle/>
        <a:p>
          <a:endParaRPr lang="en-US"/>
        </a:p>
      </dgm:t>
    </dgm:pt>
    <dgm:pt modelId="{93AA4B73-E529-434A-AF82-99E19A36A6FB}">
      <dgm:prSet/>
      <dgm:spPr/>
      <dgm:t>
        <a:bodyPr/>
        <a:lstStyle/>
        <a:p>
          <a:r>
            <a:rPr lang="en-US"/>
            <a:t>train</a:t>
          </a:r>
        </a:p>
      </dgm:t>
    </dgm:pt>
    <dgm:pt modelId="{4DCD0DC1-9BB5-4633-AD6A-AF9645E6A9CF}" type="parTrans" cxnId="{42855053-FF40-4C94-96E8-D6A094B908AA}">
      <dgm:prSet/>
      <dgm:spPr/>
      <dgm:t>
        <a:bodyPr/>
        <a:lstStyle/>
        <a:p>
          <a:endParaRPr lang="en-US"/>
        </a:p>
      </dgm:t>
    </dgm:pt>
    <dgm:pt modelId="{8FD086A6-D0BF-4AC5-9F07-959A9F04D8C1}" type="sibTrans" cxnId="{42855053-FF40-4C94-96E8-D6A094B908AA}">
      <dgm:prSet/>
      <dgm:spPr/>
      <dgm:t>
        <a:bodyPr/>
        <a:lstStyle/>
        <a:p>
          <a:endParaRPr lang="en-US"/>
        </a:p>
      </dgm:t>
    </dgm:pt>
    <dgm:pt modelId="{7C4C0F2D-3405-450E-9B74-40A9B5780F9F}">
      <dgm:prSet/>
      <dgm:spPr/>
      <dgm:t>
        <a:bodyPr/>
        <a:lstStyle/>
        <a:p>
          <a:r>
            <a:rPr lang="en-US"/>
            <a:t>'building_id', 'meter', 'timestamp', 'meter_reading'</a:t>
          </a:r>
        </a:p>
      </dgm:t>
    </dgm:pt>
    <dgm:pt modelId="{C4AE51F6-CBB6-4C63-B074-AD9B04E8D0AE}" type="parTrans" cxnId="{1B0D4DB2-BE43-4B02-A9EC-634FD39D91B2}">
      <dgm:prSet/>
      <dgm:spPr/>
      <dgm:t>
        <a:bodyPr/>
        <a:lstStyle/>
        <a:p>
          <a:endParaRPr lang="en-US"/>
        </a:p>
      </dgm:t>
    </dgm:pt>
    <dgm:pt modelId="{58D62D22-E797-402F-A263-1E623DF68595}" type="sibTrans" cxnId="{1B0D4DB2-BE43-4B02-A9EC-634FD39D91B2}">
      <dgm:prSet/>
      <dgm:spPr/>
      <dgm:t>
        <a:bodyPr/>
        <a:lstStyle/>
        <a:p>
          <a:endParaRPr lang="en-US"/>
        </a:p>
      </dgm:t>
    </dgm:pt>
    <dgm:pt modelId="{A9A46BCD-6266-4ADC-88D6-44528FAC237F}">
      <dgm:prSet/>
      <dgm:spPr/>
      <dgm:t>
        <a:bodyPr/>
        <a:lstStyle/>
        <a:p>
          <a:r>
            <a:rPr lang="en-US"/>
            <a:t>weather_train</a:t>
          </a:r>
        </a:p>
      </dgm:t>
    </dgm:pt>
    <dgm:pt modelId="{D140AE64-36BE-44DB-97CE-81FA90B662FB}" type="parTrans" cxnId="{E9BB8385-3757-4D70-AB59-86C089CBF5E9}">
      <dgm:prSet/>
      <dgm:spPr/>
      <dgm:t>
        <a:bodyPr/>
        <a:lstStyle/>
        <a:p>
          <a:endParaRPr lang="en-US"/>
        </a:p>
      </dgm:t>
    </dgm:pt>
    <dgm:pt modelId="{7CACA0B2-8FD5-4D88-B92F-D35054A20BBC}" type="sibTrans" cxnId="{E9BB8385-3757-4D70-AB59-86C089CBF5E9}">
      <dgm:prSet/>
      <dgm:spPr/>
      <dgm:t>
        <a:bodyPr/>
        <a:lstStyle/>
        <a:p>
          <a:endParaRPr lang="en-US"/>
        </a:p>
      </dgm:t>
    </dgm:pt>
    <dgm:pt modelId="{9F8B125C-2BED-4869-AF5E-254B304C2F97}">
      <dgm:prSet/>
      <dgm:spPr/>
      <dgm:t>
        <a:bodyPr/>
        <a:lstStyle/>
        <a:p>
          <a:r>
            <a:rPr lang="en-US"/>
            <a:t>'site_id', 'timestamp', 'air_temperature', 'cloud_coverage', 'dew_temperature', 'precip_depth_1_hr', 'sea_level_pressure', 'wind_direction', 'wind_speed'</a:t>
          </a:r>
        </a:p>
      </dgm:t>
    </dgm:pt>
    <dgm:pt modelId="{96E0DCBE-E4A9-49F6-AE43-D4B7DF384041}" type="parTrans" cxnId="{D57935F1-A8BA-4201-9058-C6E2022B4ABC}">
      <dgm:prSet/>
      <dgm:spPr/>
      <dgm:t>
        <a:bodyPr/>
        <a:lstStyle/>
        <a:p>
          <a:endParaRPr lang="en-US"/>
        </a:p>
      </dgm:t>
    </dgm:pt>
    <dgm:pt modelId="{F06C55A9-8703-4358-B8FE-45053C46449B}" type="sibTrans" cxnId="{D57935F1-A8BA-4201-9058-C6E2022B4ABC}">
      <dgm:prSet/>
      <dgm:spPr/>
      <dgm:t>
        <a:bodyPr/>
        <a:lstStyle/>
        <a:p>
          <a:endParaRPr lang="en-US"/>
        </a:p>
      </dgm:t>
    </dgm:pt>
    <dgm:pt modelId="{5E291E09-7C98-49A3-B959-5EB15A4964CF}">
      <dgm:prSet/>
      <dgm:spPr/>
      <dgm:t>
        <a:bodyPr/>
        <a:lstStyle/>
        <a:p>
          <a:r>
            <a:rPr lang="en-US"/>
            <a:t>weather_test</a:t>
          </a:r>
        </a:p>
      </dgm:t>
    </dgm:pt>
    <dgm:pt modelId="{593C3E9E-6BD2-46BA-83E4-24D1160C00D4}" type="parTrans" cxnId="{7DA6150A-AEA6-41D1-B531-E97E0DEFE2CF}">
      <dgm:prSet/>
      <dgm:spPr/>
      <dgm:t>
        <a:bodyPr/>
        <a:lstStyle/>
        <a:p>
          <a:endParaRPr lang="en-US"/>
        </a:p>
      </dgm:t>
    </dgm:pt>
    <dgm:pt modelId="{A5EBFB40-0ABC-4983-8DFA-D025E5129471}" type="sibTrans" cxnId="{7DA6150A-AEA6-41D1-B531-E97E0DEFE2CF}">
      <dgm:prSet/>
      <dgm:spPr/>
      <dgm:t>
        <a:bodyPr/>
        <a:lstStyle/>
        <a:p>
          <a:endParaRPr lang="en-US"/>
        </a:p>
      </dgm:t>
    </dgm:pt>
    <dgm:pt modelId="{FC629DF3-F243-413C-AA85-1AA258385E5A}">
      <dgm:prSet/>
      <dgm:spPr/>
      <dgm:t>
        <a:bodyPr/>
        <a:lstStyle/>
        <a:p>
          <a:r>
            <a:rPr lang="en-US"/>
            <a:t>site_id, timestampe, air_temperature, cloud_coverage, 'dew_temperature', 'precip_depth_1_hr', 'sea_level_pressure', 'wind_direction', 'wind_speed'</a:t>
          </a:r>
        </a:p>
      </dgm:t>
    </dgm:pt>
    <dgm:pt modelId="{E427373F-305B-4E81-9C42-504A3817949E}" type="parTrans" cxnId="{9BBD67A8-7C9B-420F-89F1-89E498CA38A6}">
      <dgm:prSet/>
      <dgm:spPr/>
      <dgm:t>
        <a:bodyPr/>
        <a:lstStyle/>
        <a:p>
          <a:endParaRPr lang="en-US"/>
        </a:p>
      </dgm:t>
    </dgm:pt>
    <dgm:pt modelId="{8F2E74DF-CDF5-4BDD-B269-216157174449}" type="sibTrans" cxnId="{9BBD67A8-7C9B-420F-89F1-89E498CA38A6}">
      <dgm:prSet/>
      <dgm:spPr/>
      <dgm:t>
        <a:bodyPr/>
        <a:lstStyle/>
        <a:p>
          <a:endParaRPr lang="en-US"/>
        </a:p>
      </dgm:t>
    </dgm:pt>
    <dgm:pt modelId="{3FEFB99D-938D-47E2-8AB5-F7F806BD813F}" type="pres">
      <dgm:prSet presAssocID="{4F134595-C1DD-44A4-A4AE-BD53F5EDF7C0}" presName="root" presStyleCnt="0">
        <dgm:presLayoutVars>
          <dgm:dir/>
          <dgm:resizeHandles val="exact"/>
        </dgm:presLayoutVars>
      </dgm:prSet>
      <dgm:spPr/>
    </dgm:pt>
    <dgm:pt modelId="{099AFF22-813A-4F10-85B0-15070B8F1D6C}" type="pres">
      <dgm:prSet presAssocID="{0A9567DF-B55D-4F54-823C-B821D65805B0}" presName="compNode" presStyleCnt="0"/>
      <dgm:spPr/>
    </dgm:pt>
    <dgm:pt modelId="{3A39A672-A5B1-40F1-90E3-2F54B563E24C}" type="pres">
      <dgm:prSet presAssocID="{0A9567DF-B55D-4F54-823C-B821D65805B0}" presName="bgRect" presStyleLbl="bgShp" presStyleIdx="0" presStyleCnt="5"/>
      <dgm:spPr/>
    </dgm:pt>
    <dgm:pt modelId="{846CECC5-57AA-4EF6-8251-AC2D0E17FD2A}" type="pres">
      <dgm:prSet presAssocID="{0A9567DF-B55D-4F54-823C-B821D65805B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C5ECCA82-1927-4CC1-9E54-00F577BB2357}" type="pres">
      <dgm:prSet presAssocID="{0A9567DF-B55D-4F54-823C-B821D65805B0}" presName="spaceRect" presStyleCnt="0"/>
      <dgm:spPr/>
    </dgm:pt>
    <dgm:pt modelId="{B8255928-71D0-4595-83FD-9BBE623E07A9}" type="pres">
      <dgm:prSet presAssocID="{0A9567DF-B55D-4F54-823C-B821D65805B0}" presName="parTx" presStyleLbl="revTx" presStyleIdx="0" presStyleCnt="10">
        <dgm:presLayoutVars>
          <dgm:chMax val="0"/>
          <dgm:chPref val="0"/>
        </dgm:presLayoutVars>
      </dgm:prSet>
      <dgm:spPr/>
    </dgm:pt>
    <dgm:pt modelId="{4E10718D-0933-4088-B497-CA95EB19AEC9}" type="pres">
      <dgm:prSet presAssocID="{0A9567DF-B55D-4F54-823C-B821D65805B0}" presName="desTx" presStyleLbl="revTx" presStyleIdx="1" presStyleCnt="10">
        <dgm:presLayoutVars/>
      </dgm:prSet>
      <dgm:spPr/>
    </dgm:pt>
    <dgm:pt modelId="{D6C8B7CF-BE44-48C7-ADFE-91C84F6B2876}" type="pres">
      <dgm:prSet presAssocID="{7D2078B1-2743-42E9-9649-3D7A0A72A669}" presName="sibTrans" presStyleCnt="0"/>
      <dgm:spPr/>
    </dgm:pt>
    <dgm:pt modelId="{89D0C324-C317-40F1-9532-D958F0E9619D}" type="pres">
      <dgm:prSet presAssocID="{763F8371-DFD9-4B79-B4BE-8E0169AE7B0E}" presName="compNode" presStyleCnt="0"/>
      <dgm:spPr/>
    </dgm:pt>
    <dgm:pt modelId="{5332A717-06B6-4BCC-A51D-000F371DC05E}" type="pres">
      <dgm:prSet presAssocID="{763F8371-DFD9-4B79-B4BE-8E0169AE7B0E}" presName="bgRect" presStyleLbl="bgShp" presStyleIdx="1" presStyleCnt="5"/>
      <dgm:spPr/>
    </dgm:pt>
    <dgm:pt modelId="{53318789-DD9B-4B7F-906A-722299EE4DDD}" type="pres">
      <dgm:prSet presAssocID="{763F8371-DFD9-4B79-B4BE-8E0169AE7B0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nion"/>
        </a:ext>
      </dgm:extLst>
    </dgm:pt>
    <dgm:pt modelId="{33B7A93F-A05F-49F8-88D6-B3200560996C}" type="pres">
      <dgm:prSet presAssocID="{763F8371-DFD9-4B79-B4BE-8E0169AE7B0E}" presName="spaceRect" presStyleCnt="0"/>
      <dgm:spPr/>
    </dgm:pt>
    <dgm:pt modelId="{95868E76-9B5E-4BD9-BCB2-BE0E9D2606A3}" type="pres">
      <dgm:prSet presAssocID="{763F8371-DFD9-4B79-B4BE-8E0169AE7B0E}" presName="parTx" presStyleLbl="revTx" presStyleIdx="2" presStyleCnt="10">
        <dgm:presLayoutVars>
          <dgm:chMax val="0"/>
          <dgm:chPref val="0"/>
        </dgm:presLayoutVars>
      </dgm:prSet>
      <dgm:spPr/>
    </dgm:pt>
    <dgm:pt modelId="{6C81DE91-D7DE-4B66-9876-F22DA6C87D7E}" type="pres">
      <dgm:prSet presAssocID="{763F8371-DFD9-4B79-B4BE-8E0169AE7B0E}" presName="desTx" presStyleLbl="revTx" presStyleIdx="3" presStyleCnt="10">
        <dgm:presLayoutVars/>
      </dgm:prSet>
      <dgm:spPr/>
    </dgm:pt>
    <dgm:pt modelId="{96F56A08-B301-4D02-9916-26C763D9903A}" type="pres">
      <dgm:prSet presAssocID="{E9AEA103-ED0F-479C-B774-DE79FB211078}" presName="sibTrans" presStyleCnt="0"/>
      <dgm:spPr/>
    </dgm:pt>
    <dgm:pt modelId="{088898A9-5E9B-437F-84B1-380D28B84F50}" type="pres">
      <dgm:prSet presAssocID="{93AA4B73-E529-434A-AF82-99E19A36A6FB}" presName="compNode" presStyleCnt="0"/>
      <dgm:spPr/>
    </dgm:pt>
    <dgm:pt modelId="{16D179EA-A94C-473B-8217-C72B333D86E8}" type="pres">
      <dgm:prSet presAssocID="{93AA4B73-E529-434A-AF82-99E19A36A6FB}" presName="bgRect" presStyleLbl="bgShp" presStyleIdx="2" presStyleCnt="5"/>
      <dgm:spPr/>
    </dgm:pt>
    <dgm:pt modelId="{4832CCBE-72BD-419A-A5BF-B6416CE740EB}" type="pres">
      <dgm:prSet presAssocID="{93AA4B73-E529-434A-AF82-99E19A36A6F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BE1253E1-1DE1-4A7F-9A71-3226DF5DD142}" type="pres">
      <dgm:prSet presAssocID="{93AA4B73-E529-434A-AF82-99E19A36A6FB}" presName="spaceRect" presStyleCnt="0"/>
      <dgm:spPr/>
    </dgm:pt>
    <dgm:pt modelId="{259CA501-8ADF-414B-90A9-46526A01EE7B}" type="pres">
      <dgm:prSet presAssocID="{93AA4B73-E529-434A-AF82-99E19A36A6FB}" presName="parTx" presStyleLbl="revTx" presStyleIdx="4" presStyleCnt="10">
        <dgm:presLayoutVars>
          <dgm:chMax val="0"/>
          <dgm:chPref val="0"/>
        </dgm:presLayoutVars>
      </dgm:prSet>
      <dgm:spPr/>
    </dgm:pt>
    <dgm:pt modelId="{9F5DA65D-F50C-48F3-967E-BD3454ED2129}" type="pres">
      <dgm:prSet presAssocID="{93AA4B73-E529-434A-AF82-99E19A36A6FB}" presName="desTx" presStyleLbl="revTx" presStyleIdx="5" presStyleCnt="10">
        <dgm:presLayoutVars/>
      </dgm:prSet>
      <dgm:spPr/>
    </dgm:pt>
    <dgm:pt modelId="{71D35720-9F27-441F-A7D0-C65E1302C150}" type="pres">
      <dgm:prSet presAssocID="{8FD086A6-D0BF-4AC5-9F07-959A9F04D8C1}" presName="sibTrans" presStyleCnt="0"/>
      <dgm:spPr/>
    </dgm:pt>
    <dgm:pt modelId="{C5AE43D6-DDD6-4D65-9177-D09573987F73}" type="pres">
      <dgm:prSet presAssocID="{A9A46BCD-6266-4ADC-88D6-44528FAC237F}" presName="compNode" presStyleCnt="0"/>
      <dgm:spPr/>
    </dgm:pt>
    <dgm:pt modelId="{8DDFCE1A-894F-4695-8B1A-05A44A32C120}" type="pres">
      <dgm:prSet presAssocID="{A9A46BCD-6266-4ADC-88D6-44528FAC237F}" presName="bgRect" presStyleLbl="bgShp" presStyleIdx="3" presStyleCnt="5"/>
      <dgm:spPr/>
    </dgm:pt>
    <dgm:pt modelId="{A750AD02-674F-4004-A2FD-13AE0000727F}" type="pres">
      <dgm:prSet presAssocID="{A9A46BCD-6266-4ADC-88D6-44528FAC237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DD7B084F-EEAD-455B-9F70-998ECF1C1A4A}" type="pres">
      <dgm:prSet presAssocID="{A9A46BCD-6266-4ADC-88D6-44528FAC237F}" presName="spaceRect" presStyleCnt="0"/>
      <dgm:spPr/>
    </dgm:pt>
    <dgm:pt modelId="{F0FFF052-1FC5-42BD-881A-EE11122250AC}" type="pres">
      <dgm:prSet presAssocID="{A9A46BCD-6266-4ADC-88D6-44528FAC237F}" presName="parTx" presStyleLbl="revTx" presStyleIdx="6" presStyleCnt="10">
        <dgm:presLayoutVars>
          <dgm:chMax val="0"/>
          <dgm:chPref val="0"/>
        </dgm:presLayoutVars>
      </dgm:prSet>
      <dgm:spPr/>
    </dgm:pt>
    <dgm:pt modelId="{206CA3CB-D0A6-4987-A318-A6D7ED9FC047}" type="pres">
      <dgm:prSet presAssocID="{A9A46BCD-6266-4ADC-88D6-44528FAC237F}" presName="desTx" presStyleLbl="revTx" presStyleIdx="7" presStyleCnt="10">
        <dgm:presLayoutVars/>
      </dgm:prSet>
      <dgm:spPr/>
    </dgm:pt>
    <dgm:pt modelId="{B3731BB1-3F8A-448B-81C5-B689DAAD38F2}" type="pres">
      <dgm:prSet presAssocID="{7CACA0B2-8FD5-4D88-B92F-D35054A20BBC}" presName="sibTrans" presStyleCnt="0"/>
      <dgm:spPr/>
    </dgm:pt>
    <dgm:pt modelId="{554A4666-610A-4209-958A-A966A71E0B7F}" type="pres">
      <dgm:prSet presAssocID="{5E291E09-7C98-49A3-B959-5EB15A4964CF}" presName="compNode" presStyleCnt="0"/>
      <dgm:spPr/>
    </dgm:pt>
    <dgm:pt modelId="{41BEBF82-89F2-445B-BF37-254383F834A4}" type="pres">
      <dgm:prSet presAssocID="{5E291E09-7C98-49A3-B959-5EB15A4964CF}" presName="bgRect" presStyleLbl="bgShp" presStyleIdx="4" presStyleCnt="5"/>
      <dgm:spPr/>
    </dgm:pt>
    <dgm:pt modelId="{4BB87CBD-59C6-4E16-B642-5D9133008CDA}" type="pres">
      <dgm:prSet presAssocID="{5E291E09-7C98-49A3-B959-5EB15A4964C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esentation with Checklist"/>
        </a:ext>
      </dgm:extLst>
    </dgm:pt>
    <dgm:pt modelId="{95D1AB32-0D86-4AD9-AF46-12E123B86900}" type="pres">
      <dgm:prSet presAssocID="{5E291E09-7C98-49A3-B959-5EB15A4964CF}" presName="spaceRect" presStyleCnt="0"/>
      <dgm:spPr/>
    </dgm:pt>
    <dgm:pt modelId="{B52AE702-E29A-4139-B82D-9BD3326620AF}" type="pres">
      <dgm:prSet presAssocID="{5E291E09-7C98-49A3-B959-5EB15A4964CF}" presName="parTx" presStyleLbl="revTx" presStyleIdx="8" presStyleCnt="10">
        <dgm:presLayoutVars>
          <dgm:chMax val="0"/>
          <dgm:chPref val="0"/>
        </dgm:presLayoutVars>
      </dgm:prSet>
      <dgm:spPr/>
    </dgm:pt>
    <dgm:pt modelId="{AD78FB53-FFE8-4BE5-9687-C65433A10113}" type="pres">
      <dgm:prSet presAssocID="{5E291E09-7C98-49A3-B959-5EB15A4964CF}" presName="desTx" presStyleLbl="revTx" presStyleIdx="9" presStyleCnt="10">
        <dgm:presLayoutVars/>
      </dgm:prSet>
      <dgm:spPr/>
    </dgm:pt>
  </dgm:ptLst>
  <dgm:cxnLst>
    <dgm:cxn modelId="{FD797D00-0ED9-432C-AFA1-E31225A9A808}" type="presOf" srcId="{5E291E09-7C98-49A3-B959-5EB15A4964CF}" destId="{B52AE702-E29A-4139-B82D-9BD3326620AF}" srcOrd="0" destOrd="0" presId="urn:microsoft.com/office/officeart/2018/2/layout/IconVerticalSolidList"/>
    <dgm:cxn modelId="{B9160D01-E22C-4C62-A1AB-E623A0F7261E}" type="presOf" srcId="{A9A46BCD-6266-4ADC-88D6-44528FAC237F}" destId="{F0FFF052-1FC5-42BD-881A-EE11122250AC}" srcOrd="0" destOrd="0" presId="urn:microsoft.com/office/officeart/2018/2/layout/IconVerticalSolidList"/>
    <dgm:cxn modelId="{7DA6150A-AEA6-41D1-B531-E97E0DEFE2CF}" srcId="{4F134595-C1DD-44A4-A4AE-BD53F5EDF7C0}" destId="{5E291E09-7C98-49A3-B959-5EB15A4964CF}" srcOrd="4" destOrd="0" parTransId="{593C3E9E-6BD2-46BA-83E4-24D1160C00D4}" sibTransId="{A5EBFB40-0ABC-4983-8DFA-D025E5129471}"/>
    <dgm:cxn modelId="{A3230A1A-41DE-4A46-927E-28BA5FA0189D}" type="presOf" srcId="{93B78C5E-C3CC-4E21-AFE8-CFA9B7ECB788}" destId="{6C81DE91-D7DE-4B66-9876-F22DA6C87D7E}" srcOrd="0" destOrd="0" presId="urn:microsoft.com/office/officeart/2018/2/layout/IconVerticalSolidList"/>
    <dgm:cxn modelId="{ECBEC71B-EA47-4175-96FA-35DD055F34E4}" type="presOf" srcId="{0A9567DF-B55D-4F54-823C-B821D65805B0}" destId="{B8255928-71D0-4595-83FD-9BBE623E07A9}" srcOrd="0" destOrd="0" presId="urn:microsoft.com/office/officeart/2018/2/layout/IconVerticalSolidList"/>
    <dgm:cxn modelId="{04A0213A-CD2E-4A5D-A518-1A2A101C05E0}" type="presOf" srcId="{763F8371-DFD9-4B79-B4BE-8E0169AE7B0E}" destId="{95868E76-9B5E-4BD9-BCB2-BE0E9D2606A3}" srcOrd="0" destOrd="0" presId="urn:microsoft.com/office/officeart/2018/2/layout/IconVerticalSolidList"/>
    <dgm:cxn modelId="{A28EBC52-7016-44E1-B04D-9DBC8AABB63D}" type="presOf" srcId="{4F134595-C1DD-44A4-A4AE-BD53F5EDF7C0}" destId="{3FEFB99D-938D-47E2-8AB5-F7F806BD813F}" srcOrd="0" destOrd="0" presId="urn:microsoft.com/office/officeart/2018/2/layout/IconVerticalSolidList"/>
    <dgm:cxn modelId="{42855053-FF40-4C94-96E8-D6A094B908AA}" srcId="{4F134595-C1DD-44A4-A4AE-BD53F5EDF7C0}" destId="{93AA4B73-E529-434A-AF82-99E19A36A6FB}" srcOrd="2" destOrd="0" parTransId="{4DCD0DC1-9BB5-4633-AD6A-AF9645E6A9CF}" sibTransId="{8FD086A6-D0BF-4AC5-9F07-959A9F04D8C1}"/>
    <dgm:cxn modelId="{3975057D-7226-4411-92F8-08EA7CD125F4}" srcId="{0A9567DF-B55D-4F54-823C-B821D65805B0}" destId="{7EB348C2-9DA5-463B-9501-976174FE0748}" srcOrd="0" destOrd="0" parTransId="{53693E93-FFD5-4B92-9159-727293C673B4}" sibTransId="{E652C0A0-5C29-4249-9E42-07E056B939E2}"/>
    <dgm:cxn modelId="{6498227F-5451-4C6B-BFC4-B399D664EF2B}" type="presOf" srcId="{FC629DF3-F243-413C-AA85-1AA258385E5A}" destId="{AD78FB53-FFE8-4BE5-9687-C65433A10113}" srcOrd="0" destOrd="0" presId="urn:microsoft.com/office/officeart/2018/2/layout/IconVerticalSolidList"/>
    <dgm:cxn modelId="{E9BB8385-3757-4D70-AB59-86C089CBF5E9}" srcId="{4F134595-C1DD-44A4-A4AE-BD53F5EDF7C0}" destId="{A9A46BCD-6266-4ADC-88D6-44528FAC237F}" srcOrd="3" destOrd="0" parTransId="{D140AE64-36BE-44DB-97CE-81FA90B662FB}" sibTransId="{7CACA0B2-8FD5-4D88-B92F-D35054A20BBC}"/>
    <dgm:cxn modelId="{624D77A1-CBC6-464B-8AB0-111D6494C8D9}" type="presOf" srcId="{7EB348C2-9DA5-463B-9501-976174FE0748}" destId="{4E10718D-0933-4088-B497-CA95EB19AEC9}" srcOrd="0" destOrd="0" presId="urn:microsoft.com/office/officeart/2018/2/layout/IconVerticalSolidList"/>
    <dgm:cxn modelId="{31715FA3-6145-46A8-971E-426215B80312}" type="presOf" srcId="{9F8B125C-2BED-4869-AF5E-254B304C2F97}" destId="{206CA3CB-D0A6-4987-A318-A6D7ED9FC047}" srcOrd="0" destOrd="0" presId="urn:microsoft.com/office/officeart/2018/2/layout/IconVerticalSolidList"/>
    <dgm:cxn modelId="{9BBD67A8-7C9B-420F-89F1-89E498CA38A6}" srcId="{5E291E09-7C98-49A3-B959-5EB15A4964CF}" destId="{FC629DF3-F243-413C-AA85-1AA258385E5A}" srcOrd="0" destOrd="0" parTransId="{E427373F-305B-4E81-9C42-504A3817949E}" sibTransId="{8F2E74DF-CDF5-4BDD-B269-216157174449}"/>
    <dgm:cxn modelId="{1B0D4DB2-BE43-4B02-A9EC-634FD39D91B2}" srcId="{93AA4B73-E529-434A-AF82-99E19A36A6FB}" destId="{7C4C0F2D-3405-450E-9B74-40A9B5780F9F}" srcOrd="0" destOrd="0" parTransId="{C4AE51F6-CBB6-4C63-B074-AD9B04E8D0AE}" sibTransId="{58D62D22-E797-402F-A263-1E623DF68595}"/>
    <dgm:cxn modelId="{56D667C8-E4D6-4D7C-B429-846EF708068C}" type="presOf" srcId="{93AA4B73-E529-434A-AF82-99E19A36A6FB}" destId="{259CA501-8ADF-414B-90A9-46526A01EE7B}" srcOrd="0" destOrd="0" presId="urn:microsoft.com/office/officeart/2018/2/layout/IconVerticalSolidList"/>
    <dgm:cxn modelId="{523E54CF-F21C-4C9E-914B-B2CECC035498}" srcId="{4F134595-C1DD-44A4-A4AE-BD53F5EDF7C0}" destId="{763F8371-DFD9-4B79-B4BE-8E0169AE7B0E}" srcOrd="1" destOrd="0" parTransId="{52F4232A-3C33-4023-85E6-3DE700DC2DBB}" sibTransId="{E9AEA103-ED0F-479C-B774-DE79FB211078}"/>
    <dgm:cxn modelId="{91DFBADE-B73A-4364-8E9A-330A64ABCB38}" srcId="{763F8371-DFD9-4B79-B4BE-8E0169AE7B0E}" destId="{93B78C5E-C3CC-4E21-AFE8-CFA9B7ECB788}" srcOrd="0" destOrd="0" parTransId="{AD0FECBD-D08E-4811-A9FB-75A9058060AB}" sibTransId="{2A2025FC-21A2-4F54-994D-AD9121FFF1B1}"/>
    <dgm:cxn modelId="{50D5CDE9-C905-4428-AE65-CFDA671AC926}" type="presOf" srcId="{7C4C0F2D-3405-450E-9B74-40A9B5780F9F}" destId="{9F5DA65D-F50C-48F3-967E-BD3454ED2129}" srcOrd="0" destOrd="0" presId="urn:microsoft.com/office/officeart/2018/2/layout/IconVerticalSolidList"/>
    <dgm:cxn modelId="{D57935F1-A8BA-4201-9058-C6E2022B4ABC}" srcId="{A9A46BCD-6266-4ADC-88D6-44528FAC237F}" destId="{9F8B125C-2BED-4869-AF5E-254B304C2F97}" srcOrd="0" destOrd="0" parTransId="{96E0DCBE-E4A9-49F6-AE43-D4B7DF384041}" sibTransId="{F06C55A9-8703-4358-B8FE-45053C46449B}"/>
    <dgm:cxn modelId="{848B10FE-C7EE-4C7B-8766-AFF504630D45}" srcId="{4F134595-C1DD-44A4-A4AE-BD53F5EDF7C0}" destId="{0A9567DF-B55D-4F54-823C-B821D65805B0}" srcOrd="0" destOrd="0" parTransId="{FD4BF27D-46AC-4208-B5A4-F6A8665B16A3}" sibTransId="{7D2078B1-2743-42E9-9649-3D7A0A72A669}"/>
    <dgm:cxn modelId="{80A6C74C-474C-4A46-AD44-F870D0A43A1A}" type="presParOf" srcId="{3FEFB99D-938D-47E2-8AB5-F7F806BD813F}" destId="{099AFF22-813A-4F10-85B0-15070B8F1D6C}" srcOrd="0" destOrd="0" presId="urn:microsoft.com/office/officeart/2018/2/layout/IconVerticalSolidList"/>
    <dgm:cxn modelId="{5FE6170B-FFA6-409C-86B6-58750B5EDD89}" type="presParOf" srcId="{099AFF22-813A-4F10-85B0-15070B8F1D6C}" destId="{3A39A672-A5B1-40F1-90E3-2F54B563E24C}" srcOrd="0" destOrd="0" presId="urn:microsoft.com/office/officeart/2018/2/layout/IconVerticalSolidList"/>
    <dgm:cxn modelId="{D94BE80A-54B1-4895-9F68-83937F0116BC}" type="presParOf" srcId="{099AFF22-813A-4F10-85B0-15070B8F1D6C}" destId="{846CECC5-57AA-4EF6-8251-AC2D0E17FD2A}" srcOrd="1" destOrd="0" presId="urn:microsoft.com/office/officeart/2018/2/layout/IconVerticalSolidList"/>
    <dgm:cxn modelId="{40BC5A74-6BD8-4C18-9FD1-2386FE668199}" type="presParOf" srcId="{099AFF22-813A-4F10-85B0-15070B8F1D6C}" destId="{C5ECCA82-1927-4CC1-9E54-00F577BB2357}" srcOrd="2" destOrd="0" presId="urn:microsoft.com/office/officeart/2018/2/layout/IconVerticalSolidList"/>
    <dgm:cxn modelId="{B1A4E769-92ED-4F70-BABB-C45E442D9764}" type="presParOf" srcId="{099AFF22-813A-4F10-85B0-15070B8F1D6C}" destId="{B8255928-71D0-4595-83FD-9BBE623E07A9}" srcOrd="3" destOrd="0" presId="urn:microsoft.com/office/officeart/2018/2/layout/IconVerticalSolidList"/>
    <dgm:cxn modelId="{0D0FD864-3042-447D-B022-32A6F9CF4E6B}" type="presParOf" srcId="{099AFF22-813A-4F10-85B0-15070B8F1D6C}" destId="{4E10718D-0933-4088-B497-CA95EB19AEC9}" srcOrd="4" destOrd="0" presId="urn:microsoft.com/office/officeart/2018/2/layout/IconVerticalSolidList"/>
    <dgm:cxn modelId="{00774E63-E023-4580-BC10-E2C6E7A580EF}" type="presParOf" srcId="{3FEFB99D-938D-47E2-8AB5-F7F806BD813F}" destId="{D6C8B7CF-BE44-48C7-ADFE-91C84F6B2876}" srcOrd="1" destOrd="0" presId="urn:microsoft.com/office/officeart/2018/2/layout/IconVerticalSolidList"/>
    <dgm:cxn modelId="{A4046817-46F2-490F-BB95-0A80D1C16C97}" type="presParOf" srcId="{3FEFB99D-938D-47E2-8AB5-F7F806BD813F}" destId="{89D0C324-C317-40F1-9532-D958F0E9619D}" srcOrd="2" destOrd="0" presId="urn:microsoft.com/office/officeart/2018/2/layout/IconVerticalSolidList"/>
    <dgm:cxn modelId="{9F7BABDE-82AC-425E-A2A2-AA8A85690021}" type="presParOf" srcId="{89D0C324-C317-40F1-9532-D958F0E9619D}" destId="{5332A717-06B6-4BCC-A51D-000F371DC05E}" srcOrd="0" destOrd="0" presId="urn:microsoft.com/office/officeart/2018/2/layout/IconVerticalSolidList"/>
    <dgm:cxn modelId="{49764FCB-2C71-4866-A2CE-B5E7839E3F4D}" type="presParOf" srcId="{89D0C324-C317-40F1-9532-D958F0E9619D}" destId="{53318789-DD9B-4B7F-906A-722299EE4DDD}" srcOrd="1" destOrd="0" presId="urn:microsoft.com/office/officeart/2018/2/layout/IconVerticalSolidList"/>
    <dgm:cxn modelId="{EFDBBAA9-1863-4026-AF91-F2001F278A1B}" type="presParOf" srcId="{89D0C324-C317-40F1-9532-D958F0E9619D}" destId="{33B7A93F-A05F-49F8-88D6-B3200560996C}" srcOrd="2" destOrd="0" presId="urn:microsoft.com/office/officeart/2018/2/layout/IconVerticalSolidList"/>
    <dgm:cxn modelId="{C0553BE5-1712-43B8-92E6-4549234861F0}" type="presParOf" srcId="{89D0C324-C317-40F1-9532-D958F0E9619D}" destId="{95868E76-9B5E-4BD9-BCB2-BE0E9D2606A3}" srcOrd="3" destOrd="0" presId="urn:microsoft.com/office/officeart/2018/2/layout/IconVerticalSolidList"/>
    <dgm:cxn modelId="{5F7E96C0-7BBE-4D38-8D28-29CA0A6396D4}" type="presParOf" srcId="{89D0C324-C317-40F1-9532-D958F0E9619D}" destId="{6C81DE91-D7DE-4B66-9876-F22DA6C87D7E}" srcOrd="4" destOrd="0" presId="urn:microsoft.com/office/officeart/2018/2/layout/IconVerticalSolidList"/>
    <dgm:cxn modelId="{83B0B35D-2AD1-4F60-919D-AB0D36710E35}" type="presParOf" srcId="{3FEFB99D-938D-47E2-8AB5-F7F806BD813F}" destId="{96F56A08-B301-4D02-9916-26C763D9903A}" srcOrd="3" destOrd="0" presId="urn:microsoft.com/office/officeart/2018/2/layout/IconVerticalSolidList"/>
    <dgm:cxn modelId="{1B850789-54BC-40D5-8CEB-D4A9807C2D2D}" type="presParOf" srcId="{3FEFB99D-938D-47E2-8AB5-F7F806BD813F}" destId="{088898A9-5E9B-437F-84B1-380D28B84F50}" srcOrd="4" destOrd="0" presId="urn:microsoft.com/office/officeart/2018/2/layout/IconVerticalSolidList"/>
    <dgm:cxn modelId="{E98505E2-2BAC-4C32-9E8F-4270877A89C5}" type="presParOf" srcId="{088898A9-5E9B-437F-84B1-380D28B84F50}" destId="{16D179EA-A94C-473B-8217-C72B333D86E8}" srcOrd="0" destOrd="0" presId="urn:microsoft.com/office/officeart/2018/2/layout/IconVerticalSolidList"/>
    <dgm:cxn modelId="{34F3B439-7EBD-4E55-810D-49F707661CBC}" type="presParOf" srcId="{088898A9-5E9B-437F-84B1-380D28B84F50}" destId="{4832CCBE-72BD-419A-A5BF-B6416CE740EB}" srcOrd="1" destOrd="0" presId="urn:microsoft.com/office/officeart/2018/2/layout/IconVerticalSolidList"/>
    <dgm:cxn modelId="{703D9F34-9CFA-4F7C-8F9B-DA16E4A60F8A}" type="presParOf" srcId="{088898A9-5E9B-437F-84B1-380D28B84F50}" destId="{BE1253E1-1DE1-4A7F-9A71-3226DF5DD142}" srcOrd="2" destOrd="0" presId="urn:microsoft.com/office/officeart/2018/2/layout/IconVerticalSolidList"/>
    <dgm:cxn modelId="{7ED1D698-C2B4-4C9F-8F56-A639ECD78640}" type="presParOf" srcId="{088898A9-5E9B-437F-84B1-380D28B84F50}" destId="{259CA501-8ADF-414B-90A9-46526A01EE7B}" srcOrd="3" destOrd="0" presId="urn:microsoft.com/office/officeart/2018/2/layout/IconVerticalSolidList"/>
    <dgm:cxn modelId="{302CB7C1-1BD9-45B4-8245-CBAD474C6F0B}" type="presParOf" srcId="{088898A9-5E9B-437F-84B1-380D28B84F50}" destId="{9F5DA65D-F50C-48F3-967E-BD3454ED2129}" srcOrd="4" destOrd="0" presId="urn:microsoft.com/office/officeart/2018/2/layout/IconVerticalSolidList"/>
    <dgm:cxn modelId="{9BC41C6F-E0E9-4B3E-BB59-8022D04D8760}" type="presParOf" srcId="{3FEFB99D-938D-47E2-8AB5-F7F806BD813F}" destId="{71D35720-9F27-441F-A7D0-C65E1302C150}" srcOrd="5" destOrd="0" presId="urn:microsoft.com/office/officeart/2018/2/layout/IconVerticalSolidList"/>
    <dgm:cxn modelId="{53A214FA-5D4D-4C0F-A01A-C67DC31AA66A}" type="presParOf" srcId="{3FEFB99D-938D-47E2-8AB5-F7F806BD813F}" destId="{C5AE43D6-DDD6-4D65-9177-D09573987F73}" srcOrd="6" destOrd="0" presId="urn:microsoft.com/office/officeart/2018/2/layout/IconVerticalSolidList"/>
    <dgm:cxn modelId="{8AE465BB-B14D-4CDA-B049-BA285621AB1B}" type="presParOf" srcId="{C5AE43D6-DDD6-4D65-9177-D09573987F73}" destId="{8DDFCE1A-894F-4695-8B1A-05A44A32C120}" srcOrd="0" destOrd="0" presId="urn:microsoft.com/office/officeart/2018/2/layout/IconVerticalSolidList"/>
    <dgm:cxn modelId="{0444AAC2-263C-4563-A866-A9DE4F2BBDED}" type="presParOf" srcId="{C5AE43D6-DDD6-4D65-9177-D09573987F73}" destId="{A750AD02-674F-4004-A2FD-13AE0000727F}" srcOrd="1" destOrd="0" presId="urn:microsoft.com/office/officeart/2018/2/layout/IconVerticalSolidList"/>
    <dgm:cxn modelId="{DBE4A91F-8DE2-48ED-B758-5A16C7D0B682}" type="presParOf" srcId="{C5AE43D6-DDD6-4D65-9177-D09573987F73}" destId="{DD7B084F-EEAD-455B-9F70-998ECF1C1A4A}" srcOrd="2" destOrd="0" presId="urn:microsoft.com/office/officeart/2018/2/layout/IconVerticalSolidList"/>
    <dgm:cxn modelId="{261E2414-DA09-4296-BF4B-363F2DDDF0F5}" type="presParOf" srcId="{C5AE43D6-DDD6-4D65-9177-D09573987F73}" destId="{F0FFF052-1FC5-42BD-881A-EE11122250AC}" srcOrd="3" destOrd="0" presId="urn:microsoft.com/office/officeart/2018/2/layout/IconVerticalSolidList"/>
    <dgm:cxn modelId="{683592A9-64AA-490F-BFC8-28F957D17C35}" type="presParOf" srcId="{C5AE43D6-DDD6-4D65-9177-D09573987F73}" destId="{206CA3CB-D0A6-4987-A318-A6D7ED9FC047}" srcOrd="4" destOrd="0" presId="urn:microsoft.com/office/officeart/2018/2/layout/IconVerticalSolidList"/>
    <dgm:cxn modelId="{205F2BA8-73AD-4F64-9DFE-D102E251F42E}" type="presParOf" srcId="{3FEFB99D-938D-47E2-8AB5-F7F806BD813F}" destId="{B3731BB1-3F8A-448B-81C5-B689DAAD38F2}" srcOrd="7" destOrd="0" presId="urn:microsoft.com/office/officeart/2018/2/layout/IconVerticalSolidList"/>
    <dgm:cxn modelId="{F01D973D-92CC-44F2-9576-22DD97B3126D}" type="presParOf" srcId="{3FEFB99D-938D-47E2-8AB5-F7F806BD813F}" destId="{554A4666-610A-4209-958A-A966A71E0B7F}" srcOrd="8" destOrd="0" presId="urn:microsoft.com/office/officeart/2018/2/layout/IconVerticalSolidList"/>
    <dgm:cxn modelId="{DB0A86F0-DF17-4961-829B-3B6A512272FA}" type="presParOf" srcId="{554A4666-610A-4209-958A-A966A71E0B7F}" destId="{41BEBF82-89F2-445B-BF37-254383F834A4}" srcOrd="0" destOrd="0" presId="urn:microsoft.com/office/officeart/2018/2/layout/IconVerticalSolidList"/>
    <dgm:cxn modelId="{D552BC35-667C-49E6-9530-37E0E0712861}" type="presParOf" srcId="{554A4666-610A-4209-958A-A966A71E0B7F}" destId="{4BB87CBD-59C6-4E16-B642-5D9133008CDA}" srcOrd="1" destOrd="0" presId="urn:microsoft.com/office/officeart/2018/2/layout/IconVerticalSolidList"/>
    <dgm:cxn modelId="{E18F5332-F10B-4821-BA1F-7308C73EF799}" type="presParOf" srcId="{554A4666-610A-4209-958A-A966A71E0B7F}" destId="{95D1AB32-0D86-4AD9-AF46-12E123B86900}" srcOrd="2" destOrd="0" presId="urn:microsoft.com/office/officeart/2018/2/layout/IconVerticalSolidList"/>
    <dgm:cxn modelId="{6720B7F2-7009-4C3A-8D1B-4C2B736C6FAA}" type="presParOf" srcId="{554A4666-610A-4209-958A-A966A71E0B7F}" destId="{B52AE702-E29A-4139-B82D-9BD3326620AF}" srcOrd="3" destOrd="0" presId="urn:microsoft.com/office/officeart/2018/2/layout/IconVerticalSolidList"/>
    <dgm:cxn modelId="{1F6989A5-851C-43F0-A645-75603175D51C}" type="presParOf" srcId="{554A4666-610A-4209-958A-A966A71E0B7F}" destId="{AD78FB53-FFE8-4BE5-9687-C65433A10113}"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86008E-C0C0-4161-A53C-D97F710DA3F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EDB8173-887B-496C-9173-7ADD5437752A}">
      <dgm:prSet/>
      <dgm:spPr/>
      <dgm:t>
        <a:bodyPr/>
        <a:lstStyle/>
        <a:p>
          <a:r>
            <a:rPr lang="en-US" dirty="0"/>
            <a:t>Regression Model </a:t>
          </a:r>
          <a:r>
            <a:rPr lang="en-US" b="1" dirty="0"/>
            <a:t>(1.87)</a:t>
          </a:r>
        </a:p>
      </dgm:t>
    </dgm:pt>
    <dgm:pt modelId="{3DEEED23-9CAA-410D-9F26-B4CCB4E68717}" type="parTrans" cxnId="{A6CA40BE-7791-4F95-8ACF-7D464369B977}">
      <dgm:prSet/>
      <dgm:spPr/>
      <dgm:t>
        <a:bodyPr/>
        <a:lstStyle/>
        <a:p>
          <a:endParaRPr lang="en-US"/>
        </a:p>
      </dgm:t>
    </dgm:pt>
    <dgm:pt modelId="{F1A4A26F-F78E-43D4-93BC-22F9BE27F1F9}" type="sibTrans" cxnId="{A6CA40BE-7791-4F95-8ACF-7D464369B977}">
      <dgm:prSet/>
      <dgm:spPr/>
      <dgm:t>
        <a:bodyPr/>
        <a:lstStyle/>
        <a:p>
          <a:endParaRPr lang="en-US"/>
        </a:p>
      </dgm:t>
    </dgm:pt>
    <dgm:pt modelId="{5B5F50E9-1546-410C-8491-23E5CF0469A0}">
      <dgm:prSet/>
      <dgm:spPr/>
      <dgm:t>
        <a:bodyPr/>
        <a:lstStyle/>
        <a:p>
          <a:r>
            <a:rPr lang="en-US" dirty="0"/>
            <a:t>Random Forest Regressor </a:t>
          </a:r>
          <a:r>
            <a:rPr lang="en-US" b="1" dirty="0"/>
            <a:t>(1.53)</a:t>
          </a:r>
        </a:p>
      </dgm:t>
    </dgm:pt>
    <dgm:pt modelId="{CBECA391-8D64-4BA1-AAF9-3CB909709B19}" type="parTrans" cxnId="{1ACE55B1-A7E7-43DD-94B2-0D5F094E1B26}">
      <dgm:prSet/>
      <dgm:spPr/>
      <dgm:t>
        <a:bodyPr/>
        <a:lstStyle/>
        <a:p>
          <a:endParaRPr lang="en-US"/>
        </a:p>
      </dgm:t>
    </dgm:pt>
    <dgm:pt modelId="{B7AC0D3D-303D-44D2-9033-2C467D175F8F}" type="sibTrans" cxnId="{1ACE55B1-A7E7-43DD-94B2-0D5F094E1B26}">
      <dgm:prSet/>
      <dgm:spPr/>
      <dgm:t>
        <a:bodyPr/>
        <a:lstStyle/>
        <a:p>
          <a:endParaRPr lang="en-US"/>
        </a:p>
      </dgm:t>
    </dgm:pt>
    <dgm:pt modelId="{B912F94D-6DCA-4004-8319-BC802505D3AA}">
      <dgm:prSet/>
      <dgm:spPr/>
      <dgm:t>
        <a:bodyPr/>
        <a:lstStyle/>
        <a:p>
          <a:r>
            <a:rPr lang="en-US" dirty="0" err="1"/>
            <a:t>XGBoost</a:t>
          </a:r>
          <a:r>
            <a:rPr lang="en-US" dirty="0"/>
            <a:t> (No result yet)</a:t>
          </a:r>
        </a:p>
      </dgm:t>
    </dgm:pt>
    <dgm:pt modelId="{52F4747F-E74C-4EEF-9D01-554794A17301}" type="parTrans" cxnId="{36C04181-6B7B-4FC4-BC65-C0AB872FEB63}">
      <dgm:prSet/>
      <dgm:spPr/>
      <dgm:t>
        <a:bodyPr/>
        <a:lstStyle/>
        <a:p>
          <a:endParaRPr lang="en-US"/>
        </a:p>
      </dgm:t>
    </dgm:pt>
    <dgm:pt modelId="{43785D76-5F3B-4652-A4DA-9CF713806CEE}" type="sibTrans" cxnId="{36C04181-6B7B-4FC4-BC65-C0AB872FEB63}">
      <dgm:prSet/>
      <dgm:spPr/>
      <dgm:t>
        <a:bodyPr/>
        <a:lstStyle/>
        <a:p>
          <a:endParaRPr lang="en-US"/>
        </a:p>
      </dgm:t>
    </dgm:pt>
    <dgm:pt modelId="{C0C581AF-7634-4E8A-B182-E1541A63300D}">
      <dgm:prSet/>
      <dgm:spPr/>
      <dgm:t>
        <a:bodyPr/>
        <a:lstStyle/>
        <a:p>
          <a:r>
            <a:rPr lang="en-US" b="1" u="sng"/>
            <a:t>Lgbm (1.51)</a:t>
          </a:r>
          <a:endParaRPr lang="en-US"/>
        </a:p>
      </dgm:t>
    </dgm:pt>
    <dgm:pt modelId="{16C53B2B-C036-41AF-B632-9B6DAA2FDA5E}" type="parTrans" cxnId="{5E01B229-175E-491D-816B-AD566CC28BCC}">
      <dgm:prSet/>
      <dgm:spPr/>
      <dgm:t>
        <a:bodyPr/>
        <a:lstStyle/>
        <a:p>
          <a:endParaRPr lang="en-US"/>
        </a:p>
      </dgm:t>
    </dgm:pt>
    <dgm:pt modelId="{0F9DDD48-BC4C-4AEB-83BB-308F45E1FDAC}" type="sibTrans" cxnId="{5E01B229-175E-491D-816B-AD566CC28BCC}">
      <dgm:prSet/>
      <dgm:spPr/>
      <dgm:t>
        <a:bodyPr/>
        <a:lstStyle/>
        <a:p>
          <a:endParaRPr lang="en-US"/>
        </a:p>
      </dgm:t>
    </dgm:pt>
    <dgm:pt modelId="{D63E6C30-CA78-2F4B-A63D-D6E547FEB863}" type="pres">
      <dgm:prSet presAssocID="{0786008E-C0C0-4161-A53C-D97F710DA3F2}" presName="linear" presStyleCnt="0">
        <dgm:presLayoutVars>
          <dgm:animLvl val="lvl"/>
          <dgm:resizeHandles val="exact"/>
        </dgm:presLayoutVars>
      </dgm:prSet>
      <dgm:spPr/>
    </dgm:pt>
    <dgm:pt modelId="{4570CDDA-B2E4-3043-B1C5-BD6F4E15A30F}" type="pres">
      <dgm:prSet presAssocID="{9EDB8173-887B-496C-9173-7ADD5437752A}" presName="parentText" presStyleLbl="node1" presStyleIdx="0" presStyleCnt="4">
        <dgm:presLayoutVars>
          <dgm:chMax val="0"/>
          <dgm:bulletEnabled val="1"/>
        </dgm:presLayoutVars>
      </dgm:prSet>
      <dgm:spPr/>
    </dgm:pt>
    <dgm:pt modelId="{77C93F79-F078-CB43-868A-21A57D5C30A4}" type="pres">
      <dgm:prSet presAssocID="{F1A4A26F-F78E-43D4-93BC-22F9BE27F1F9}" presName="spacer" presStyleCnt="0"/>
      <dgm:spPr/>
    </dgm:pt>
    <dgm:pt modelId="{229CBA8D-A2F1-7C44-A11B-001FE6B71FE4}" type="pres">
      <dgm:prSet presAssocID="{5B5F50E9-1546-410C-8491-23E5CF0469A0}" presName="parentText" presStyleLbl="node1" presStyleIdx="1" presStyleCnt="4">
        <dgm:presLayoutVars>
          <dgm:chMax val="0"/>
          <dgm:bulletEnabled val="1"/>
        </dgm:presLayoutVars>
      </dgm:prSet>
      <dgm:spPr/>
    </dgm:pt>
    <dgm:pt modelId="{C39C4717-0FC2-0F4B-8F68-1EBDD928D261}" type="pres">
      <dgm:prSet presAssocID="{B7AC0D3D-303D-44D2-9033-2C467D175F8F}" presName="spacer" presStyleCnt="0"/>
      <dgm:spPr/>
    </dgm:pt>
    <dgm:pt modelId="{11AB305A-7EAD-8E4A-820E-5ADB7508E6FE}" type="pres">
      <dgm:prSet presAssocID="{B912F94D-6DCA-4004-8319-BC802505D3AA}" presName="parentText" presStyleLbl="node1" presStyleIdx="2" presStyleCnt="4">
        <dgm:presLayoutVars>
          <dgm:chMax val="0"/>
          <dgm:bulletEnabled val="1"/>
        </dgm:presLayoutVars>
      </dgm:prSet>
      <dgm:spPr/>
    </dgm:pt>
    <dgm:pt modelId="{AB8A50A1-676D-B545-9214-1E56261ED2D6}" type="pres">
      <dgm:prSet presAssocID="{43785D76-5F3B-4652-A4DA-9CF713806CEE}" presName="spacer" presStyleCnt="0"/>
      <dgm:spPr/>
    </dgm:pt>
    <dgm:pt modelId="{802F2757-4ED0-4E49-85B8-6D62562B9C52}" type="pres">
      <dgm:prSet presAssocID="{C0C581AF-7634-4E8A-B182-E1541A63300D}" presName="parentText" presStyleLbl="node1" presStyleIdx="3" presStyleCnt="4">
        <dgm:presLayoutVars>
          <dgm:chMax val="0"/>
          <dgm:bulletEnabled val="1"/>
        </dgm:presLayoutVars>
      </dgm:prSet>
      <dgm:spPr/>
    </dgm:pt>
  </dgm:ptLst>
  <dgm:cxnLst>
    <dgm:cxn modelId="{5E01B229-175E-491D-816B-AD566CC28BCC}" srcId="{0786008E-C0C0-4161-A53C-D97F710DA3F2}" destId="{C0C581AF-7634-4E8A-B182-E1541A63300D}" srcOrd="3" destOrd="0" parTransId="{16C53B2B-C036-41AF-B632-9B6DAA2FDA5E}" sibTransId="{0F9DDD48-BC4C-4AEB-83BB-308F45E1FDAC}"/>
    <dgm:cxn modelId="{36C04181-6B7B-4FC4-BC65-C0AB872FEB63}" srcId="{0786008E-C0C0-4161-A53C-D97F710DA3F2}" destId="{B912F94D-6DCA-4004-8319-BC802505D3AA}" srcOrd="2" destOrd="0" parTransId="{52F4747F-E74C-4EEF-9D01-554794A17301}" sibTransId="{43785D76-5F3B-4652-A4DA-9CF713806CEE}"/>
    <dgm:cxn modelId="{1C8555A5-31CA-D349-84F8-D45A5C11BE69}" type="presOf" srcId="{9EDB8173-887B-496C-9173-7ADD5437752A}" destId="{4570CDDA-B2E4-3043-B1C5-BD6F4E15A30F}" srcOrd="0" destOrd="0" presId="urn:microsoft.com/office/officeart/2005/8/layout/vList2"/>
    <dgm:cxn modelId="{1ACE55B1-A7E7-43DD-94B2-0D5F094E1B26}" srcId="{0786008E-C0C0-4161-A53C-D97F710DA3F2}" destId="{5B5F50E9-1546-410C-8491-23E5CF0469A0}" srcOrd="1" destOrd="0" parTransId="{CBECA391-8D64-4BA1-AAF9-3CB909709B19}" sibTransId="{B7AC0D3D-303D-44D2-9033-2C467D175F8F}"/>
    <dgm:cxn modelId="{A6CA40BE-7791-4F95-8ACF-7D464369B977}" srcId="{0786008E-C0C0-4161-A53C-D97F710DA3F2}" destId="{9EDB8173-887B-496C-9173-7ADD5437752A}" srcOrd="0" destOrd="0" parTransId="{3DEEED23-9CAA-410D-9F26-B4CCB4E68717}" sibTransId="{F1A4A26F-F78E-43D4-93BC-22F9BE27F1F9}"/>
    <dgm:cxn modelId="{10EBE9C4-BF99-3C4B-AB81-1C07829888BD}" type="presOf" srcId="{5B5F50E9-1546-410C-8491-23E5CF0469A0}" destId="{229CBA8D-A2F1-7C44-A11B-001FE6B71FE4}" srcOrd="0" destOrd="0" presId="urn:microsoft.com/office/officeart/2005/8/layout/vList2"/>
    <dgm:cxn modelId="{DBBCF5C5-29B6-FD48-9639-093CD8BB2315}" type="presOf" srcId="{B912F94D-6DCA-4004-8319-BC802505D3AA}" destId="{11AB305A-7EAD-8E4A-820E-5ADB7508E6FE}" srcOrd="0" destOrd="0" presId="urn:microsoft.com/office/officeart/2005/8/layout/vList2"/>
    <dgm:cxn modelId="{E5C495EF-2E9F-9545-8DEC-11DB7C25D7FE}" type="presOf" srcId="{0786008E-C0C0-4161-A53C-D97F710DA3F2}" destId="{D63E6C30-CA78-2F4B-A63D-D6E547FEB863}" srcOrd="0" destOrd="0" presId="urn:microsoft.com/office/officeart/2005/8/layout/vList2"/>
    <dgm:cxn modelId="{C31184F1-6DD9-474C-B66C-8ADD2C2A4C9B}" type="presOf" srcId="{C0C581AF-7634-4E8A-B182-E1541A63300D}" destId="{802F2757-4ED0-4E49-85B8-6D62562B9C52}" srcOrd="0" destOrd="0" presId="urn:microsoft.com/office/officeart/2005/8/layout/vList2"/>
    <dgm:cxn modelId="{00D740A3-AA9B-6A48-894A-37BD2F51C42C}" type="presParOf" srcId="{D63E6C30-CA78-2F4B-A63D-D6E547FEB863}" destId="{4570CDDA-B2E4-3043-B1C5-BD6F4E15A30F}" srcOrd="0" destOrd="0" presId="urn:microsoft.com/office/officeart/2005/8/layout/vList2"/>
    <dgm:cxn modelId="{3D720631-2BCC-3C4A-A264-3E4A51477F78}" type="presParOf" srcId="{D63E6C30-CA78-2F4B-A63D-D6E547FEB863}" destId="{77C93F79-F078-CB43-868A-21A57D5C30A4}" srcOrd="1" destOrd="0" presId="urn:microsoft.com/office/officeart/2005/8/layout/vList2"/>
    <dgm:cxn modelId="{5FAC1EFA-FD36-3343-AE50-636CCA81593E}" type="presParOf" srcId="{D63E6C30-CA78-2F4B-A63D-D6E547FEB863}" destId="{229CBA8D-A2F1-7C44-A11B-001FE6B71FE4}" srcOrd="2" destOrd="0" presId="urn:microsoft.com/office/officeart/2005/8/layout/vList2"/>
    <dgm:cxn modelId="{C33B6F5C-CCDE-1D40-8177-B341E220E3A9}" type="presParOf" srcId="{D63E6C30-CA78-2F4B-A63D-D6E547FEB863}" destId="{C39C4717-0FC2-0F4B-8F68-1EBDD928D261}" srcOrd="3" destOrd="0" presId="urn:microsoft.com/office/officeart/2005/8/layout/vList2"/>
    <dgm:cxn modelId="{32B1D72A-5256-214B-949B-7F197AEA10FD}" type="presParOf" srcId="{D63E6C30-CA78-2F4B-A63D-D6E547FEB863}" destId="{11AB305A-7EAD-8E4A-820E-5ADB7508E6FE}" srcOrd="4" destOrd="0" presId="urn:microsoft.com/office/officeart/2005/8/layout/vList2"/>
    <dgm:cxn modelId="{00124DAC-11CA-3849-979B-EA90F61BDB18}" type="presParOf" srcId="{D63E6C30-CA78-2F4B-A63D-D6E547FEB863}" destId="{AB8A50A1-676D-B545-9214-1E56261ED2D6}" srcOrd="5" destOrd="0" presId="urn:microsoft.com/office/officeart/2005/8/layout/vList2"/>
    <dgm:cxn modelId="{210193C9-F9F3-9144-80D0-ACBCBE1C79BD}" type="presParOf" srcId="{D63E6C30-CA78-2F4B-A63D-D6E547FEB863}" destId="{802F2757-4ED0-4E49-85B8-6D62562B9C5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9A672-A5B1-40F1-90E3-2F54B563E24C}">
      <dsp:nvSpPr>
        <dsp:cNvPr id="0" name=""/>
        <dsp:cNvSpPr/>
      </dsp:nvSpPr>
      <dsp:spPr>
        <a:xfrm>
          <a:off x="0" y="7076"/>
          <a:ext cx="6967728" cy="92728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6CECC5-57AA-4EF6-8251-AC2D0E17FD2A}">
      <dsp:nvSpPr>
        <dsp:cNvPr id="0" name=""/>
        <dsp:cNvSpPr/>
      </dsp:nvSpPr>
      <dsp:spPr>
        <a:xfrm>
          <a:off x="280502" y="215715"/>
          <a:ext cx="510004" cy="5100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255928-71D0-4595-83FD-9BBE623E07A9}">
      <dsp:nvSpPr>
        <dsp:cNvPr id="0" name=""/>
        <dsp:cNvSpPr/>
      </dsp:nvSpPr>
      <dsp:spPr>
        <a:xfrm>
          <a:off x="1071009" y="7076"/>
          <a:ext cx="3135477" cy="927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7" tIns="98137" rIns="98137" bIns="98137" numCol="1" spcCol="1270" anchor="ctr" anchorCtr="0">
          <a:noAutofit/>
        </a:bodyPr>
        <a:lstStyle/>
        <a:p>
          <a:pPr marL="0" lvl="0" indent="0" algn="l" defTabSz="844550">
            <a:lnSpc>
              <a:spcPct val="90000"/>
            </a:lnSpc>
            <a:spcBef>
              <a:spcPct val="0"/>
            </a:spcBef>
            <a:spcAft>
              <a:spcPct val="35000"/>
            </a:spcAft>
            <a:buNone/>
          </a:pPr>
          <a:r>
            <a:rPr lang="en-US" sz="1900" kern="1200"/>
            <a:t>building_metadata </a:t>
          </a:r>
        </a:p>
      </dsp:txBody>
      <dsp:txXfrm>
        <a:off x="1071009" y="7076"/>
        <a:ext cx="3135477" cy="927281"/>
      </dsp:txXfrm>
    </dsp:sp>
    <dsp:sp modelId="{4E10718D-0933-4088-B497-CA95EB19AEC9}">
      <dsp:nvSpPr>
        <dsp:cNvPr id="0" name=""/>
        <dsp:cNvSpPr/>
      </dsp:nvSpPr>
      <dsp:spPr>
        <a:xfrm>
          <a:off x="4206487" y="7076"/>
          <a:ext cx="2760193" cy="927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7" tIns="98137" rIns="98137" bIns="98137" numCol="1" spcCol="1270" anchor="ctr" anchorCtr="0">
          <a:noAutofit/>
        </a:bodyPr>
        <a:lstStyle/>
        <a:p>
          <a:pPr marL="0" lvl="0" indent="0" algn="l" defTabSz="488950">
            <a:lnSpc>
              <a:spcPct val="90000"/>
            </a:lnSpc>
            <a:spcBef>
              <a:spcPct val="0"/>
            </a:spcBef>
            <a:spcAft>
              <a:spcPct val="35000"/>
            </a:spcAft>
            <a:buNone/>
          </a:pPr>
          <a:r>
            <a:rPr lang="en-US" sz="1100" kern="1200"/>
            <a:t>site_id, building_id, primary_use, square_feet, year_built, floor_count</a:t>
          </a:r>
        </a:p>
      </dsp:txBody>
      <dsp:txXfrm>
        <a:off x="4206487" y="7076"/>
        <a:ext cx="2760193" cy="927281"/>
      </dsp:txXfrm>
    </dsp:sp>
    <dsp:sp modelId="{5332A717-06B6-4BCC-A51D-000F371DC05E}">
      <dsp:nvSpPr>
        <dsp:cNvPr id="0" name=""/>
        <dsp:cNvSpPr/>
      </dsp:nvSpPr>
      <dsp:spPr>
        <a:xfrm>
          <a:off x="0" y="1166178"/>
          <a:ext cx="6967728" cy="927281"/>
        </a:xfrm>
        <a:prstGeom prst="roundRect">
          <a:avLst>
            <a:gd name="adj" fmla="val 10000"/>
          </a:avLst>
        </a:prstGeom>
        <a:solidFill>
          <a:schemeClr val="accent2">
            <a:hueOff val="371492"/>
            <a:satOff val="6607"/>
            <a:lumOff val="1618"/>
            <a:alphaOff val="0"/>
          </a:schemeClr>
        </a:solidFill>
        <a:ln>
          <a:noFill/>
        </a:ln>
        <a:effectLst/>
      </dsp:spPr>
      <dsp:style>
        <a:lnRef idx="0">
          <a:scrgbClr r="0" g="0" b="0"/>
        </a:lnRef>
        <a:fillRef idx="1">
          <a:scrgbClr r="0" g="0" b="0"/>
        </a:fillRef>
        <a:effectRef idx="0">
          <a:scrgbClr r="0" g="0" b="0"/>
        </a:effectRef>
        <a:fontRef idx="minor"/>
      </dsp:style>
    </dsp:sp>
    <dsp:sp modelId="{53318789-DD9B-4B7F-906A-722299EE4DDD}">
      <dsp:nvSpPr>
        <dsp:cNvPr id="0" name=""/>
        <dsp:cNvSpPr/>
      </dsp:nvSpPr>
      <dsp:spPr>
        <a:xfrm>
          <a:off x="280502" y="1374816"/>
          <a:ext cx="510004" cy="5100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868E76-9B5E-4BD9-BCB2-BE0E9D2606A3}">
      <dsp:nvSpPr>
        <dsp:cNvPr id="0" name=""/>
        <dsp:cNvSpPr/>
      </dsp:nvSpPr>
      <dsp:spPr>
        <a:xfrm>
          <a:off x="1071009" y="1166178"/>
          <a:ext cx="3135477" cy="927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7" tIns="98137" rIns="98137" bIns="98137" numCol="1" spcCol="1270" anchor="ctr" anchorCtr="0">
          <a:noAutofit/>
        </a:bodyPr>
        <a:lstStyle/>
        <a:p>
          <a:pPr marL="0" lvl="0" indent="0" algn="l" defTabSz="844550">
            <a:lnSpc>
              <a:spcPct val="90000"/>
            </a:lnSpc>
            <a:spcBef>
              <a:spcPct val="0"/>
            </a:spcBef>
            <a:spcAft>
              <a:spcPct val="35000"/>
            </a:spcAft>
            <a:buNone/>
          </a:pPr>
          <a:r>
            <a:rPr lang="en-US" sz="1900" kern="1200"/>
            <a:t>test</a:t>
          </a:r>
        </a:p>
      </dsp:txBody>
      <dsp:txXfrm>
        <a:off x="1071009" y="1166178"/>
        <a:ext cx="3135477" cy="927281"/>
      </dsp:txXfrm>
    </dsp:sp>
    <dsp:sp modelId="{6C81DE91-D7DE-4B66-9876-F22DA6C87D7E}">
      <dsp:nvSpPr>
        <dsp:cNvPr id="0" name=""/>
        <dsp:cNvSpPr/>
      </dsp:nvSpPr>
      <dsp:spPr>
        <a:xfrm>
          <a:off x="4206487" y="1166178"/>
          <a:ext cx="2760193" cy="927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7" tIns="98137" rIns="98137" bIns="98137" numCol="1" spcCol="1270" anchor="ctr" anchorCtr="0">
          <a:noAutofit/>
        </a:bodyPr>
        <a:lstStyle/>
        <a:p>
          <a:pPr marL="0" lvl="0" indent="0" algn="l" defTabSz="488950">
            <a:lnSpc>
              <a:spcPct val="90000"/>
            </a:lnSpc>
            <a:spcBef>
              <a:spcPct val="0"/>
            </a:spcBef>
            <a:spcAft>
              <a:spcPct val="35000"/>
            </a:spcAft>
            <a:buNone/>
          </a:pPr>
          <a:r>
            <a:rPr lang="en-US" sz="1100" kern="1200"/>
            <a:t>row_id, building_id, meter, timestamp</a:t>
          </a:r>
        </a:p>
      </dsp:txBody>
      <dsp:txXfrm>
        <a:off x="4206487" y="1166178"/>
        <a:ext cx="2760193" cy="927281"/>
      </dsp:txXfrm>
    </dsp:sp>
    <dsp:sp modelId="{16D179EA-A94C-473B-8217-C72B333D86E8}">
      <dsp:nvSpPr>
        <dsp:cNvPr id="0" name=""/>
        <dsp:cNvSpPr/>
      </dsp:nvSpPr>
      <dsp:spPr>
        <a:xfrm>
          <a:off x="0" y="2325279"/>
          <a:ext cx="6967728" cy="927281"/>
        </a:xfrm>
        <a:prstGeom prst="roundRect">
          <a:avLst>
            <a:gd name="adj" fmla="val 10000"/>
          </a:avLst>
        </a:prstGeom>
        <a:solidFill>
          <a:schemeClr val="accent2">
            <a:hueOff val="742984"/>
            <a:satOff val="13214"/>
            <a:lumOff val="3236"/>
            <a:alphaOff val="0"/>
          </a:schemeClr>
        </a:solidFill>
        <a:ln>
          <a:noFill/>
        </a:ln>
        <a:effectLst/>
      </dsp:spPr>
      <dsp:style>
        <a:lnRef idx="0">
          <a:scrgbClr r="0" g="0" b="0"/>
        </a:lnRef>
        <a:fillRef idx="1">
          <a:scrgbClr r="0" g="0" b="0"/>
        </a:fillRef>
        <a:effectRef idx="0">
          <a:scrgbClr r="0" g="0" b="0"/>
        </a:effectRef>
        <a:fontRef idx="minor"/>
      </dsp:style>
    </dsp:sp>
    <dsp:sp modelId="{4832CCBE-72BD-419A-A5BF-B6416CE740EB}">
      <dsp:nvSpPr>
        <dsp:cNvPr id="0" name=""/>
        <dsp:cNvSpPr/>
      </dsp:nvSpPr>
      <dsp:spPr>
        <a:xfrm>
          <a:off x="280502" y="2533917"/>
          <a:ext cx="510004" cy="5100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9CA501-8ADF-414B-90A9-46526A01EE7B}">
      <dsp:nvSpPr>
        <dsp:cNvPr id="0" name=""/>
        <dsp:cNvSpPr/>
      </dsp:nvSpPr>
      <dsp:spPr>
        <a:xfrm>
          <a:off x="1071009" y="2325279"/>
          <a:ext cx="3135477" cy="927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7" tIns="98137" rIns="98137" bIns="98137" numCol="1" spcCol="1270" anchor="ctr" anchorCtr="0">
          <a:noAutofit/>
        </a:bodyPr>
        <a:lstStyle/>
        <a:p>
          <a:pPr marL="0" lvl="0" indent="0" algn="l" defTabSz="844550">
            <a:lnSpc>
              <a:spcPct val="90000"/>
            </a:lnSpc>
            <a:spcBef>
              <a:spcPct val="0"/>
            </a:spcBef>
            <a:spcAft>
              <a:spcPct val="35000"/>
            </a:spcAft>
            <a:buNone/>
          </a:pPr>
          <a:r>
            <a:rPr lang="en-US" sz="1900" kern="1200"/>
            <a:t>train</a:t>
          </a:r>
        </a:p>
      </dsp:txBody>
      <dsp:txXfrm>
        <a:off x="1071009" y="2325279"/>
        <a:ext cx="3135477" cy="927281"/>
      </dsp:txXfrm>
    </dsp:sp>
    <dsp:sp modelId="{9F5DA65D-F50C-48F3-967E-BD3454ED2129}">
      <dsp:nvSpPr>
        <dsp:cNvPr id="0" name=""/>
        <dsp:cNvSpPr/>
      </dsp:nvSpPr>
      <dsp:spPr>
        <a:xfrm>
          <a:off x="4206487" y="2325279"/>
          <a:ext cx="2760193" cy="927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7" tIns="98137" rIns="98137" bIns="98137" numCol="1" spcCol="1270" anchor="ctr" anchorCtr="0">
          <a:noAutofit/>
        </a:bodyPr>
        <a:lstStyle/>
        <a:p>
          <a:pPr marL="0" lvl="0" indent="0" algn="l" defTabSz="488950">
            <a:lnSpc>
              <a:spcPct val="90000"/>
            </a:lnSpc>
            <a:spcBef>
              <a:spcPct val="0"/>
            </a:spcBef>
            <a:spcAft>
              <a:spcPct val="35000"/>
            </a:spcAft>
            <a:buNone/>
          </a:pPr>
          <a:r>
            <a:rPr lang="en-US" sz="1100" kern="1200"/>
            <a:t>'building_id', 'meter', 'timestamp', 'meter_reading'</a:t>
          </a:r>
        </a:p>
      </dsp:txBody>
      <dsp:txXfrm>
        <a:off x="4206487" y="2325279"/>
        <a:ext cx="2760193" cy="927281"/>
      </dsp:txXfrm>
    </dsp:sp>
    <dsp:sp modelId="{8DDFCE1A-894F-4695-8B1A-05A44A32C120}">
      <dsp:nvSpPr>
        <dsp:cNvPr id="0" name=""/>
        <dsp:cNvSpPr/>
      </dsp:nvSpPr>
      <dsp:spPr>
        <a:xfrm>
          <a:off x="0" y="3484380"/>
          <a:ext cx="6967728" cy="927281"/>
        </a:xfrm>
        <a:prstGeom prst="roundRect">
          <a:avLst>
            <a:gd name="adj" fmla="val 10000"/>
          </a:avLst>
        </a:prstGeom>
        <a:solidFill>
          <a:schemeClr val="accent2">
            <a:hueOff val="1114476"/>
            <a:satOff val="19821"/>
            <a:lumOff val="4854"/>
            <a:alphaOff val="0"/>
          </a:schemeClr>
        </a:solidFill>
        <a:ln>
          <a:noFill/>
        </a:ln>
        <a:effectLst/>
      </dsp:spPr>
      <dsp:style>
        <a:lnRef idx="0">
          <a:scrgbClr r="0" g="0" b="0"/>
        </a:lnRef>
        <a:fillRef idx="1">
          <a:scrgbClr r="0" g="0" b="0"/>
        </a:fillRef>
        <a:effectRef idx="0">
          <a:scrgbClr r="0" g="0" b="0"/>
        </a:effectRef>
        <a:fontRef idx="minor"/>
      </dsp:style>
    </dsp:sp>
    <dsp:sp modelId="{A750AD02-674F-4004-A2FD-13AE0000727F}">
      <dsp:nvSpPr>
        <dsp:cNvPr id="0" name=""/>
        <dsp:cNvSpPr/>
      </dsp:nvSpPr>
      <dsp:spPr>
        <a:xfrm>
          <a:off x="280502" y="3693018"/>
          <a:ext cx="510004" cy="5100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FFF052-1FC5-42BD-881A-EE11122250AC}">
      <dsp:nvSpPr>
        <dsp:cNvPr id="0" name=""/>
        <dsp:cNvSpPr/>
      </dsp:nvSpPr>
      <dsp:spPr>
        <a:xfrm>
          <a:off x="1071009" y="3484380"/>
          <a:ext cx="3135477" cy="927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7" tIns="98137" rIns="98137" bIns="98137" numCol="1" spcCol="1270" anchor="ctr" anchorCtr="0">
          <a:noAutofit/>
        </a:bodyPr>
        <a:lstStyle/>
        <a:p>
          <a:pPr marL="0" lvl="0" indent="0" algn="l" defTabSz="844550">
            <a:lnSpc>
              <a:spcPct val="90000"/>
            </a:lnSpc>
            <a:spcBef>
              <a:spcPct val="0"/>
            </a:spcBef>
            <a:spcAft>
              <a:spcPct val="35000"/>
            </a:spcAft>
            <a:buNone/>
          </a:pPr>
          <a:r>
            <a:rPr lang="en-US" sz="1900" kern="1200"/>
            <a:t>weather_train</a:t>
          </a:r>
        </a:p>
      </dsp:txBody>
      <dsp:txXfrm>
        <a:off x="1071009" y="3484380"/>
        <a:ext cx="3135477" cy="927281"/>
      </dsp:txXfrm>
    </dsp:sp>
    <dsp:sp modelId="{206CA3CB-D0A6-4987-A318-A6D7ED9FC047}">
      <dsp:nvSpPr>
        <dsp:cNvPr id="0" name=""/>
        <dsp:cNvSpPr/>
      </dsp:nvSpPr>
      <dsp:spPr>
        <a:xfrm>
          <a:off x="4206487" y="3484380"/>
          <a:ext cx="2760193" cy="927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7" tIns="98137" rIns="98137" bIns="98137" numCol="1" spcCol="1270" anchor="ctr" anchorCtr="0">
          <a:noAutofit/>
        </a:bodyPr>
        <a:lstStyle/>
        <a:p>
          <a:pPr marL="0" lvl="0" indent="0" algn="l" defTabSz="488950">
            <a:lnSpc>
              <a:spcPct val="90000"/>
            </a:lnSpc>
            <a:spcBef>
              <a:spcPct val="0"/>
            </a:spcBef>
            <a:spcAft>
              <a:spcPct val="35000"/>
            </a:spcAft>
            <a:buNone/>
          </a:pPr>
          <a:r>
            <a:rPr lang="en-US" sz="1100" kern="1200"/>
            <a:t>'site_id', 'timestamp', 'air_temperature', 'cloud_coverage', 'dew_temperature', 'precip_depth_1_hr', 'sea_level_pressure', 'wind_direction', 'wind_speed'</a:t>
          </a:r>
        </a:p>
      </dsp:txBody>
      <dsp:txXfrm>
        <a:off x="4206487" y="3484380"/>
        <a:ext cx="2760193" cy="927281"/>
      </dsp:txXfrm>
    </dsp:sp>
    <dsp:sp modelId="{41BEBF82-89F2-445B-BF37-254383F834A4}">
      <dsp:nvSpPr>
        <dsp:cNvPr id="0" name=""/>
        <dsp:cNvSpPr/>
      </dsp:nvSpPr>
      <dsp:spPr>
        <a:xfrm>
          <a:off x="0" y="4643482"/>
          <a:ext cx="6967728" cy="927281"/>
        </a:xfrm>
        <a:prstGeom prst="roundRect">
          <a:avLst>
            <a:gd name="adj" fmla="val 10000"/>
          </a:avLst>
        </a:prstGeom>
        <a:solidFill>
          <a:schemeClr val="accent2">
            <a:hueOff val="1485968"/>
            <a:satOff val="26428"/>
            <a:lumOff val="6472"/>
            <a:alphaOff val="0"/>
          </a:schemeClr>
        </a:solidFill>
        <a:ln>
          <a:noFill/>
        </a:ln>
        <a:effectLst/>
      </dsp:spPr>
      <dsp:style>
        <a:lnRef idx="0">
          <a:scrgbClr r="0" g="0" b="0"/>
        </a:lnRef>
        <a:fillRef idx="1">
          <a:scrgbClr r="0" g="0" b="0"/>
        </a:fillRef>
        <a:effectRef idx="0">
          <a:scrgbClr r="0" g="0" b="0"/>
        </a:effectRef>
        <a:fontRef idx="minor"/>
      </dsp:style>
    </dsp:sp>
    <dsp:sp modelId="{4BB87CBD-59C6-4E16-B642-5D9133008CDA}">
      <dsp:nvSpPr>
        <dsp:cNvPr id="0" name=""/>
        <dsp:cNvSpPr/>
      </dsp:nvSpPr>
      <dsp:spPr>
        <a:xfrm>
          <a:off x="280502" y="4852120"/>
          <a:ext cx="510004" cy="51000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2AE702-E29A-4139-B82D-9BD3326620AF}">
      <dsp:nvSpPr>
        <dsp:cNvPr id="0" name=""/>
        <dsp:cNvSpPr/>
      </dsp:nvSpPr>
      <dsp:spPr>
        <a:xfrm>
          <a:off x="1071009" y="4643482"/>
          <a:ext cx="3135477" cy="927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7" tIns="98137" rIns="98137" bIns="98137" numCol="1" spcCol="1270" anchor="ctr" anchorCtr="0">
          <a:noAutofit/>
        </a:bodyPr>
        <a:lstStyle/>
        <a:p>
          <a:pPr marL="0" lvl="0" indent="0" algn="l" defTabSz="844550">
            <a:lnSpc>
              <a:spcPct val="90000"/>
            </a:lnSpc>
            <a:spcBef>
              <a:spcPct val="0"/>
            </a:spcBef>
            <a:spcAft>
              <a:spcPct val="35000"/>
            </a:spcAft>
            <a:buNone/>
          </a:pPr>
          <a:r>
            <a:rPr lang="en-US" sz="1900" kern="1200"/>
            <a:t>weather_test</a:t>
          </a:r>
        </a:p>
      </dsp:txBody>
      <dsp:txXfrm>
        <a:off x="1071009" y="4643482"/>
        <a:ext cx="3135477" cy="927281"/>
      </dsp:txXfrm>
    </dsp:sp>
    <dsp:sp modelId="{AD78FB53-FFE8-4BE5-9687-C65433A10113}">
      <dsp:nvSpPr>
        <dsp:cNvPr id="0" name=""/>
        <dsp:cNvSpPr/>
      </dsp:nvSpPr>
      <dsp:spPr>
        <a:xfrm>
          <a:off x="4206487" y="4643482"/>
          <a:ext cx="2760193" cy="927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7" tIns="98137" rIns="98137" bIns="98137" numCol="1" spcCol="1270" anchor="ctr" anchorCtr="0">
          <a:noAutofit/>
        </a:bodyPr>
        <a:lstStyle/>
        <a:p>
          <a:pPr marL="0" lvl="0" indent="0" algn="l" defTabSz="488950">
            <a:lnSpc>
              <a:spcPct val="90000"/>
            </a:lnSpc>
            <a:spcBef>
              <a:spcPct val="0"/>
            </a:spcBef>
            <a:spcAft>
              <a:spcPct val="35000"/>
            </a:spcAft>
            <a:buNone/>
          </a:pPr>
          <a:r>
            <a:rPr lang="en-US" sz="1100" kern="1200"/>
            <a:t>site_id, timestampe, air_temperature, cloud_coverage, 'dew_temperature', 'precip_depth_1_hr', 'sea_level_pressure', 'wind_direction', 'wind_speed'</a:t>
          </a:r>
        </a:p>
      </dsp:txBody>
      <dsp:txXfrm>
        <a:off x="4206487" y="4643482"/>
        <a:ext cx="2760193" cy="9272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0CDDA-B2E4-3043-B1C5-BD6F4E15A30F}">
      <dsp:nvSpPr>
        <dsp:cNvPr id="0" name=""/>
        <dsp:cNvSpPr/>
      </dsp:nvSpPr>
      <dsp:spPr>
        <a:xfrm>
          <a:off x="0" y="992772"/>
          <a:ext cx="6812280" cy="8154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Regression Model </a:t>
          </a:r>
          <a:r>
            <a:rPr lang="en-US" sz="3400" b="1" kern="1200" dirty="0"/>
            <a:t>(1.87)</a:t>
          </a:r>
        </a:p>
      </dsp:txBody>
      <dsp:txXfrm>
        <a:off x="39809" y="1032581"/>
        <a:ext cx="6732662" cy="735872"/>
      </dsp:txXfrm>
    </dsp:sp>
    <dsp:sp modelId="{229CBA8D-A2F1-7C44-A11B-001FE6B71FE4}">
      <dsp:nvSpPr>
        <dsp:cNvPr id="0" name=""/>
        <dsp:cNvSpPr/>
      </dsp:nvSpPr>
      <dsp:spPr>
        <a:xfrm>
          <a:off x="0" y="1906182"/>
          <a:ext cx="6812280" cy="815490"/>
        </a:xfrm>
        <a:prstGeom prst="roundRect">
          <a:avLst/>
        </a:prstGeom>
        <a:solidFill>
          <a:schemeClr val="accent2">
            <a:hueOff val="495323"/>
            <a:satOff val="8809"/>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Random Forest Regressor </a:t>
          </a:r>
          <a:r>
            <a:rPr lang="en-US" sz="3400" b="1" kern="1200" dirty="0"/>
            <a:t>(1.53)</a:t>
          </a:r>
        </a:p>
      </dsp:txBody>
      <dsp:txXfrm>
        <a:off x="39809" y="1945991"/>
        <a:ext cx="6732662" cy="735872"/>
      </dsp:txXfrm>
    </dsp:sp>
    <dsp:sp modelId="{11AB305A-7EAD-8E4A-820E-5ADB7508E6FE}">
      <dsp:nvSpPr>
        <dsp:cNvPr id="0" name=""/>
        <dsp:cNvSpPr/>
      </dsp:nvSpPr>
      <dsp:spPr>
        <a:xfrm>
          <a:off x="0" y="2819592"/>
          <a:ext cx="6812280" cy="815490"/>
        </a:xfrm>
        <a:prstGeom prst="roundRect">
          <a:avLst/>
        </a:prstGeom>
        <a:solidFill>
          <a:schemeClr val="accent2">
            <a:hueOff val="990645"/>
            <a:satOff val="17619"/>
            <a:lumOff val="43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err="1"/>
            <a:t>XGBoost</a:t>
          </a:r>
          <a:r>
            <a:rPr lang="en-US" sz="3400" kern="1200" dirty="0"/>
            <a:t> (No result yet)</a:t>
          </a:r>
        </a:p>
      </dsp:txBody>
      <dsp:txXfrm>
        <a:off x="39809" y="2859401"/>
        <a:ext cx="6732662" cy="735872"/>
      </dsp:txXfrm>
    </dsp:sp>
    <dsp:sp modelId="{802F2757-4ED0-4E49-85B8-6D62562B9C52}">
      <dsp:nvSpPr>
        <dsp:cNvPr id="0" name=""/>
        <dsp:cNvSpPr/>
      </dsp:nvSpPr>
      <dsp:spPr>
        <a:xfrm>
          <a:off x="0" y="3733002"/>
          <a:ext cx="6812280" cy="815490"/>
        </a:xfrm>
        <a:prstGeom prst="roundRect">
          <a:avLst/>
        </a:prstGeom>
        <a:solidFill>
          <a:schemeClr val="accent2">
            <a:hueOff val="1485968"/>
            <a:satOff val="26428"/>
            <a:lumOff val="64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u="sng" kern="1200"/>
            <a:t>Lgbm (1.51)</a:t>
          </a:r>
          <a:endParaRPr lang="en-US" sz="3400" kern="1200"/>
        </a:p>
      </dsp:txBody>
      <dsp:txXfrm>
        <a:off x="39809" y="3772811"/>
        <a:ext cx="6732662" cy="7358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91151-7EC8-BF41-BB17-8E4768DA0640}" type="datetimeFigureOut">
              <a:rPr lang="en-US" smtClean="0"/>
              <a:t>12/17/2019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221FF-9635-1C43-85C5-FF10BFE5E392}" type="slidenum">
              <a:rPr lang="en-US" smtClean="0"/>
              <a:t>‹#›</a:t>
            </a:fld>
            <a:endParaRPr lang="en-US"/>
          </a:p>
        </p:txBody>
      </p:sp>
    </p:spTree>
    <p:extLst>
      <p:ext uri="{BB962C8B-B14F-4D97-AF65-F5344CB8AC3E}">
        <p14:creationId xmlns:p14="http://schemas.microsoft.com/office/powerpoint/2010/main" val="2382822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7221FF-9635-1C43-85C5-FF10BFE5E392}" type="slidenum">
              <a:rPr lang="en-US" smtClean="0"/>
              <a:t>17</a:t>
            </a:fld>
            <a:endParaRPr lang="en-US"/>
          </a:p>
        </p:txBody>
      </p:sp>
    </p:spTree>
    <p:extLst>
      <p:ext uri="{BB962C8B-B14F-4D97-AF65-F5344CB8AC3E}">
        <p14:creationId xmlns:p14="http://schemas.microsoft.com/office/powerpoint/2010/main" val="1300217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12/17/2019</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2781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12/17/2019</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94430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12/17/2019</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87189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12/17/2019</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0032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12/17/2019</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94844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12/17/2019</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9240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12/17/2019</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02823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12/17/2019</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44772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12/17/2019</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87826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12/17/2019</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44105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12/17/2019</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5336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12/17/2019</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06136896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55D7866-985D-4D23-BF0E-72CA30F5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DC64551-9999-46BB-9270-CD423C66EED1}"/>
              </a:ext>
            </a:extLst>
          </p:cNvPr>
          <p:cNvPicPr>
            <a:picLocks noChangeAspect="1"/>
          </p:cNvPicPr>
          <p:nvPr/>
        </p:nvPicPr>
        <p:blipFill rotWithShape="1">
          <a:blip r:embed="rId2"/>
          <a:srcRect t="12887" b="12114"/>
          <a:stretch/>
        </p:blipFill>
        <p:spPr>
          <a:xfrm>
            <a:off x="20" y="10"/>
            <a:ext cx="12191980" cy="6857990"/>
          </a:xfrm>
          <a:prstGeom prst="rect">
            <a:avLst/>
          </a:prstGeom>
        </p:spPr>
      </p:pic>
      <p:sp>
        <p:nvSpPr>
          <p:cNvPr id="22" name="Rectangle 21">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731" y="4716089"/>
            <a:ext cx="6288261" cy="1573149"/>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D79A8D1-45DB-8649-B05A-1ADD1D1A243A}"/>
              </a:ext>
            </a:extLst>
          </p:cNvPr>
          <p:cNvSpPr>
            <a:spLocks noGrp="1"/>
          </p:cNvSpPr>
          <p:nvPr>
            <p:ph type="ctrTitle"/>
          </p:nvPr>
        </p:nvSpPr>
        <p:spPr>
          <a:xfrm>
            <a:off x="5849388" y="4907629"/>
            <a:ext cx="3212386" cy="1185353"/>
          </a:xfrm>
        </p:spPr>
        <p:txBody>
          <a:bodyPr anchor="ctr">
            <a:normAutofit/>
          </a:bodyPr>
          <a:lstStyle/>
          <a:p>
            <a:r>
              <a:rPr lang="en-US" sz="2600"/>
              <a:t>Kaggle Project Report</a:t>
            </a:r>
          </a:p>
        </p:txBody>
      </p:sp>
      <p:sp>
        <p:nvSpPr>
          <p:cNvPr id="3" name="Subtitle 2">
            <a:extLst>
              <a:ext uri="{FF2B5EF4-FFF2-40B4-BE49-F238E27FC236}">
                <a16:creationId xmlns:a16="http://schemas.microsoft.com/office/drawing/2014/main" id="{8FF7AD27-4067-B34C-978A-59AF9E80ED94}"/>
              </a:ext>
            </a:extLst>
          </p:cNvPr>
          <p:cNvSpPr>
            <a:spLocks noGrp="1"/>
          </p:cNvSpPr>
          <p:nvPr>
            <p:ph type="subTitle" idx="1"/>
          </p:nvPr>
        </p:nvSpPr>
        <p:spPr>
          <a:xfrm>
            <a:off x="9403912" y="4907629"/>
            <a:ext cx="2228641" cy="1185353"/>
          </a:xfrm>
        </p:spPr>
        <p:txBody>
          <a:bodyPr anchor="ctr">
            <a:normAutofit/>
          </a:bodyPr>
          <a:lstStyle/>
          <a:p>
            <a:r>
              <a:rPr lang="en-US" sz="1700"/>
              <a:t>Reshma, Yang, </a:t>
            </a:r>
          </a:p>
          <a:p>
            <a:r>
              <a:rPr lang="en-US" sz="1700"/>
              <a:t>Michael, Vincent, </a:t>
            </a:r>
          </a:p>
          <a:p>
            <a:r>
              <a:rPr lang="en-US" sz="1700"/>
              <a:t>Manaswi, Q</a:t>
            </a:r>
          </a:p>
        </p:txBody>
      </p:sp>
      <p:sp>
        <p:nvSpPr>
          <p:cNvPr id="24" name="Rectangle 23">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7962"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22114" y="5495733"/>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1046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89270-430B-2949-8FE0-CAC4845DA897}"/>
              </a:ext>
            </a:extLst>
          </p:cNvPr>
          <p:cNvSpPr>
            <a:spLocks noGrp="1"/>
          </p:cNvSpPr>
          <p:nvPr>
            <p:ph type="title"/>
          </p:nvPr>
        </p:nvSpPr>
        <p:spPr/>
        <p:txBody>
          <a:bodyPr/>
          <a:lstStyle/>
          <a:p>
            <a:r>
              <a:rPr lang="en-US" dirty="0"/>
              <a:t>For building &amp; weather</a:t>
            </a:r>
          </a:p>
        </p:txBody>
      </p:sp>
      <p:sp>
        <p:nvSpPr>
          <p:cNvPr id="3" name="Content Placeholder 2">
            <a:extLst>
              <a:ext uri="{FF2B5EF4-FFF2-40B4-BE49-F238E27FC236}">
                <a16:creationId xmlns:a16="http://schemas.microsoft.com/office/drawing/2014/main" id="{0F73F041-2B0C-764F-A8C8-0EC603A299B4}"/>
              </a:ext>
            </a:extLst>
          </p:cNvPr>
          <p:cNvSpPr>
            <a:spLocks noGrp="1"/>
          </p:cNvSpPr>
          <p:nvPr>
            <p:ph idx="1"/>
          </p:nvPr>
        </p:nvSpPr>
        <p:spPr/>
        <p:txBody>
          <a:bodyPr/>
          <a:lstStyle/>
          <a:p>
            <a:r>
              <a:rPr lang="en-US" dirty="0" err="1"/>
              <a:t>building_fill</a:t>
            </a:r>
            <a:r>
              <a:rPr lang="en-US" dirty="0"/>
              <a:t> &amp; </a:t>
            </a:r>
            <a:r>
              <a:rPr lang="en-US" dirty="0" err="1"/>
              <a:t>weather_fill</a:t>
            </a:r>
            <a:endParaRPr lang="en-US" dirty="0"/>
          </a:p>
        </p:txBody>
      </p:sp>
    </p:spTree>
    <p:extLst>
      <p:ext uri="{BB962C8B-B14F-4D97-AF65-F5344CB8AC3E}">
        <p14:creationId xmlns:p14="http://schemas.microsoft.com/office/powerpoint/2010/main" val="4091770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2">
            <a:extLst>
              <a:ext uri="{FF2B5EF4-FFF2-40B4-BE49-F238E27FC236}">
                <a16:creationId xmlns:a16="http://schemas.microsoft.com/office/drawing/2014/main" id="{031EA4A4-5D79-4817-B146-24029A2F3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0FB1D1-3CDE-D443-A98F-EB528E8CF10C}"/>
              </a:ext>
            </a:extLst>
          </p:cNvPr>
          <p:cNvSpPr>
            <a:spLocks noGrp="1"/>
          </p:cNvSpPr>
          <p:nvPr>
            <p:ph type="title"/>
          </p:nvPr>
        </p:nvSpPr>
        <p:spPr>
          <a:xfrm>
            <a:off x="7848600" y="1122363"/>
            <a:ext cx="3977640" cy="3204134"/>
          </a:xfrm>
        </p:spPr>
        <p:txBody>
          <a:bodyPr vert="horz" lIns="91440" tIns="45720" rIns="91440" bIns="45720" rtlCol="0" anchor="b">
            <a:normAutofit/>
          </a:bodyPr>
          <a:lstStyle/>
          <a:p>
            <a:r>
              <a:rPr lang="en-US" sz="4800"/>
              <a:t>Feature Selection &amp; Engineering</a:t>
            </a:r>
          </a:p>
        </p:txBody>
      </p:sp>
      <p:sp>
        <p:nvSpPr>
          <p:cNvPr id="3" name="Content Placeholder 2">
            <a:extLst>
              <a:ext uri="{FF2B5EF4-FFF2-40B4-BE49-F238E27FC236}">
                <a16:creationId xmlns:a16="http://schemas.microsoft.com/office/drawing/2014/main" id="{E74100E8-942C-D84A-8859-3105B361A49A}"/>
              </a:ext>
            </a:extLst>
          </p:cNvPr>
          <p:cNvSpPr>
            <a:spLocks noGrp="1"/>
          </p:cNvSpPr>
          <p:nvPr>
            <p:ph idx="1"/>
          </p:nvPr>
        </p:nvSpPr>
        <p:spPr>
          <a:xfrm>
            <a:off x="7848600" y="4872922"/>
            <a:ext cx="3977640" cy="1208141"/>
          </a:xfrm>
        </p:spPr>
        <p:txBody>
          <a:bodyPr vert="horz" lIns="91440" tIns="45720" rIns="91440" bIns="45720" rtlCol="0">
            <a:normAutofit/>
          </a:bodyPr>
          <a:lstStyle/>
          <a:p>
            <a:pPr marL="0" indent="0">
              <a:buNone/>
            </a:pPr>
            <a:r>
              <a:rPr lang="en-US" sz="2000"/>
              <a:t>Correlation Matrix with Heatmap (For complete train) </a:t>
            </a:r>
          </a:p>
        </p:txBody>
      </p:sp>
      <p:pic>
        <p:nvPicPr>
          <p:cNvPr id="4" name="Picture 3">
            <a:extLst>
              <a:ext uri="{FF2B5EF4-FFF2-40B4-BE49-F238E27FC236}">
                <a16:creationId xmlns:a16="http://schemas.microsoft.com/office/drawing/2014/main" id="{033C5AE7-F03A-CD49-AEEA-D06645A1EF2E}"/>
              </a:ext>
            </a:extLst>
          </p:cNvPr>
          <p:cNvPicPr/>
          <p:nvPr/>
        </p:nvPicPr>
        <p:blipFill rotWithShape="1">
          <a:blip r:embed="rId2">
            <a:extLst>
              <a:ext uri="{28A0092B-C50C-407E-A947-70E740481C1C}">
                <a14:useLocalDpi xmlns:a14="http://schemas.microsoft.com/office/drawing/2010/main" val="0"/>
              </a:ext>
            </a:extLst>
          </a:blip>
          <a:srcRect l="2844" r="4088" b="-1"/>
          <a:stretch/>
        </p:blipFill>
        <p:spPr>
          <a:xfrm>
            <a:off x="20" y="10"/>
            <a:ext cx="7443196" cy="6857990"/>
          </a:xfrm>
          <a:prstGeom prst="rect">
            <a:avLst/>
          </a:prstGeom>
        </p:spPr>
      </p:pic>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8959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DE3054-7688-403A-8800-8FA4F1B54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C938212-FA12-4FF1-87C8-ACDE99D06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2793F7-C443-EB4D-8577-F607DB1EC32B}"/>
              </a:ext>
            </a:extLst>
          </p:cNvPr>
          <p:cNvSpPr>
            <a:spLocks noGrp="1"/>
          </p:cNvSpPr>
          <p:nvPr>
            <p:ph type="title"/>
          </p:nvPr>
        </p:nvSpPr>
        <p:spPr>
          <a:xfrm>
            <a:off x="838200" y="4440602"/>
            <a:ext cx="3300663" cy="1645920"/>
          </a:xfrm>
        </p:spPr>
        <p:txBody>
          <a:bodyPr>
            <a:normAutofit/>
          </a:bodyPr>
          <a:lstStyle/>
          <a:p>
            <a:r>
              <a:rPr lang="en-US" sz="2800"/>
              <a:t>For different datasets (correlation heatmap)</a:t>
            </a:r>
          </a:p>
        </p:txBody>
      </p:sp>
      <p:pic>
        <p:nvPicPr>
          <p:cNvPr id="6" name="Picture 5">
            <a:extLst>
              <a:ext uri="{FF2B5EF4-FFF2-40B4-BE49-F238E27FC236}">
                <a16:creationId xmlns:a16="http://schemas.microsoft.com/office/drawing/2014/main" id="{B70AC3A4-901B-7543-A0E8-8A1ADE97617D}"/>
              </a:ext>
            </a:extLst>
          </p:cNvPr>
          <p:cNvPicPr/>
          <p:nvPr/>
        </p:nvPicPr>
        <p:blipFill rotWithShape="1">
          <a:blip r:embed="rId2" cstate="print">
            <a:extLst>
              <a:ext uri="{28A0092B-C50C-407E-A947-70E740481C1C}">
                <a14:useLocalDpi xmlns:a14="http://schemas.microsoft.com/office/drawing/2010/main" val="0"/>
              </a:ext>
            </a:extLst>
          </a:blip>
          <a:srcRect l="266" r="14" b="2"/>
          <a:stretch/>
        </p:blipFill>
        <p:spPr>
          <a:xfrm>
            <a:off x="554415" y="365760"/>
            <a:ext cx="3584448" cy="3639935"/>
          </a:xfrm>
          <a:prstGeom prst="rect">
            <a:avLst/>
          </a:prstGeom>
        </p:spPr>
      </p:pic>
      <p:pic>
        <p:nvPicPr>
          <p:cNvPr id="4" name="Content Placeholder 3" descr="A screenshot of a cell phone&#10;&#10;Description automatically generated">
            <a:extLst>
              <a:ext uri="{FF2B5EF4-FFF2-40B4-BE49-F238E27FC236}">
                <a16:creationId xmlns:a16="http://schemas.microsoft.com/office/drawing/2014/main" id="{20BE4D25-B27C-CB49-AD44-41140CC7EFAA}"/>
              </a:ext>
            </a:extLst>
          </p:cNvPr>
          <p:cNvPicPr>
            <a:picLocks/>
          </p:cNvPicPr>
          <p:nvPr/>
        </p:nvPicPr>
        <p:blipFill rotWithShape="1">
          <a:blip r:embed="rId3">
            <a:extLst>
              <a:ext uri="{28A0092B-C50C-407E-A947-70E740481C1C}">
                <a14:useLocalDpi xmlns:a14="http://schemas.microsoft.com/office/drawing/2010/main" val="0"/>
              </a:ext>
            </a:extLst>
          </a:blip>
          <a:srcRect l="7331" r="1813" b="4"/>
          <a:stretch/>
        </p:blipFill>
        <p:spPr>
          <a:xfrm>
            <a:off x="4345915" y="365759"/>
            <a:ext cx="3584448" cy="3639312"/>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EFB7A437-F22D-4449-B7BB-8CCBB0237615}"/>
              </a:ext>
            </a:extLst>
          </p:cNvPr>
          <p:cNvPicPr/>
          <p:nvPr/>
        </p:nvPicPr>
        <p:blipFill rotWithShape="1">
          <a:blip r:embed="rId4" cstate="print">
            <a:extLst>
              <a:ext uri="{28A0092B-C50C-407E-A947-70E740481C1C}">
                <a14:useLocalDpi xmlns:a14="http://schemas.microsoft.com/office/drawing/2010/main" val="0"/>
              </a:ext>
            </a:extLst>
          </a:blip>
          <a:srcRect r="9383" b="-4"/>
          <a:stretch/>
        </p:blipFill>
        <p:spPr>
          <a:xfrm>
            <a:off x="8137415" y="365759"/>
            <a:ext cx="3584448" cy="3639312"/>
          </a:xfrm>
          <a:prstGeom prst="rect">
            <a:avLst/>
          </a:prstGeom>
        </p:spPr>
      </p:pic>
      <p:sp>
        <p:nvSpPr>
          <p:cNvPr id="17" name="Rectangle 16">
            <a:extLst>
              <a:ext uri="{FF2B5EF4-FFF2-40B4-BE49-F238E27FC236}">
                <a16:creationId xmlns:a16="http://schemas.microsoft.com/office/drawing/2014/main" id="{369F152D-E540-4B48-BA11-2ADF043C6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C059F7E-04C4-4C46-9B3E-E5CE267E3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03970" y="525899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Content Placeholder 9">
            <a:extLst>
              <a:ext uri="{FF2B5EF4-FFF2-40B4-BE49-F238E27FC236}">
                <a16:creationId xmlns:a16="http://schemas.microsoft.com/office/drawing/2014/main" id="{5473BB90-0AAB-4DFF-B7D2-7BD21B9AE33A}"/>
              </a:ext>
            </a:extLst>
          </p:cNvPr>
          <p:cNvSpPr>
            <a:spLocks noGrp="1"/>
          </p:cNvSpPr>
          <p:nvPr>
            <p:ph idx="1"/>
          </p:nvPr>
        </p:nvSpPr>
        <p:spPr>
          <a:xfrm>
            <a:off x="4578824" y="4440602"/>
            <a:ext cx="6860184" cy="1645920"/>
          </a:xfrm>
        </p:spPr>
        <p:txBody>
          <a:bodyPr anchor="ctr">
            <a:normAutofit/>
          </a:bodyPr>
          <a:lstStyle/>
          <a:p>
            <a:r>
              <a:rPr lang="en-US" sz="1800" dirty="0"/>
              <a:t>From left to right:</a:t>
            </a:r>
          </a:p>
          <a:p>
            <a:pPr lvl="1"/>
            <a:r>
              <a:rPr lang="en-US" sz="1400" dirty="0"/>
              <a:t>building</a:t>
            </a:r>
          </a:p>
          <a:p>
            <a:pPr lvl="1"/>
            <a:r>
              <a:rPr lang="en-US" sz="1400" dirty="0"/>
              <a:t>weather</a:t>
            </a:r>
          </a:p>
          <a:p>
            <a:pPr lvl="1"/>
            <a:r>
              <a:rPr lang="en-US" sz="1400" dirty="0"/>
              <a:t>meter</a:t>
            </a:r>
          </a:p>
        </p:txBody>
      </p:sp>
    </p:spTree>
    <p:extLst>
      <p:ext uri="{BB962C8B-B14F-4D97-AF65-F5344CB8AC3E}">
        <p14:creationId xmlns:p14="http://schemas.microsoft.com/office/powerpoint/2010/main" val="2844776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04BFFF-4F36-5F49-AC4D-B5AD25E43F56}"/>
              </a:ext>
            </a:extLst>
          </p:cNvPr>
          <p:cNvSpPr>
            <a:spLocks noGrp="1"/>
          </p:cNvSpPr>
          <p:nvPr>
            <p:ph type="title"/>
          </p:nvPr>
        </p:nvSpPr>
        <p:spPr>
          <a:xfrm>
            <a:off x="841247" y="978619"/>
            <a:ext cx="3410712" cy="1106424"/>
          </a:xfrm>
        </p:spPr>
        <p:txBody>
          <a:bodyPr>
            <a:normAutofit/>
          </a:bodyPr>
          <a:lstStyle/>
          <a:p>
            <a:r>
              <a:rPr lang="en-US" sz="2800"/>
              <a:t>PCA</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7F9FB45-94B0-B54E-BCE1-F34A7B5E4CE3}"/>
              </a:ext>
            </a:extLst>
          </p:cNvPr>
          <p:cNvSpPr>
            <a:spLocks noGrp="1"/>
          </p:cNvSpPr>
          <p:nvPr>
            <p:ph idx="1"/>
          </p:nvPr>
        </p:nvSpPr>
        <p:spPr>
          <a:xfrm>
            <a:off x="841248" y="2252870"/>
            <a:ext cx="3412219" cy="3560251"/>
          </a:xfrm>
        </p:spPr>
        <p:txBody>
          <a:bodyPr>
            <a:normAutofit/>
          </a:bodyPr>
          <a:lstStyle/>
          <a:p>
            <a:pPr marL="514350" indent="-514350">
              <a:buAutoNum type="arabicPeriod"/>
            </a:pPr>
            <a:r>
              <a:rPr lang="en-US" sz="1700" dirty="0"/>
              <a:t>Drop features: </a:t>
            </a:r>
          </a:p>
          <a:p>
            <a:pPr marL="457200" lvl="1" indent="0">
              <a:buNone/>
            </a:pPr>
            <a:r>
              <a:rPr lang="en-US" sz="1300" dirty="0"/>
              <a:t>('</a:t>
            </a:r>
            <a:r>
              <a:rPr lang="en-US" sz="1300" dirty="0" err="1"/>
              <a:t>site_id</a:t>
            </a:r>
            <a:r>
              <a:rPr lang="en-US" sz="1300" dirty="0"/>
              <a:t>', '</a:t>
            </a:r>
            <a:r>
              <a:rPr lang="en-US" sz="1300" dirty="0" err="1"/>
              <a:t>building_id</a:t>
            </a:r>
            <a:r>
              <a:rPr lang="en-US" sz="1300" dirty="0"/>
              <a:t>', 'day', 'week', 'month', 'timestamp', '</a:t>
            </a:r>
            <a:r>
              <a:rPr lang="en-US" sz="1300" dirty="0" err="1"/>
              <a:t>primary_use</a:t>
            </a:r>
            <a:r>
              <a:rPr lang="en-US" sz="1300" dirty="0"/>
              <a:t>', 'meter', '</a:t>
            </a:r>
            <a:r>
              <a:rPr lang="en-US" sz="1300" dirty="0" err="1"/>
              <a:t>meter_reading</a:t>
            </a:r>
            <a:r>
              <a:rPr lang="en-US" sz="1300" dirty="0"/>
              <a:t>’);</a:t>
            </a:r>
          </a:p>
          <a:p>
            <a:pPr marL="457200" lvl="1" indent="0">
              <a:buNone/>
            </a:pPr>
            <a:endParaRPr lang="en-US" sz="1300" dirty="0"/>
          </a:p>
          <a:p>
            <a:pPr marL="514350" indent="-514350">
              <a:buAutoNum type="arabicPeriod"/>
            </a:pPr>
            <a:r>
              <a:rPr lang="en-US" sz="1700" dirty="0"/>
              <a:t>Use (</a:t>
            </a:r>
            <a:r>
              <a:rPr lang="en-US" sz="1700" dirty="0" err="1"/>
              <a:t>StandardScaler</a:t>
            </a:r>
            <a:r>
              <a:rPr lang="en-US" sz="1700" dirty="0"/>
              <a:t>) to standardize dataset;</a:t>
            </a:r>
          </a:p>
          <a:p>
            <a:pPr marL="514350" indent="-514350">
              <a:buAutoNum type="arabicPeriod"/>
            </a:pPr>
            <a:endParaRPr lang="en-US" sz="1700" dirty="0"/>
          </a:p>
          <a:p>
            <a:pPr marL="514350" indent="-514350">
              <a:buAutoNum type="arabicPeriod"/>
            </a:pPr>
            <a:r>
              <a:rPr lang="en-US" sz="1700" b="1" dirty="0"/>
              <a:t>Cor Matrix: </a:t>
            </a:r>
            <a:r>
              <a:rPr lang="en-US" altLang="zh-CN" sz="1700" b="1" dirty="0"/>
              <a:t>--&gt; </a:t>
            </a:r>
            <a:endParaRPr lang="en-US" sz="1700" b="1" dirty="0"/>
          </a:p>
          <a:p>
            <a:pPr marL="514350" indent="-514350">
              <a:buAutoNum type="arabicPeriod"/>
            </a:pPr>
            <a:endParaRPr lang="en-US" sz="1700" dirty="0"/>
          </a:p>
          <a:p>
            <a:pPr marL="514350" indent="-514350">
              <a:buAutoNum type="arabicPeriod"/>
            </a:pPr>
            <a:endParaRPr lang="en-US" sz="1700" dirty="0"/>
          </a:p>
        </p:txBody>
      </p:sp>
      <p:pic>
        <p:nvPicPr>
          <p:cNvPr id="5" name="Picture 4" descr="A close up of text on a white background&#10;&#10;Description automatically generated">
            <a:extLst>
              <a:ext uri="{FF2B5EF4-FFF2-40B4-BE49-F238E27FC236}">
                <a16:creationId xmlns:a16="http://schemas.microsoft.com/office/drawing/2014/main" id="{1D1352B6-A40F-1244-ADFF-3B525FEC39F6}"/>
              </a:ext>
            </a:extLst>
          </p:cNvPr>
          <p:cNvPicPr>
            <a:picLocks noChangeAspect="1"/>
          </p:cNvPicPr>
          <p:nvPr/>
        </p:nvPicPr>
        <p:blipFill>
          <a:blip r:embed="rId2"/>
          <a:stretch>
            <a:fillRect/>
          </a:stretch>
        </p:blipFill>
        <p:spPr>
          <a:xfrm>
            <a:off x="6010409" y="630936"/>
            <a:ext cx="4877294" cy="5495544"/>
          </a:xfrm>
          <a:prstGeom prst="rect">
            <a:avLst/>
          </a:prstGeom>
        </p:spPr>
      </p:pic>
    </p:spTree>
    <p:extLst>
      <p:ext uri="{BB962C8B-B14F-4D97-AF65-F5344CB8AC3E}">
        <p14:creationId xmlns:p14="http://schemas.microsoft.com/office/powerpoint/2010/main" val="2530509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D7D03296-BABA-47AD-A5D5-ED1567270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87FB9C-CB34-AA41-951C-A604E5EAEC7A}"/>
              </a:ext>
            </a:extLst>
          </p:cNvPr>
          <p:cNvSpPr>
            <a:spLocks noGrp="1"/>
          </p:cNvSpPr>
          <p:nvPr>
            <p:ph type="title"/>
          </p:nvPr>
        </p:nvSpPr>
        <p:spPr>
          <a:xfrm>
            <a:off x="838200" y="226061"/>
            <a:ext cx="10515600" cy="1092050"/>
          </a:xfrm>
        </p:spPr>
        <p:txBody>
          <a:bodyPr vert="horz" lIns="91440" tIns="45720" rIns="91440" bIns="45720" rtlCol="0" anchor="b">
            <a:normAutofit/>
          </a:bodyPr>
          <a:lstStyle/>
          <a:p>
            <a:pPr algn="ctr"/>
            <a:r>
              <a:rPr lang="en-US" sz="5200"/>
              <a:t>PCA</a:t>
            </a:r>
          </a:p>
        </p:txBody>
      </p:sp>
      <p:sp useBgFill="1">
        <p:nvSpPr>
          <p:cNvPr id="18" name="Rectangle 17">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396083"/>
            <a:ext cx="10515599"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45DC725-4ED9-3C48-878B-542B94AE4EA7}"/>
              </a:ext>
            </a:extLst>
          </p:cNvPr>
          <p:cNvSpPr>
            <a:spLocks noGrp="1"/>
          </p:cNvSpPr>
          <p:nvPr>
            <p:ph idx="1"/>
          </p:nvPr>
        </p:nvSpPr>
        <p:spPr>
          <a:xfrm>
            <a:off x="1220089" y="1511968"/>
            <a:ext cx="9751823" cy="582612"/>
          </a:xfrm>
        </p:spPr>
        <p:txBody>
          <a:bodyPr vert="horz" lIns="91440" tIns="45720" rIns="91440" bIns="45720" rtlCol="0" anchor="ctr">
            <a:normAutofit/>
          </a:bodyPr>
          <a:lstStyle/>
          <a:p>
            <a:pPr marL="0" indent="0" algn="ctr">
              <a:buNone/>
            </a:pPr>
            <a:r>
              <a:rPr lang="en-US" sz="2400" b="1" dirty="0"/>
              <a:t>4. Calculate Eigenvalues and Sort:</a:t>
            </a:r>
          </a:p>
        </p:txBody>
      </p:sp>
      <p:sp>
        <p:nvSpPr>
          <p:cNvPr id="25" name="Rectangle 19">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1859832"/>
            <a:ext cx="109728"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screenshot of a social media post&#10;&#10;Description automatically generated">
            <a:extLst>
              <a:ext uri="{FF2B5EF4-FFF2-40B4-BE49-F238E27FC236}">
                <a16:creationId xmlns:a16="http://schemas.microsoft.com/office/drawing/2014/main" id="{1806198F-B07C-EA44-A9BB-8E709AC8BAD7}"/>
              </a:ext>
            </a:extLst>
          </p:cNvPr>
          <p:cNvPicPr>
            <a:picLocks noChangeAspect="1"/>
          </p:cNvPicPr>
          <p:nvPr/>
        </p:nvPicPr>
        <p:blipFill>
          <a:blip r:embed="rId2"/>
          <a:stretch>
            <a:fillRect/>
          </a:stretch>
        </p:blipFill>
        <p:spPr>
          <a:xfrm>
            <a:off x="6213137" y="2771941"/>
            <a:ext cx="5140661" cy="2801659"/>
          </a:xfrm>
          <a:prstGeom prst="rect">
            <a:avLst/>
          </a:prstGeom>
        </p:spPr>
      </p:pic>
      <p:pic>
        <p:nvPicPr>
          <p:cNvPr id="5" name="Picture 4" descr="A close up of a newspaper&#10;&#10;Description automatically generated">
            <a:extLst>
              <a:ext uri="{FF2B5EF4-FFF2-40B4-BE49-F238E27FC236}">
                <a16:creationId xmlns:a16="http://schemas.microsoft.com/office/drawing/2014/main" id="{D51B278F-E85E-DD47-918E-788C4BAEADE2}"/>
              </a:ext>
            </a:extLst>
          </p:cNvPr>
          <p:cNvPicPr>
            <a:picLocks noChangeAspect="1"/>
          </p:cNvPicPr>
          <p:nvPr/>
        </p:nvPicPr>
        <p:blipFill>
          <a:blip r:embed="rId3"/>
          <a:stretch>
            <a:fillRect/>
          </a:stretch>
        </p:blipFill>
        <p:spPr>
          <a:xfrm>
            <a:off x="930696" y="2451902"/>
            <a:ext cx="4702882" cy="3879878"/>
          </a:xfrm>
          <a:prstGeom prst="rect">
            <a:avLst/>
          </a:prstGeom>
        </p:spPr>
      </p:pic>
    </p:spTree>
    <p:extLst>
      <p:ext uri="{BB962C8B-B14F-4D97-AF65-F5344CB8AC3E}">
        <p14:creationId xmlns:p14="http://schemas.microsoft.com/office/powerpoint/2010/main" val="2636790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E4D526-2253-B342-B151-8EF9467BE36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PCA</a:t>
            </a:r>
          </a:p>
        </p:txBody>
      </p:sp>
      <p:sp>
        <p:nvSpPr>
          <p:cNvPr id="3" name="Content Placeholder 2">
            <a:extLst>
              <a:ext uri="{FF2B5EF4-FFF2-40B4-BE49-F238E27FC236}">
                <a16:creationId xmlns:a16="http://schemas.microsoft.com/office/drawing/2014/main" id="{3E884FD6-20FF-C240-A48F-FA2C6151301E}"/>
              </a:ext>
            </a:extLst>
          </p:cNvPr>
          <p:cNvSpPr>
            <a:spLocks noGrp="1"/>
          </p:cNvSpPr>
          <p:nvPr>
            <p:ph idx="1"/>
          </p:nvPr>
        </p:nvSpPr>
        <p:spPr>
          <a:xfrm>
            <a:off x="477981" y="4872922"/>
            <a:ext cx="3933306" cy="1208141"/>
          </a:xfrm>
        </p:spPr>
        <p:txBody>
          <a:bodyPr vert="horz" lIns="91440" tIns="45720" rIns="91440" bIns="45720" rtlCol="0">
            <a:normAutofit/>
          </a:bodyPr>
          <a:lstStyle/>
          <a:p>
            <a:pPr marL="0" indent="0">
              <a:buNone/>
            </a:pPr>
            <a:r>
              <a:rPr lang="en-US" sz="2000" b="1" dirty="0"/>
              <a:t>5. Plot how much each Principle Component can explain </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screenshot of a cell phone&#10;&#10;Description automatically generated">
            <a:extLst>
              <a:ext uri="{FF2B5EF4-FFF2-40B4-BE49-F238E27FC236}">
                <a16:creationId xmlns:a16="http://schemas.microsoft.com/office/drawing/2014/main" id="{AF31E88F-B532-3743-84A2-339251EC97D4}"/>
              </a:ext>
            </a:extLst>
          </p:cNvPr>
          <p:cNvPicPr>
            <a:picLocks noChangeAspect="1"/>
          </p:cNvPicPr>
          <p:nvPr/>
        </p:nvPicPr>
        <p:blipFill>
          <a:blip r:embed="rId2"/>
          <a:stretch>
            <a:fillRect/>
          </a:stretch>
        </p:blipFill>
        <p:spPr>
          <a:xfrm>
            <a:off x="5842498" y="625684"/>
            <a:ext cx="5552551" cy="5455380"/>
          </a:xfrm>
          <a:prstGeom prst="rect">
            <a:avLst/>
          </a:prstGeom>
        </p:spPr>
      </p:pic>
    </p:spTree>
    <p:extLst>
      <p:ext uri="{BB962C8B-B14F-4D97-AF65-F5344CB8AC3E}">
        <p14:creationId xmlns:p14="http://schemas.microsoft.com/office/powerpoint/2010/main" val="1908747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1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1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A4C3CC4-6FA4-7847-9917-62E15E4226B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PCA</a:t>
            </a:r>
          </a:p>
        </p:txBody>
      </p:sp>
      <p:sp>
        <p:nvSpPr>
          <p:cNvPr id="3" name="Content Placeholder 2">
            <a:extLst>
              <a:ext uri="{FF2B5EF4-FFF2-40B4-BE49-F238E27FC236}">
                <a16:creationId xmlns:a16="http://schemas.microsoft.com/office/drawing/2014/main" id="{C69F6E70-26E1-0147-ABA8-AE34762EA63B}"/>
              </a:ext>
            </a:extLst>
          </p:cNvPr>
          <p:cNvSpPr>
            <a:spLocks noGrp="1"/>
          </p:cNvSpPr>
          <p:nvPr>
            <p:ph idx="1"/>
          </p:nvPr>
        </p:nvSpPr>
        <p:spPr>
          <a:xfrm>
            <a:off x="477981" y="4872922"/>
            <a:ext cx="3933306" cy="1208141"/>
          </a:xfrm>
        </p:spPr>
        <p:txBody>
          <a:bodyPr vert="horz" lIns="91440" tIns="45720" rIns="91440" bIns="45720" rtlCol="0">
            <a:normAutofit/>
          </a:bodyPr>
          <a:lstStyle/>
          <a:p>
            <a:pPr marL="0" indent="0">
              <a:buNone/>
            </a:pPr>
            <a:r>
              <a:rPr lang="en-US" sz="2000" b="1" dirty="0"/>
              <a:t>6. Cumulative Explained Variance</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screenshot of a cell phone&#10;&#10;Description automatically generated">
            <a:extLst>
              <a:ext uri="{FF2B5EF4-FFF2-40B4-BE49-F238E27FC236}">
                <a16:creationId xmlns:a16="http://schemas.microsoft.com/office/drawing/2014/main" id="{DF6E7A37-9D27-214D-81AC-41961C9CC150}"/>
              </a:ext>
            </a:extLst>
          </p:cNvPr>
          <p:cNvPicPr>
            <a:picLocks noChangeAspect="1"/>
          </p:cNvPicPr>
          <p:nvPr/>
        </p:nvPicPr>
        <p:blipFill>
          <a:blip r:embed="rId2"/>
          <a:stretch>
            <a:fillRect/>
          </a:stretch>
        </p:blipFill>
        <p:spPr>
          <a:xfrm>
            <a:off x="6852595" y="625684"/>
            <a:ext cx="3532358" cy="5455380"/>
          </a:xfrm>
          <a:prstGeom prst="rect">
            <a:avLst/>
          </a:prstGeom>
        </p:spPr>
      </p:pic>
    </p:spTree>
    <p:extLst>
      <p:ext uri="{BB962C8B-B14F-4D97-AF65-F5344CB8AC3E}">
        <p14:creationId xmlns:p14="http://schemas.microsoft.com/office/powerpoint/2010/main" val="3164997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8A2CBF-6EAF-2C40-BFE8-47361C4891A7}"/>
              </a:ext>
            </a:extLst>
          </p:cNvPr>
          <p:cNvSpPr>
            <a:spLocks noGrp="1"/>
          </p:cNvSpPr>
          <p:nvPr>
            <p:ph type="title"/>
          </p:nvPr>
        </p:nvSpPr>
        <p:spPr>
          <a:xfrm>
            <a:off x="659234" y="957447"/>
            <a:ext cx="3383280" cy="4943105"/>
          </a:xfrm>
        </p:spPr>
        <p:txBody>
          <a:bodyPr anchor="ctr">
            <a:normAutofit/>
          </a:bodyPr>
          <a:lstStyle/>
          <a:p>
            <a:r>
              <a:rPr lang="en-US"/>
              <a:t>Training Methods and Models</a:t>
            </a:r>
            <a:endParaRPr lang="en-US" dirty="0"/>
          </a:p>
        </p:txBody>
      </p:sp>
      <p:sp>
        <p:nvSpPr>
          <p:cNvPr id="42" name="Rectangle 41">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5" name="Content Placeholder 2">
            <a:extLst>
              <a:ext uri="{FF2B5EF4-FFF2-40B4-BE49-F238E27FC236}">
                <a16:creationId xmlns:a16="http://schemas.microsoft.com/office/drawing/2014/main" id="{AEF68A18-5E3D-44E8-8667-63CEEAFE0727}"/>
              </a:ext>
            </a:extLst>
          </p:cNvPr>
          <p:cNvGraphicFramePr>
            <a:graphicFrameLocks noGrp="1"/>
          </p:cNvGraphicFramePr>
          <p:nvPr>
            <p:ph idx="1"/>
            <p:extLst>
              <p:ext uri="{D42A27DB-BD31-4B8C-83A1-F6EECF244321}">
                <p14:modId xmlns:p14="http://schemas.microsoft.com/office/powerpoint/2010/main" val="1873066152"/>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324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E9CF-2422-0346-9C69-9D7CB69D0E31}"/>
              </a:ext>
            </a:extLst>
          </p:cNvPr>
          <p:cNvSpPr>
            <a:spLocks noGrp="1"/>
          </p:cNvSpPr>
          <p:nvPr>
            <p:ph type="title"/>
          </p:nvPr>
        </p:nvSpPr>
        <p:spPr/>
        <p:txBody>
          <a:bodyPr>
            <a:normAutofit/>
          </a:bodyPr>
          <a:lstStyle/>
          <a:p>
            <a:r>
              <a:rPr lang="en-US" dirty="0"/>
              <a:t>ASHRAE - Great Energy Predictor III</a:t>
            </a:r>
          </a:p>
        </p:txBody>
      </p:sp>
      <p:sp>
        <p:nvSpPr>
          <p:cNvPr id="3" name="Content Placeholder 2">
            <a:extLst>
              <a:ext uri="{FF2B5EF4-FFF2-40B4-BE49-F238E27FC236}">
                <a16:creationId xmlns:a16="http://schemas.microsoft.com/office/drawing/2014/main" id="{BFAB17AB-FBEC-4646-921D-1CDB39104C3A}"/>
              </a:ext>
            </a:extLst>
          </p:cNvPr>
          <p:cNvSpPr>
            <a:spLocks noGrp="1"/>
          </p:cNvSpPr>
          <p:nvPr>
            <p:ph idx="1"/>
          </p:nvPr>
        </p:nvSpPr>
        <p:spPr/>
        <p:txBody>
          <a:bodyPr>
            <a:normAutofit fontScale="77500" lnSpcReduction="20000"/>
          </a:bodyPr>
          <a:lstStyle/>
          <a:p>
            <a:pPr fontAlgn="base"/>
            <a:r>
              <a:rPr lang="en-US" dirty="0"/>
              <a:t>Assessing the value of energy efficiency improvements can be challenging as there's no way to truly know how much energy a building would have used without the improvements. The best we can do is to build counterfactual models. Once a building is overhauled the new (lower) energy consumption is compared against modeled values for the original building to calculate the savings from the retrofit. More accurate models could support better market incentives and enable lower cost financing.</a:t>
            </a:r>
          </a:p>
          <a:p>
            <a:pPr fontAlgn="base"/>
            <a:r>
              <a:rPr lang="en-US" dirty="0"/>
              <a:t>This competition challenges you to build these counterfactual models across four energy types based on historic usage rates and observed weather. The dataset includes three years of hourly meter readings from over one thousand buildings at several different sites around the world.</a:t>
            </a:r>
          </a:p>
          <a:p>
            <a:endParaRPr lang="en-US" dirty="0"/>
          </a:p>
        </p:txBody>
      </p:sp>
    </p:spTree>
    <p:extLst>
      <p:ext uri="{BB962C8B-B14F-4D97-AF65-F5344CB8AC3E}">
        <p14:creationId xmlns:p14="http://schemas.microsoft.com/office/powerpoint/2010/main" val="54970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5416EBC-B41E-4F8A-BE9F-07301B682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284BD1-C2A1-CE49-9819-302490624ECE}"/>
              </a:ext>
            </a:extLst>
          </p:cNvPr>
          <p:cNvSpPr>
            <a:spLocks noGrp="1"/>
          </p:cNvSpPr>
          <p:nvPr>
            <p:ph type="title"/>
          </p:nvPr>
        </p:nvSpPr>
        <p:spPr>
          <a:xfrm>
            <a:off x="868680" y="1719072"/>
            <a:ext cx="2776563" cy="3520440"/>
          </a:xfrm>
        </p:spPr>
        <p:txBody>
          <a:bodyPr anchor="t">
            <a:normAutofit/>
          </a:bodyPr>
          <a:lstStyle/>
          <a:p>
            <a:r>
              <a:rPr lang="en-US" sz="3600" dirty="0"/>
              <a:t>Datasets</a:t>
            </a:r>
            <a:br>
              <a:rPr lang="en-US" sz="3600" dirty="0"/>
            </a:br>
            <a:r>
              <a:rPr lang="en-US" sz="3600" dirty="0"/>
              <a:t>(train </a:t>
            </a:r>
            <a:br>
              <a:rPr lang="en-US" sz="3600" dirty="0"/>
            </a:br>
            <a:r>
              <a:rPr lang="en-US" sz="3600" dirty="0"/>
              <a:t>and test)</a:t>
            </a:r>
          </a:p>
        </p:txBody>
      </p:sp>
      <p:sp>
        <p:nvSpPr>
          <p:cNvPr id="32" name="Rectangle 31">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3" name="Content Placeholder 2">
            <a:extLst>
              <a:ext uri="{FF2B5EF4-FFF2-40B4-BE49-F238E27FC236}">
                <a16:creationId xmlns:a16="http://schemas.microsoft.com/office/drawing/2014/main" id="{63B768B9-E37A-4ABE-8AD0-3994CF16E33D}"/>
              </a:ext>
            </a:extLst>
          </p:cNvPr>
          <p:cNvGraphicFramePr>
            <a:graphicFrameLocks noGrp="1"/>
          </p:cNvGraphicFramePr>
          <p:nvPr>
            <p:ph idx="1"/>
            <p:extLst>
              <p:ext uri="{D42A27DB-BD31-4B8C-83A1-F6EECF244321}">
                <p14:modId xmlns:p14="http://schemas.microsoft.com/office/powerpoint/2010/main" val="1295421870"/>
              </p:ext>
            </p:extLst>
          </p:nvPr>
        </p:nvGraphicFramePr>
        <p:xfrm>
          <a:off x="4727448" y="640080"/>
          <a:ext cx="6967728"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8495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529864-B790-544A-83E8-2EF3BE7F605C}"/>
              </a:ext>
            </a:extLst>
          </p:cNvPr>
          <p:cNvSpPr>
            <a:spLocks noGrp="1"/>
          </p:cNvSpPr>
          <p:nvPr>
            <p:ph type="title"/>
          </p:nvPr>
        </p:nvSpPr>
        <p:spPr>
          <a:xfrm>
            <a:off x="438912" y="859536"/>
            <a:ext cx="4837176" cy="1243584"/>
          </a:xfrm>
        </p:spPr>
        <p:txBody>
          <a:bodyPr>
            <a:normAutofit/>
          </a:bodyPr>
          <a:lstStyle/>
          <a:p>
            <a:r>
              <a:rPr lang="en-US" sz="3400"/>
              <a:t>Missing Values</a:t>
            </a:r>
          </a:p>
        </p:txBody>
      </p:sp>
      <p:sp>
        <p:nvSpPr>
          <p:cNvPr id="20" name="Rectangle 19">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4C3BD47-E63A-F74A-86C3-23AE872A334A}"/>
              </a:ext>
            </a:extLst>
          </p:cNvPr>
          <p:cNvSpPr>
            <a:spLocks noGrp="1"/>
          </p:cNvSpPr>
          <p:nvPr>
            <p:ph idx="1"/>
          </p:nvPr>
        </p:nvSpPr>
        <p:spPr>
          <a:xfrm>
            <a:off x="438912" y="2514600"/>
            <a:ext cx="4837176" cy="3666744"/>
          </a:xfrm>
        </p:spPr>
        <p:txBody>
          <a:bodyPr>
            <a:normAutofit/>
          </a:bodyPr>
          <a:lstStyle/>
          <a:p>
            <a:pPr marL="0" indent="0">
              <a:lnSpc>
                <a:spcPct val="100000"/>
              </a:lnSpc>
              <a:buNone/>
            </a:pPr>
            <a:r>
              <a:rPr lang="en-US" sz="1800" dirty="0"/>
              <a:t>#Check the missing values in each table and </a:t>
            </a:r>
            <a:r>
              <a:rPr lang="en-US" sz="1800" dirty="0" err="1"/>
              <a:t>dataframe</a:t>
            </a:r>
            <a:r>
              <a:rPr lang="en-US" sz="1800" dirty="0"/>
              <a:t> it</a:t>
            </a:r>
          </a:p>
          <a:p>
            <a:pPr marL="0" indent="0">
              <a:lnSpc>
                <a:spcPct val="100000"/>
              </a:lnSpc>
              <a:buNone/>
            </a:pPr>
            <a:r>
              <a:rPr lang="en-US" sz="1800" dirty="0"/>
              <a:t>def </a:t>
            </a:r>
            <a:r>
              <a:rPr lang="en-US" sz="1800" dirty="0" err="1"/>
              <a:t>cal_missing_values</a:t>
            </a:r>
            <a:r>
              <a:rPr lang="en-US" sz="1800" dirty="0"/>
              <a:t>(df):</a:t>
            </a:r>
          </a:p>
          <a:p>
            <a:pPr marL="0" indent="0">
              <a:lnSpc>
                <a:spcPct val="100000"/>
              </a:lnSpc>
              <a:buNone/>
            </a:pPr>
            <a:r>
              <a:rPr lang="en-US" sz="1800" dirty="0"/>
              <a:t>    </a:t>
            </a:r>
            <a:r>
              <a:rPr lang="en-US" sz="1800" dirty="0" err="1"/>
              <a:t>data_dict</a:t>
            </a:r>
            <a:r>
              <a:rPr lang="en-US" sz="1800" dirty="0"/>
              <a:t> = {}</a:t>
            </a:r>
          </a:p>
          <a:p>
            <a:pPr marL="0" indent="0">
              <a:lnSpc>
                <a:spcPct val="100000"/>
              </a:lnSpc>
              <a:buNone/>
            </a:pPr>
            <a:r>
              <a:rPr lang="en-US" sz="1800" dirty="0"/>
              <a:t>    for </a:t>
            </a:r>
            <a:r>
              <a:rPr lang="en-US" sz="1800" dirty="0" err="1"/>
              <a:t>i</a:t>
            </a:r>
            <a:r>
              <a:rPr lang="en-US" sz="1800" dirty="0"/>
              <a:t> in </a:t>
            </a:r>
            <a:r>
              <a:rPr lang="en-US" sz="1800" dirty="0" err="1"/>
              <a:t>df.columns</a:t>
            </a:r>
            <a:r>
              <a:rPr lang="en-US" sz="1800" dirty="0"/>
              <a:t>:</a:t>
            </a:r>
          </a:p>
          <a:p>
            <a:pPr marL="0" indent="0">
              <a:lnSpc>
                <a:spcPct val="100000"/>
              </a:lnSpc>
              <a:buNone/>
            </a:pPr>
            <a:r>
              <a:rPr lang="en-US" sz="1800" dirty="0"/>
              <a:t>        </a:t>
            </a:r>
            <a:r>
              <a:rPr lang="en-US" sz="1800" dirty="0" err="1"/>
              <a:t>data_dict</a:t>
            </a:r>
            <a:r>
              <a:rPr lang="en-US" sz="1800" dirty="0"/>
              <a:t>[</a:t>
            </a:r>
            <a:r>
              <a:rPr lang="en-US" sz="1800" dirty="0" err="1"/>
              <a:t>i</a:t>
            </a:r>
            <a:r>
              <a:rPr lang="en-US" sz="1800" dirty="0"/>
              <a:t>] = df[</a:t>
            </a:r>
            <a:r>
              <a:rPr lang="en-US" sz="1800" dirty="0" err="1"/>
              <a:t>i</a:t>
            </a:r>
            <a:r>
              <a:rPr lang="en-US" sz="1800" dirty="0"/>
              <a:t>].</a:t>
            </a:r>
            <a:r>
              <a:rPr lang="en-US" sz="1800" dirty="0" err="1"/>
              <a:t>isnull</a:t>
            </a:r>
            <a:r>
              <a:rPr lang="en-US" sz="1800" dirty="0"/>
              <a:t>().sum()/</a:t>
            </a:r>
            <a:r>
              <a:rPr lang="en-US" sz="1800" dirty="0" err="1"/>
              <a:t>len</a:t>
            </a:r>
            <a:r>
              <a:rPr lang="en-US" sz="1800" dirty="0"/>
              <a:t>(df[</a:t>
            </a:r>
            <a:r>
              <a:rPr lang="en-US" sz="1800" dirty="0" err="1"/>
              <a:t>i</a:t>
            </a:r>
            <a:r>
              <a:rPr lang="en-US" sz="1800" dirty="0"/>
              <a:t>])</a:t>
            </a:r>
          </a:p>
          <a:p>
            <a:pPr marL="0" indent="0">
              <a:lnSpc>
                <a:spcPct val="100000"/>
              </a:lnSpc>
              <a:buNone/>
            </a:pPr>
            <a:r>
              <a:rPr lang="en-US" sz="1800" dirty="0"/>
              <a:t>    </a:t>
            </a:r>
            <a:r>
              <a:rPr lang="en-US" sz="1800" dirty="0" err="1"/>
              <a:t>Dataframe</a:t>
            </a:r>
            <a:r>
              <a:rPr lang="en-US" sz="1800" dirty="0"/>
              <a:t> = </a:t>
            </a:r>
            <a:r>
              <a:rPr lang="en-US" sz="1800" dirty="0" err="1"/>
              <a:t>pd.DataFrame.from_dict</a:t>
            </a:r>
            <a:r>
              <a:rPr lang="en-US" sz="1800" dirty="0"/>
              <a:t>(</a:t>
            </a:r>
            <a:r>
              <a:rPr lang="en-US" sz="1800" dirty="0" err="1"/>
              <a:t>data_dict</a:t>
            </a:r>
            <a:r>
              <a:rPr lang="en-US" sz="1800" dirty="0"/>
              <a:t>, orient = "index", columns = ['</a:t>
            </a:r>
            <a:r>
              <a:rPr lang="en-US" sz="1800" dirty="0" err="1"/>
              <a:t>MissingValues</a:t>
            </a:r>
            <a:r>
              <a:rPr lang="en-US" sz="1800" dirty="0"/>
              <a:t>'])</a:t>
            </a:r>
          </a:p>
          <a:p>
            <a:pPr marL="0" indent="0">
              <a:lnSpc>
                <a:spcPct val="100000"/>
              </a:lnSpc>
              <a:buNone/>
            </a:pPr>
            <a:r>
              <a:rPr lang="en-US" sz="1800" dirty="0"/>
              <a:t>    return (</a:t>
            </a:r>
            <a:r>
              <a:rPr lang="en-US" sz="1800" dirty="0" err="1"/>
              <a:t>Dataframe</a:t>
            </a:r>
            <a:r>
              <a:rPr lang="en-US" sz="1800" dirty="0"/>
              <a:t>)</a:t>
            </a:r>
          </a:p>
        </p:txBody>
      </p:sp>
      <p:pic>
        <p:nvPicPr>
          <p:cNvPr id="9" name="Picture 8" descr="A screenshot of a cell phone&#10;&#10;Description automatically generated">
            <a:extLst>
              <a:ext uri="{FF2B5EF4-FFF2-40B4-BE49-F238E27FC236}">
                <a16:creationId xmlns:a16="http://schemas.microsoft.com/office/drawing/2014/main" id="{9C49C56A-2C61-AB4E-A73E-BF592B70AB93}"/>
              </a:ext>
            </a:extLst>
          </p:cNvPr>
          <p:cNvPicPr>
            <a:picLocks noChangeAspect="1"/>
          </p:cNvPicPr>
          <p:nvPr/>
        </p:nvPicPr>
        <p:blipFill>
          <a:blip r:embed="rId2"/>
          <a:stretch>
            <a:fillRect/>
          </a:stretch>
        </p:blipFill>
        <p:spPr>
          <a:xfrm>
            <a:off x="6944171" y="583207"/>
            <a:ext cx="1747898" cy="2112264"/>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5DF28E48-2ECB-DB45-8208-6F51D6755B1F}"/>
              </a:ext>
            </a:extLst>
          </p:cNvPr>
          <p:cNvPicPr>
            <a:picLocks noChangeAspect="1"/>
          </p:cNvPicPr>
          <p:nvPr/>
        </p:nvPicPr>
        <p:blipFill>
          <a:blip r:embed="rId3"/>
          <a:stretch>
            <a:fillRect/>
          </a:stretch>
        </p:blipFill>
        <p:spPr>
          <a:xfrm>
            <a:off x="9627918" y="583207"/>
            <a:ext cx="1827108" cy="2112264"/>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22605725-BAE7-304F-8FCC-1373FE0079C5}"/>
              </a:ext>
            </a:extLst>
          </p:cNvPr>
          <p:cNvPicPr>
            <a:picLocks noChangeAspect="1"/>
          </p:cNvPicPr>
          <p:nvPr/>
        </p:nvPicPr>
        <p:blipFill>
          <a:blip r:embed="rId4"/>
          <a:stretch>
            <a:fillRect/>
          </a:stretch>
        </p:blipFill>
        <p:spPr>
          <a:xfrm>
            <a:off x="6953754" y="2897934"/>
            <a:ext cx="4452082" cy="3283410"/>
          </a:xfrm>
          <a:prstGeom prst="rect">
            <a:avLst/>
          </a:prstGeom>
        </p:spPr>
      </p:pic>
    </p:spTree>
    <p:extLst>
      <p:ext uri="{BB962C8B-B14F-4D97-AF65-F5344CB8AC3E}">
        <p14:creationId xmlns:p14="http://schemas.microsoft.com/office/powerpoint/2010/main" val="3902078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16F48AD3-C8B3-4F74-B546-F12937F7D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C216B3-B082-D14B-805A-5F3C6966FF7F}"/>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a:t>Memory Reduce</a:t>
            </a:r>
          </a:p>
        </p:txBody>
      </p:sp>
      <p:pic>
        <p:nvPicPr>
          <p:cNvPr id="5" name="Content Placeholder 4" descr="A screenshot of a social media post&#10;&#10;Description automatically generated">
            <a:extLst>
              <a:ext uri="{FF2B5EF4-FFF2-40B4-BE49-F238E27FC236}">
                <a16:creationId xmlns:a16="http://schemas.microsoft.com/office/drawing/2014/main" id="{A19E1261-98BC-7E41-B5BD-D44C30CC37D9}"/>
              </a:ext>
            </a:extLst>
          </p:cNvPr>
          <p:cNvPicPr>
            <a:picLocks noGrp="1" noChangeAspect="1"/>
          </p:cNvPicPr>
          <p:nvPr>
            <p:ph idx="1"/>
          </p:nvPr>
        </p:nvPicPr>
        <p:blipFill>
          <a:blip r:embed="rId2"/>
          <a:stretch>
            <a:fillRect/>
          </a:stretch>
        </p:blipFill>
        <p:spPr>
          <a:xfrm>
            <a:off x="316992" y="1298438"/>
            <a:ext cx="7053626" cy="4108736"/>
          </a:xfrm>
          <a:prstGeom prst="rect">
            <a:avLst/>
          </a:prstGeom>
        </p:spPr>
      </p:pic>
      <p:sp>
        <p:nvSpPr>
          <p:cNvPr id="31" name="Rectangle 3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886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DD7667C-6D9B-4764-965B-9C0E8AFE20BE}"/>
              </a:ext>
            </a:extLst>
          </p:cNvPr>
          <p:cNvGrpSpPr/>
          <p:nvPr/>
        </p:nvGrpSpPr>
        <p:grpSpPr>
          <a:xfrm>
            <a:off x="464233" y="1069145"/>
            <a:ext cx="10135775" cy="729156"/>
            <a:chOff x="464233" y="1069145"/>
            <a:chExt cx="10135775" cy="729156"/>
          </a:xfrm>
        </p:grpSpPr>
        <p:sp>
          <p:nvSpPr>
            <p:cNvPr id="2" name="TextBox 1">
              <a:extLst>
                <a:ext uri="{FF2B5EF4-FFF2-40B4-BE49-F238E27FC236}">
                  <a16:creationId xmlns:a16="http://schemas.microsoft.com/office/drawing/2014/main" id="{64710864-F6F1-4939-9CBF-7373C5DC4235}"/>
                </a:ext>
              </a:extLst>
            </p:cNvPr>
            <p:cNvSpPr txBox="1"/>
            <p:nvPr/>
          </p:nvSpPr>
          <p:spPr>
            <a:xfrm>
              <a:off x="464233" y="1069145"/>
              <a:ext cx="2124221" cy="715089"/>
            </a:xfrm>
            <a:prstGeom prst="roundRect">
              <a:avLst/>
            </a:prstGeom>
            <a:ln w="28575">
              <a:solidFill>
                <a:schemeClr val="accent5">
                  <a:lumMod val="5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Arial" panose="020B0604020202020204" pitchFamily="34" charset="0"/>
                  <a:cs typeface="Arial" panose="020B0604020202020204" pitchFamily="34" charset="0"/>
                </a:rPr>
                <a:t>Data Exploration and visualization</a:t>
              </a:r>
            </a:p>
          </p:txBody>
        </p:sp>
        <p:sp>
          <p:nvSpPr>
            <p:cNvPr id="3" name="TextBox 2">
              <a:extLst>
                <a:ext uri="{FF2B5EF4-FFF2-40B4-BE49-F238E27FC236}">
                  <a16:creationId xmlns:a16="http://schemas.microsoft.com/office/drawing/2014/main" id="{F13AE223-9E3E-424A-9EFC-562D6D3E36AD}"/>
                </a:ext>
              </a:extLst>
            </p:cNvPr>
            <p:cNvSpPr txBox="1"/>
            <p:nvPr/>
          </p:nvSpPr>
          <p:spPr>
            <a:xfrm>
              <a:off x="3120683" y="1083212"/>
              <a:ext cx="2124221" cy="715089"/>
            </a:xfrm>
            <a:prstGeom prst="roundRect">
              <a:avLst/>
            </a:prstGeom>
            <a:ln w="28575">
              <a:solidFill>
                <a:schemeClr val="accent5">
                  <a:lumMod val="5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Arial" panose="020B0604020202020204" pitchFamily="34" charset="0"/>
                  <a:cs typeface="Arial" panose="020B0604020202020204" pitchFamily="34" charset="0"/>
                </a:rPr>
                <a:t>Data Preprocessing</a:t>
              </a:r>
            </a:p>
          </p:txBody>
        </p:sp>
        <p:sp>
          <p:nvSpPr>
            <p:cNvPr id="4" name="TextBox 3">
              <a:extLst>
                <a:ext uri="{FF2B5EF4-FFF2-40B4-BE49-F238E27FC236}">
                  <a16:creationId xmlns:a16="http://schemas.microsoft.com/office/drawing/2014/main" id="{AA3CFEA1-2FA7-4752-AACF-290128BF1B96}"/>
                </a:ext>
              </a:extLst>
            </p:cNvPr>
            <p:cNvSpPr txBox="1"/>
            <p:nvPr/>
          </p:nvSpPr>
          <p:spPr>
            <a:xfrm>
              <a:off x="5805269" y="1083211"/>
              <a:ext cx="2124221" cy="715089"/>
            </a:xfrm>
            <a:prstGeom prst="roundRect">
              <a:avLst/>
            </a:prstGeom>
            <a:ln w="28575">
              <a:solidFill>
                <a:schemeClr val="accent5">
                  <a:lumMod val="5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Arial" panose="020B0604020202020204" pitchFamily="34" charset="0"/>
                  <a:cs typeface="Arial" panose="020B0604020202020204" pitchFamily="34" charset="0"/>
                </a:rPr>
                <a:t>Feature</a:t>
              </a:r>
            </a:p>
            <a:p>
              <a:r>
                <a:rPr lang="en-US" dirty="0">
                  <a:latin typeface="Arial" panose="020B0604020202020204" pitchFamily="34" charset="0"/>
                  <a:cs typeface="Arial" panose="020B0604020202020204" pitchFamily="34" charset="0"/>
                </a:rPr>
                <a:t>Engineering</a:t>
              </a:r>
            </a:p>
          </p:txBody>
        </p:sp>
        <p:sp>
          <p:nvSpPr>
            <p:cNvPr id="5" name="TextBox 4">
              <a:extLst>
                <a:ext uri="{FF2B5EF4-FFF2-40B4-BE49-F238E27FC236}">
                  <a16:creationId xmlns:a16="http://schemas.microsoft.com/office/drawing/2014/main" id="{483843DE-B993-4F2D-9A44-3EDDEC988C65}"/>
                </a:ext>
              </a:extLst>
            </p:cNvPr>
            <p:cNvSpPr txBox="1"/>
            <p:nvPr/>
          </p:nvSpPr>
          <p:spPr>
            <a:xfrm>
              <a:off x="8475787" y="1080865"/>
              <a:ext cx="2124221" cy="715089"/>
            </a:xfrm>
            <a:prstGeom prst="roundRect">
              <a:avLst/>
            </a:prstGeom>
            <a:ln w="28575">
              <a:solidFill>
                <a:schemeClr val="accent5">
                  <a:lumMod val="5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Arial" panose="020B0604020202020204" pitchFamily="34" charset="0"/>
                  <a:cs typeface="Arial" panose="020B0604020202020204" pitchFamily="34" charset="0"/>
                </a:rPr>
                <a:t>Predictive Modelling</a:t>
              </a:r>
            </a:p>
          </p:txBody>
        </p:sp>
        <p:sp>
          <p:nvSpPr>
            <p:cNvPr id="6" name="Arrow: Right 5">
              <a:extLst>
                <a:ext uri="{FF2B5EF4-FFF2-40B4-BE49-F238E27FC236}">
                  <a16:creationId xmlns:a16="http://schemas.microsoft.com/office/drawing/2014/main" id="{CEA66EC2-BAAD-44CA-97AE-F9D07C620D9B}"/>
                </a:ext>
              </a:extLst>
            </p:cNvPr>
            <p:cNvSpPr/>
            <p:nvPr/>
          </p:nvSpPr>
          <p:spPr>
            <a:xfrm>
              <a:off x="2588454" y="1199258"/>
              <a:ext cx="532229" cy="4783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8AB21C3B-1F7D-40A5-9239-97038D4CF22A}"/>
                </a:ext>
              </a:extLst>
            </p:cNvPr>
            <p:cNvSpPr/>
            <p:nvPr/>
          </p:nvSpPr>
          <p:spPr>
            <a:xfrm>
              <a:off x="5256627" y="1199258"/>
              <a:ext cx="532229" cy="4783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4C0A5B83-D691-48DD-935D-A51E07DEDDA0}"/>
                </a:ext>
              </a:extLst>
            </p:cNvPr>
            <p:cNvSpPr/>
            <p:nvPr/>
          </p:nvSpPr>
          <p:spPr>
            <a:xfrm>
              <a:off x="7952936" y="1199258"/>
              <a:ext cx="532229" cy="4783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2B9671E8-0CD2-4727-8A8B-D22A56E06F4C}"/>
              </a:ext>
            </a:extLst>
          </p:cNvPr>
          <p:cNvSpPr txBox="1"/>
          <p:nvPr/>
        </p:nvSpPr>
        <p:spPr>
          <a:xfrm>
            <a:off x="464233" y="2119551"/>
            <a:ext cx="2124221" cy="2585323"/>
          </a:xfrm>
          <a:prstGeom prst="rect">
            <a:avLst/>
          </a:prstGeom>
          <a:noFill/>
          <a:ln w="28575">
            <a:solidFill>
              <a:schemeClr val="tx1"/>
            </a:solidFill>
            <a:prstDash val="dashDot"/>
          </a:ln>
        </p:spPr>
        <p:txBody>
          <a:bodyPr wrap="square" rtlCol="0">
            <a:spAutoFit/>
          </a:bodyPr>
          <a:lstStyle/>
          <a:p>
            <a:pPr marL="285750" indent="-285750">
              <a:buClr>
                <a:srgbClr val="C00000"/>
              </a:buClr>
              <a:buFont typeface="Wingdings" panose="05000000000000000000" pitchFamily="2" charset="2"/>
              <a:buChar char="ü"/>
            </a:pPr>
            <a:r>
              <a:rPr lang="en-US" dirty="0">
                <a:latin typeface="Arial" panose="020B0604020202020204" pitchFamily="34" charset="0"/>
                <a:cs typeface="Arial" panose="020B0604020202020204" pitchFamily="34" charset="0"/>
              </a:rPr>
              <a:t>Understand the problem statement</a:t>
            </a:r>
          </a:p>
          <a:p>
            <a:pPr marL="285750" indent="-285750">
              <a:buClr>
                <a:srgbClr val="C00000"/>
              </a:buClr>
              <a:buFont typeface="Wingdings" panose="05000000000000000000" pitchFamily="2" charset="2"/>
              <a:buChar char="ü"/>
            </a:pPr>
            <a:r>
              <a:rPr lang="en-US" dirty="0">
                <a:latin typeface="Arial" panose="020B0604020202020204" pitchFamily="34" charset="0"/>
                <a:cs typeface="Arial" panose="020B0604020202020204" pitchFamily="34" charset="0"/>
              </a:rPr>
              <a:t>Explore data and do descriptive study to understand any  pattern</a:t>
            </a:r>
          </a:p>
        </p:txBody>
      </p:sp>
      <p:sp>
        <p:nvSpPr>
          <p:cNvPr id="11" name="TextBox 10">
            <a:extLst>
              <a:ext uri="{FF2B5EF4-FFF2-40B4-BE49-F238E27FC236}">
                <a16:creationId xmlns:a16="http://schemas.microsoft.com/office/drawing/2014/main" id="{0D1D7D87-1468-421A-A076-77948E036296}"/>
              </a:ext>
            </a:extLst>
          </p:cNvPr>
          <p:cNvSpPr txBox="1"/>
          <p:nvPr/>
        </p:nvSpPr>
        <p:spPr>
          <a:xfrm>
            <a:off x="3146472" y="2119551"/>
            <a:ext cx="2124221" cy="2585323"/>
          </a:xfrm>
          <a:prstGeom prst="rect">
            <a:avLst/>
          </a:prstGeom>
          <a:noFill/>
          <a:ln w="28575">
            <a:solidFill>
              <a:schemeClr val="tx1"/>
            </a:solidFill>
            <a:prstDash val="dashDot"/>
          </a:ln>
        </p:spPr>
        <p:txBody>
          <a:bodyPr wrap="square" rtlCol="0">
            <a:spAutoFit/>
          </a:bodyPr>
          <a:lstStyle/>
          <a:p>
            <a:pPr marL="285750" indent="-285750">
              <a:buClr>
                <a:srgbClr val="C00000"/>
              </a:buClr>
              <a:buFont typeface="Wingdings" panose="05000000000000000000" pitchFamily="2" charset="2"/>
              <a:buChar char="ü"/>
            </a:pPr>
            <a:r>
              <a:rPr lang="en-US" dirty="0">
                <a:latin typeface="Arial" panose="020B0604020202020204" pitchFamily="34" charset="0"/>
                <a:cs typeface="Arial" panose="020B0604020202020204" pitchFamily="34" charset="0"/>
              </a:rPr>
              <a:t>Weather train/test data imputation (Rolling mean)</a:t>
            </a:r>
          </a:p>
          <a:p>
            <a:pPr marL="285750" indent="-285750">
              <a:buClr>
                <a:srgbClr val="C00000"/>
              </a:buClr>
              <a:buFont typeface="Wingdings" panose="05000000000000000000" pitchFamily="2" charset="2"/>
              <a:buChar char="ü"/>
            </a:pPr>
            <a:r>
              <a:rPr lang="en-US" dirty="0">
                <a:latin typeface="Arial" panose="020B0604020202020204" pitchFamily="34" charset="0"/>
                <a:cs typeface="Arial" panose="020B0604020202020204" pitchFamily="34" charset="0"/>
              </a:rPr>
              <a:t>Building metadata imputation (Linear regression)</a:t>
            </a:r>
          </a:p>
        </p:txBody>
      </p:sp>
      <p:sp>
        <p:nvSpPr>
          <p:cNvPr id="12" name="TextBox 11">
            <a:extLst>
              <a:ext uri="{FF2B5EF4-FFF2-40B4-BE49-F238E27FC236}">
                <a16:creationId xmlns:a16="http://schemas.microsoft.com/office/drawing/2014/main" id="{CA7F0306-F0BA-4F82-8514-5D51C6FF465F}"/>
              </a:ext>
            </a:extLst>
          </p:cNvPr>
          <p:cNvSpPr txBox="1"/>
          <p:nvPr/>
        </p:nvSpPr>
        <p:spPr>
          <a:xfrm>
            <a:off x="5859198" y="2137148"/>
            <a:ext cx="2124221" cy="2862322"/>
          </a:xfrm>
          <a:prstGeom prst="rect">
            <a:avLst/>
          </a:prstGeom>
          <a:noFill/>
          <a:ln w="28575">
            <a:solidFill>
              <a:schemeClr val="tx1"/>
            </a:solidFill>
            <a:prstDash val="dashDot"/>
          </a:ln>
        </p:spPr>
        <p:txBody>
          <a:bodyPr wrap="square" rtlCol="0">
            <a:spAutoFit/>
          </a:bodyPr>
          <a:lstStyle/>
          <a:p>
            <a:pPr marL="285750" indent="-285750">
              <a:buClr>
                <a:srgbClr val="C00000"/>
              </a:buClr>
              <a:buFont typeface="Wingdings" panose="05000000000000000000" pitchFamily="2" charset="2"/>
              <a:buChar char="ü"/>
            </a:pPr>
            <a:r>
              <a:rPr lang="en-US" dirty="0">
                <a:latin typeface="Arial" panose="020B0604020202020204" pitchFamily="34" charset="0"/>
                <a:cs typeface="Arial" panose="020B0604020202020204" pitchFamily="34" charset="0"/>
              </a:rPr>
              <a:t>Timestamp features – day/weekday/ hour/month</a:t>
            </a:r>
          </a:p>
          <a:p>
            <a:pPr marL="285750" indent="-285750">
              <a:buClr>
                <a:srgbClr val="C00000"/>
              </a:buClr>
              <a:buFont typeface="Wingdings" panose="05000000000000000000" pitchFamily="2" charset="2"/>
              <a:buChar char="ü"/>
            </a:pPr>
            <a:r>
              <a:rPr lang="en-US" dirty="0">
                <a:latin typeface="Arial" panose="020B0604020202020204" pitchFamily="34" charset="0"/>
                <a:cs typeface="Arial" panose="020B0604020202020204" pitchFamily="34" charset="0"/>
              </a:rPr>
              <a:t>Relative humidity</a:t>
            </a:r>
          </a:p>
          <a:p>
            <a:pPr marL="285750" indent="-285750">
              <a:buClr>
                <a:srgbClr val="C00000"/>
              </a:buClr>
              <a:buFont typeface="Wingdings" panose="05000000000000000000" pitchFamily="2" charset="2"/>
              <a:buChar char="ü"/>
            </a:pPr>
            <a:r>
              <a:rPr lang="en-US" dirty="0">
                <a:latin typeface="Arial" panose="020B0604020202020204" pitchFamily="34" charset="0"/>
                <a:cs typeface="Arial" panose="020B0604020202020204" pitchFamily="34" charset="0"/>
              </a:rPr>
              <a:t>Removed certain rows as discussed on Kaggle forum</a:t>
            </a:r>
          </a:p>
        </p:txBody>
      </p:sp>
      <p:sp>
        <p:nvSpPr>
          <p:cNvPr id="13" name="TextBox 12">
            <a:extLst>
              <a:ext uri="{FF2B5EF4-FFF2-40B4-BE49-F238E27FC236}">
                <a16:creationId xmlns:a16="http://schemas.microsoft.com/office/drawing/2014/main" id="{4F3EAC82-9EFD-456C-BF92-EF75AC5F2A83}"/>
              </a:ext>
            </a:extLst>
          </p:cNvPr>
          <p:cNvSpPr txBox="1"/>
          <p:nvPr/>
        </p:nvSpPr>
        <p:spPr>
          <a:xfrm>
            <a:off x="8485165" y="2087930"/>
            <a:ext cx="2124221" cy="1754326"/>
          </a:xfrm>
          <a:prstGeom prst="rect">
            <a:avLst/>
          </a:prstGeom>
          <a:noFill/>
          <a:ln w="28575">
            <a:solidFill>
              <a:schemeClr val="tx1"/>
            </a:solidFill>
            <a:prstDash val="dashDot"/>
          </a:ln>
        </p:spPr>
        <p:txBody>
          <a:bodyPr wrap="square" rtlCol="0">
            <a:spAutoFit/>
          </a:bodyPr>
          <a:lstStyle/>
          <a:p>
            <a:pPr marL="285750" indent="-285750">
              <a:buClr>
                <a:srgbClr val="C00000"/>
              </a:buClr>
              <a:buFont typeface="Wingdings" panose="05000000000000000000" pitchFamily="2" charset="2"/>
              <a:buChar char="ü"/>
            </a:pPr>
            <a:r>
              <a:rPr lang="en-US" dirty="0">
                <a:latin typeface="Arial" panose="020B0604020202020204" pitchFamily="34" charset="0"/>
                <a:cs typeface="Arial" panose="020B0604020202020204" pitchFamily="34" charset="0"/>
              </a:rPr>
              <a:t>Constructed </a:t>
            </a:r>
            <a:r>
              <a:rPr lang="en-US" dirty="0" err="1">
                <a:latin typeface="Arial" panose="020B0604020202020204" pitchFamily="34" charset="0"/>
                <a:cs typeface="Arial" panose="020B0604020202020204" pitchFamily="34" charset="0"/>
              </a:rPr>
              <a:t>linearRegression</a:t>
            </a:r>
            <a:r>
              <a:rPr lang="en-US" dirty="0">
                <a:latin typeface="Arial" panose="020B0604020202020204" pitchFamily="34" charset="0"/>
                <a:cs typeface="Arial" panose="020B0604020202020204" pitchFamily="34" charset="0"/>
              </a:rPr>
              <a:t>, XGB, </a:t>
            </a:r>
            <a:r>
              <a:rPr lang="en-US" dirty="0" err="1">
                <a:latin typeface="Arial" panose="020B0604020202020204" pitchFamily="34" charset="0"/>
                <a:cs typeface="Arial" panose="020B0604020202020204" pitchFamily="34" charset="0"/>
              </a:rPr>
              <a:t>RandomForest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LightGBMRegressor</a:t>
            </a:r>
            <a:r>
              <a:rPr lang="en-US" dirty="0">
                <a:latin typeface="Arial" panose="020B0604020202020204" pitchFamily="34" charset="0"/>
                <a:cs typeface="Arial" panose="020B0604020202020204" pitchFamily="34" charset="0"/>
              </a:rPr>
              <a:t> model</a:t>
            </a:r>
          </a:p>
        </p:txBody>
      </p:sp>
    </p:spTree>
    <p:extLst>
      <p:ext uri="{BB962C8B-B14F-4D97-AF65-F5344CB8AC3E}">
        <p14:creationId xmlns:p14="http://schemas.microsoft.com/office/powerpoint/2010/main" val="252960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046AD6-7382-754B-BCD6-5454D9307A0A}"/>
              </a:ext>
            </a:extLst>
          </p:cNvPr>
          <p:cNvSpPr>
            <a:spLocks noGrp="1"/>
          </p:cNvSpPr>
          <p:nvPr>
            <p:ph type="title"/>
          </p:nvPr>
        </p:nvSpPr>
        <p:spPr>
          <a:xfrm>
            <a:off x="838200" y="253397"/>
            <a:ext cx="10515600" cy="1273233"/>
          </a:xfrm>
        </p:spPr>
        <p:txBody>
          <a:bodyPr>
            <a:normAutofit/>
          </a:bodyPr>
          <a:lstStyle/>
          <a:p>
            <a:r>
              <a:rPr lang="en-US"/>
              <a:t>Replacing missing values and Filling with Rolling dates</a:t>
            </a:r>
            <a:endParaRPr lang="en-US" dirty="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270719A-0B84-324C-9536-3C891EDD9A40}"/>
              </a:ext>
            </a:extLst>
          </p:cNvPr>
          <p:cNvSpPr>
            <a:spLocks noGrp="1"/>
          </p:cNvSpPr>
          <p:nvPr>
            <p:ph idx="1"/>
          </p:nvPr>
        </p:nvSpPr>
        <p:spPr>
          <a:xfrm>
            <a:off x="838200" y="2478024"/>
            <a:ext cx="10515600" cy="3694176"/>
          </a:xfrm>
        </p:spPr>
        <p:txBody>
          <a:bodyPr>
            <a:normAutofit/>
          </a:bodyPr>
          <a:lstStyle/>
          <a:p>
            <a:pPr>
              <a:lnSpc>
                <a:spcPct val="100000"/>
              </a:lnSpc>
            </a:pPr>
            <a:r>
              <a:rPr lang="en-US" sz="1800" b="1" dirty="0"/>
              <a:t>Example of replacing missing values with mean/median/max/min:</a:t>
            </a:r>
          </a:p>
          <a:p>
            <a:pPr marL="0" indent="0">
              <a:lnSpc>
                <a:spcPct val="100000"/>
              </a:lnSpc>
              <a:buNone/>
            </a:pPr>
            <a:r>
              <a:rPr lang="en-US" sz="1200" dirty="0"/>
              <a:t># Adding columns of mean, median, max and min of cloud coverage to replace the missing values</a:t>
            </a:r>
          </a:p>
          <a:p>
            <a:pPr marL="0" indent="0">
              <a:lnSpc>
                <a:spcPct val="100000"/>
              </a:lnSpc>
              <a:buNone/>
            </a:pPr>
            <a:r>
              <a:rPr lang="en-US" sz="1200" dirty="0" err="1"/>
              <a:t>weather_train</a:t>
            </a:r>
            <a:r>
              <a:rPr lang="en-US" sz="1200" dirty="0"/>
              <a:t>['</a:t>
            </a:r>
            <a:r>
              <a:rPr lang="en-US" sz="1200" dirty="0" err="1"/>
              <a:t>cloud_coverage_mean</a:t>
            </a:r>
            <a:r>
              <a:rPr lang="en-US" sz="1200" dirty="0"/>
              <a:t>'] = </a:t>
            </a:r>
            <a:r>
              <a:rPr lang="en-US" sz="1200" dirty="0" err="1"/>
              <a:t>weather_train</a:t>
            </a:r>
            <a:r>
              <a:rPr lang="en-US" sz="1200" dirty="0"/>
              <a:t>['</a:t>
            </a:r>
            <a:r>
              <a:rPr lang="en-US" sz="1200" dirty="0" err="1"/>
              <a:t>cloud_coverage</a:t>
            </a:r>
            <a:r>
              <a:rPr lang="en-US" sz="1200" dirty="0"/>
              <a:t>']</a:t>
            </a:r>
          </a:p>
          <a:p>
            <a:pPr marL="0" indent="0">
              <a:lnSpc>
                <a:spcPct val="100000"/>
              </a:lnSpc>
              <a:buNone/>
            </a:pPr>
            <a:r>
              <a:rPr lang="en-US" sz="1200" dirty="0" err="1"/>
              <a:t>weather_train</a:t>
            </a:r>
            <a:r>
              <a:rPr lang="en-US" sz="1200" dirty="0"/>
              <a:t>['</a:t>
            </a:r>
            <a:r>
              <a:rPr lang="en-US" sz="1200" dirty="0" err="1"/>
              <a:t>cloud_coverage_median</a:t>
            </a:r>
            <a:r>
              <a:rPr lang="en-US" sz="1200" dirty="0"/>
              <a:t>'] = </a:t>
            </a:r>
            <a:r>
              <a:rPr lang="en-US" sz="1200" dirty="0" err="1"/>
              <a:t>weather_train</a:t>
            </a:r>
            <a:r>
              <a:rPr lang="en-US" sz="1200" dirty="0"/>
              <a:t>['</a:t>
            </a:r>
            <a:r>
              <a:rPr lang="en-US" sz="1200" dirty="0" err="1"/>
              <a:t>cloud_coverage</a:t>
            </a:r>
            <a:r>
              <a:rPr lang="en-US" sz="1200" dirty="0"/>
              <a:t>']</a:t>
            </a:r>
          </a:p>
          <a:p>
            <a:pPr marL="0" indent="0">
              <a:lnSpc>
                <a:spcPct val="100000"/>
              </a:lnSpc>
              <a:buNone/>
            </a:pPr>
            <a:r>
              <a:rPr lang="en-US" sz="1200" dirty="0" err="1"/>
              <a:t>weather_train</a:t>
            </a:r>
            <a:r>
              <a:rPr lang="en-US" sz="1200" dirty="0"/>
              <a:t>['</a:t>
            </a:r>
            <a:r>
              <a:rPr lang="en-US" sz="1200" dirty="0" err="1"/>
              <a:t>cloud_coverage_max</a:t>
            </a:r>
            <a:r>
              <a:rPr lang="en-US" sz="1200" dirty="0"/>
              <a:t>'] = </a:t>
            </a:r>
            <a:r>
              <a:rPr lang="en-US" sz="1200" dirty="0" err="1"/>
              <a:t>weather_train</a:t>
            </a:r>
            <a:r>
              <a:rPr lang="en-US" sz="1200" dirty="0"/>
              <a:t>['</a:t>
            </a:r>
            <a:r>
              <a:rPr lang="en-US" sz="1200" dirty="0" err="1"/>
              <a:t>cloud_coverage</a:t>
            </a:r>
            <a:r>
              <a:rPr lang="en-US" sz="1200" dirty="0"/>
              <a:t>']</a:t>
            </a:r>
          </a:p>
          <a:p>
            <a:pPr marL="0" indent="0">
              <a:lnSpc>
                <a:spcPct val="100000"/>
              </a:lnSpc>
              <a:buNone/>
            </a:pPr>
            <a:r>
              <a:rPr lang="en-US" sz="1200" dirty="0" err="1"/>
              <a:t>weather_train</a:t>
            </a:r>
            <a:r>
              <a:rPr lang="en-US" sz="1200" dirty="0"/>
              <a:t>['</a:t>
            </a:r>
            <a:r>
              <a:rPr lang="en-US" sz="1200" dirty="0" err="1"/>
              <a:t>cloud_coverage_min</a:t>
            </a:r>
            <a:r>
              <a:rPr lang="en-US" sz="1200" dirty="0"/>
              <a:t>'] = </a:t>
            </a:r>
            <a:r>
              <a:rPr lang="en-US" sz="1200" dirty="0" err="1"/>
              <a:t>weather_train</a:t>
            </a:r>
            <a:r>
              <a:rPr lang="en-US" sz="1200" dirty="0"/>
              <a:t>['</a:t>
            </a:r>
            <a:r>
              <a:rPr lang="en-US" sz="1200" dirty="0" err="1"/>
              <a:t>cloud_coverage</a:t>
            </a:r>
            <a:r>
              <a:rPr lang="en-US" sz="1200" dirty="0"/>
              <a:t>']</a:t>
            </a:r>
          </a:p>
          <a:p>
            <a:pPr marL="0" indent="0">
              <a:lnSpc>
                <a:spcPct val="100000"/>
              </a:lnSpc>
              <a:buNone/>
            </a:pPr>
            <a:r>
              <a:rPr lang="en-US" sz="1200" dirty="0" err="1"/>
              <a:t>weather_train</a:t>
            </a:r>
            <a:r>
              <a:rPr lang="en-US" sz="1200" dirty="0"/>
              <a:t>['</a:t>
            </a:r>
            <a:r>
              <a:rPr lang="en-US" sz="1200" dirty="0" err="1"/>
              <a:t>cloud_coverage_mean</a:t>
            </a:r>
            <a:r>
              <a:rPr lang="en-US" sz="1200" dirty="0"/>
              <a:t>'] = </a:t>
            </a:r>
            <a:r>
              <a:rPr lang="en-US" sz="1200" dirty="0" err="1"/>
              <a:t>weather_train</a:t>
            </a:r>
            <a:r>
              <a:rPr lang="en-US" sz="1200" dirty="0"/>
              <a:t>['</a:t>
            </a:r>
            <a:r>
              <a:rPr lang="en-US" sz="1200" dirty="0" err="1"/>
              <a:t>cloud_coverage_mean</a:t>
            </a:r>
            <a:r>
              <a:rPr lang="en-US" sz="1200" dirty="0"/>
              <a:t>'].</a:t>
            </a:r>
            <a:r>
              <a:rPr lang="en-US" sz="1200" dirty="0" err="1"/>
              <a:t>fillna</a:t>
            </a:r>
            <a:r>
              <a:rPr lang="en-US" sz="1200" dirty="0"/>
              <a:t>(</a:t>
            </a:r>
            <a:r>
              <a:rPr lang="en-US" sz="1200" dirty="0" err="1"/>
              <a:t>np.mean</a:t>
            </a:r>
            <a:r>
              <a:rPr lang="en-US" sz="1200" dirty="0"/>
              <a:t>(</a:t>
            </a:r>
            <a:r>
              <a:rPr lang="en-US" sz="1200" dirty="0" err="1"/>
              <a:t>weather_train.cloud_coverage</a:t>
            </a:r>
            <a:r>
              <a:rPr lang="en-US" sz="1200" dirty="0"/>
              <a:t>))</a:t>
            </a:r>
          </a:p>
          <a:p>
            <a:pPr marL="0" indent="0">
              <a:lnSpc>
                <a:spcPct val="100000"/>
              </a:lnSpc>
              <a:buNone/>
            </a:pPr>
            <a:r>
              <a:rPr lang="en-US" sz="1200" dirty="0" err="1"/>
              <a:t>weather_train</a:t>
            </a:r>
            <a:r>
              <a:rPr lang="en-US" sz="1200" dirty="0"/>
              <a:t>['</a:t>
            </a:r>
            <a:r>
              <a:rPr lang="en-US" sz="1200" dirty="0" err="1"/>
              <a:t>cloud_coverage_median</a:t>
            </a:r>
            <a:r>
              <a:rPr lang="en-US" sz="1200" dirty="0"/>
              <a:t>'] = </a:t>
            </a:r>
            <a:r>
              <a:rPr lang="en-US" sz="1200" dirty="0" err="1"/>
              <a:t>weather_train</a:t>
            </a:r>
            <a:r>
              <a:rPr lang="en-US" sz="1200" dirty="0"/>
              <a:t>['</a:t>
            </a:r>
            <a:r>
              <a:rPr lang="en-US" sz="1200" dirty="0" err="1"/>
              <a:t>cloud_coverage_median</a:t>
            </a:r>
            <a:r>
              <a:rPr lang="en-US" sz="1200" dirty="0"/>
              <a:t>'].</a:t>
            </a:r>
            <a:r>
              <a:rPr lang="en-US" sz="1200" dirty="0" err="1"/>
              <a:t>fillna</a:t>
            </a:r>
            <a:r>
              <a:rPr lang="en-US" sz="1200" dirty="0"/>
              <a:t>(</a:t>
            </a:r>
            <a:r>
              <a:rPr lang="en-US" sz="1200" dirty="0" err="1"/>
              <a:t>np.median</a:t>
            </a:r>
            <a:r>
              <a:rPr lang="en-US" sz="1200" dirty="0"/>
              <a:t>(</a:t>
            </a:r>
            <a:r>
              <a:rPr lang="en-US" sz="1200" dirty="0" err="1"/>
              <a:t>weather_train.cloud_coverage</a:t>
            </a:r>
            <a:r>
              <a:rPr lang="en-US" sz="1200" dirty="0"/>
              <a:t>))</a:t>
            </a:r>
          </a:p>
          <a:p>
            <a:pPr marL="0" indent="0">
              <a:lnSpc>
                <a:spcPct val="100000"/>
              </a:lnSpc>
              <a:buNone/>
            </a:pPr>
            <a:r>
              <a:rPr lang="en-US" sz="1200" dirty="0" err="1"/>
              <a:t>weather_train</a:t>
            </a:r>
            <a:r>
              <a:rPr lang="en-US" sz="1200" dirty="0"/>
              <a:t>['</a:t>
            </a:r>
            <a:r>
              <a:rPr lang="en-US" sz="1200" dirty="0" err="1"/>
              <a:t>cloud_coverage_max</a:t>
            </a:r>
            <a:r>
              <a:rPr lang="en-US" sz="1200" dirty="0"/>
              <a:t>'] = </a:t>
            </a:r>
            <a:r>
              <a:rPr lang="en-US" sz="1200" dirty="0" err="1"/>
              <a:t>weather_train</a:t>
            </a:r>
            <a:r>
              <a:rPr lang="en-US" sz="1200" dirty="0"/>
              <a:t>['</a:t>
            </a:r>
            <a:r>
              <a:rPr lang="en-US" sz="1200" dirty="0" err="1"/>
              <a:t>cloud_coverage_max</a:t>
            </a:r>
            <a:r>
              <a:rPr lang="en-US" sz="1200" dirty="0"/>
              <a:t>'].</a:t>
            </a:r>
            <a:r>
              <a:rPr lang="en-US" sz="1200" dirty="0" err="1"/>
              <a:t>fillna</a:t>
            </a:r>
            <a:r>
              <a:rPr lang="en-US" sz="1200" dirty="0"/>
              <a:t>(</a:t>
            </a:r>
            <a:r>
              <a:rPr lang="en-US" sz="1200" dirty="0" err="1"/>
              <a:t>np.max</a:t>
            </a:r>
            <a:r>
              <a:rPr lang="en-US" sz="1200" dirty="0"/>
              <a:t>(</a:t>
            </a:r>
            <a:r>
              <a:rPr lang="en-US" sz="1200" dirty="0" err="1"/>
              <a:t>weather_train.cloud_coverage</a:t>
            </a:r>
            <a:r>
              <a:rPr lang="en-US" sz="1200" dirty="0"/>
              <a:t>))</a:t>
            </a:r>
          </a:p>
          <a:p>
            <a:pPr marL="0" indent="0">
              <a:lnSpc>
                <a:spcPct val="100000"/>
              </a:lnSpc>
              <a:buNone/>
            </a:pPr>
            <a:r>
              <a:rPr lang="en-US" sz="1200" dirty="0" err="1"/>
              <a:t>weather_train</a:t>
            </a:r>
            <a:r>
              <a:rPr lang="en-US" sz="1200" dirty="0"/>
              <a:t>['</a:t>
            </a:r>
            <a:r>
              <a:rPr lang="en-US" sz="1200" dirty="0" err="1"/>
              <a:t>cloud_coverage_min</a:t>
            </a:r>
            <a:r>
              <a:rPr lang="en-US" sz="1200" dirty="0"/>
              <a:t>'] = </a:t>
            </a:r>
            <a:r>
              <a:rPr lang="en-US" sz="1200" dirty="0" err="1"/>
              <a:t>weather_train</a:t>
            </a:r>
            <a:r>
              <a:rPr lang="en-US" sz="1200" dirty="0"/>
              <a:t>['</a:t>
            </a:r>
            <a:r>
              <a:rPr lang="en-US" sz="1200" dirty="0" err="1"/>
              <a:t>cloud_coverage_min</a:t>
            </a:r>
            <a:r>
              <a:rPr lang="en-US" sz="1200" dirty="0"/>
              <a:t>'].</a:t>
            </a:r>
            <a:r>
              <a:rPr lang="en-US" sz="1200" dirty="0" err="1"/>
              <a:t>fillna</a:t>
            </a:r>
            <a:r>
              <a:rPr lang="en-US" sz="1200" dirty="0"/>
              <a:t>(</a:t>
            </a:r>
            <a:r>
              <a:rPr lang="en-US" sz="1200" dirty="0" err="1"/>
              <a:t>np.min</a:t>
            </a:r>
            <a:r>
              <a:rPr lang="en-US" sz="1200" dirty="0"/>
              <a:t>(</a:t>
            </a:r>
            <a:r>
              <a:rPr lang="en-US" sz="1200" dirty="0" err="1"/>
              <a:t>weather_train.cloud_coverage</a:t>
            </a:r>
            <a:r>
              <a:rPr lang="en-US" sz="1200" dirty="0"/>
              <a:t>))</a:t>
            </a:r>
          </a:p>
          <a:p>
            <a:pPr marL="0" indent="0">
              <a:lnSpc>
                <a:spcPct val="100000"/>
              </a:lnSpc>
              <a:buNone/>
            </a:pPr>
            <a:r>
              <a:rPr lang="en-US" sz="1200" dirty="0"/>
              <a:t>print(</a:t>
            </a:r>
            <a:r>
              <a:rPr lang="en-US" sz="1200" dirty="0" err="1"/>
              <a:t>weather_train</a:t>
            </a:r>
            <a:r>
              <a:rPr lang="en-US" sz="1200" dirty="0"/>
              <a:t>)</a:t>
            </a:r>
          </a:p>
        </p:txBody>
      </p:sp>
    </p:spTree>
    <p:extLst>
      <p:ext uri="{BB962C8B-B14F-4D97-AF65-F5344CB8AC3E}">
        <p14:creationId xmlns:p14="http://schemas.microsoft.com/office/powerpoint/2010/main" val="383222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2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3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2" name="Rectangle 33">
            <a:extLst>
              <a:ext uri="{FF2B5EF4-FFF2-40B4-BE49-F238E27FC236}">
                <a16:creationId xmlns:a16="http://schemas.microsoft.com/office/drawing/2014/main" id="{24DDD7F0-1FEB-4A1A-9A93-698DF84669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ABAB2D-C1C8-BE42-8B61-97C19BC52BA1}"/>
              </a:ext>
            </a:extLst>
          </p:cNvPr>
          <p:cNvSpPr>
            <a:spLocks noGrp="1"/>
          </p:cNvSpPr>
          <p:nvPr>
            <p:ph type="title"/>
          </p:nvPr>
        </p:nvSpPr>
        <p:spPr>
          <a:xfrm>
            <a:off x="8108612" y="1144769"/>
            <a:ext cx="3724217" cy="2896432"/>
          </a:xfrm>
        </p:spPr>
        <p:txBody>
          <a:bodyPr vert="horz" lIns="91440" tIns="45720" rIns="91440" bIns="45720" rtlCol="0" anchor="b">
            <a:normAutofit/>
          </a:bodyPr>
          <a:lstStyle/>
          <a:p>
            <a:r>
              <a:rPr lang="en-US"/>
              <a:t>Missing values based on different meter type</a:t>
            </a:r>
          </a:p>
        </p:txBody>
      </p:sp>
      <p:pic>
        <p:nvPicPr>
          <p:cNvPr id="15" name="Picture 14" descr="A screenshot of a cell phone&#10;&#10;Description automatically generated">
            <a:extLst>
              <a:ext uri="{FF2B5EF4-FFF2-40B4-BE49-F238E27FC236}">
                <a16:creationId xmlns:a16="http://schemas.microsoft.com/office/drawing/2014/main" id="{9B46D0AC-DE19-0C49-AAC5-1FDEB04FBCC3}"/>
              </a:ext>
            </a:extLst>
          </p:cNvPr>
          <p:cNvPicPr>
            <a:picLocks noChangeAspect="1"/>
          </p:cNvPicPr>
          <p:nvPr/>
        </p:nvPicPr>
        <p:blipFill>
          <a:blip r:embed="rId2"/>
          <a:stretch>
            <a:fillRect/>
          </a:stretch>
        </p:blipFill>
        <p:spPr>
          <a:xfrm>
            <a:off x="218028" y="624560"/>
            <a:ext cx="3675888" cy="2435274"/>
          </a:xfrm>
          <a:prstGeom prst="rect">
            <a:avLst/>
          </a:prstGeom>
        </p:spPr>
      </p:pic>
      <p:pic>
        <p:nvPicPr>
          <p:cNvPr id="5" name="Content Placeholder 4" descr="A screenshot of a cell phone&#10;&#10;Description automatically generated">
            <a:extLst>
              <a:ext uri="{FF2B5EF4-FFF2-40B4-BE49-F238E27FC236}">
                <a16:creationId xmlns:a16="http://schemas.microsoft.com/office/drawing/2014/main" id="{E6118DE7-3D43-FF42-87F1-79A31CDFC53E}"/>
              </a:ext>
            </a:extLst>
          </p:cNvPr>
          <p:cNvPicPr>
            <a:picLocks noGrp="1" noChangeAspect="1"/>
          </p:cNvPicPr>
          <p:nvPr>
            <p:ph idx="1"/>
          </p:nvPr>
        </p:nvPicPr>
        <p:blipFill>
          <a:blip r:embed="rId3"/>
          <a:stretch>
            <a:fillRect/>
          </a:stretch>
        </p:blipFill>
        <p:spPr>
          <a:xfrm>
            <a:off x="4002209" y="665913"/>
            <a:ext cx="3675888" cy="2352568"/>
          </a:xfrm>
          <a:prstGeom prst="rect">
            <a:avLst/>
          </a:prstGeom>
        </p:spPr>
      </p:pic>
      <p:sp>
        <p:nvSpPr>
          <p:cNvPr id="43" name="Rectangle 35">
            <a:extLst>
              <a:ext uri="{FF2B5EF4-FFF2-40B4-BE49-F238E27FC236}">
                <a16:creationId xmlns:a16="http://schemas.microsoft.com/office/drawing/2014/main" id="{114A821F-8663-46BA-8CC0-D4C44F639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37689"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descr="A screenshot of a social media post&#10;&#10;Description automatically generated">
            <a:extLst>
              <a:ext uri="{FF2B5EF4-FFF2-40B4-BE49-F238E27FC236}">
                <a16:creationId xmlns:a16="http://schemas.microsoft.com/office/drawing/2014/main" id="{F989E062-F742-0343-A8B4-B7A0D1973194}"/>
              </a:ext>
            </a:extLst>
          </p:cNvPr>
          <p:cNvPicPr>
            <a:picLocks noChangeAspect="1"/>
          </p:cNvPicPr>
          <p:nvPr/>
        </p:nvPicPr>
        <p:blipFill>
          <a:blip r:embed="rId4"/>
          <a:stretch>
            <a:fillRect/>
          </a:stretch>
        </p:blipFill>
        <p:spPr>
          <a:xfrm>
            <a:off x="218028" y="3783564"/>
            <a:ext cx="3675888" cy="2205531"/>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54D7B9A6-5F50-8041-9F01-F0F060CC8A60}"/>
              </a:ext>
            </a:extLst>
          </p:cNvPr>
          <p:cNvPicPr>
            <a:picLocks noChangeAspect="1"/>
          </p:cNvPicPr>
          <p:nvPr/>
        </p:nvPicPr>
        <p:blipFill>
          <a:blip r:embed="rId5"/>
          <a:stretch>
            <a:fillRect/>
          </a:stretch>
        </p:blipFill>
        <p:spPr>
          <a:xfrm>
            <a:off x="4002209" y="3769779"/>
            <a:ext cx="3675888" cy="2233101"/>
          </a:xfrm>
          <a:prstGeom prst="rect">
            <a:avLst/>
          </a:prstGeom>
        </p:spPr>
      </p:pic>
      <p:sp>
        <p:nvSpPr>
          <p:cNvPr id="44" name="Rectangle 37">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8611" y="4177748"/>
            <a:ext cx="3706859"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AF71936-7E08-A547-A92E-804695720F2A}"/>
              </a:ext>
            </a:extLst>
          </p:cNvPr>
          <p:cNvSpPr txBox="1"/>
          <p:nvPr/>
        </p:nvSpPr>
        <p:spPr>
          <a:xfrm>
            <a:off x="5143886" y="340284"/>
            <a:ext cx="1213794" cy="369332"/>
          </a:xfrm>
          <a:prstGeom prst="rect">
            <a:avLst/>
          </a:prstGeom>
          <a:noFill/>
        </p:spPr>
        <p:txBody>
          <a:bodyPr wrap="none" rtlCol="0">
            <a:spAutoFit/>
          </a:bodyPr>
          <a:lstStyle/>
          <a:p>
            <a:pPr>
              <a:spcAft>
                <a:spcPts val="600"/>
              </a:spcAft>
            </a:pPr>
            <a:r>
              <a:rPr lang="en-US" dirty="0"/>
              <a:t>Meter = 1</a:t>
            </a:r>
          </a:p>
        </p:txBody>
      </p:sp>
      <p:sp>
        <p:nvSpPr>
          <p:cNvPr id="7" name="TextBox 6">
            <a:extLst>
              <a:ext uri="{FF2B5EF4-FFF2-40B4-BE49-F238E27FC236}">
                <a16:creationId xmlns:a16="http://schemas.microsoft.com/office/drawing/2014/main" id="{6159915B-F08E-5F4C-96D1-1541C37D7201}"/>
              </a:ext>
            </a:extLst>
          </p:cNvPr>
          <p:cNvSpPr txBox="1"/>
          <p:nvPr/>
        </p:nvSpPr>
        <p:spPr>
          <a:xfrm>
            <a:off x="5143886" y="3411186"/>
            <a:ext cx="1213794" cy="369332"/>
          </a:xfrm>
          <a:prstGeom prst="rect">
            <a:avLst/>
          </a:prstGeom>
          <a:noFill/>
        </p:spPr>
        <p:txBody>
          <a:bodyPr wrap="none" rtlCol="0">
            <a:spAutoFit/>
          </a:bodyPr>
          <a:lstStyle/>
          <a:p>
            <a:pPr>
              <a:spcAft>
                <a:spcPts val="600"/>
              </a:spcAft>
            </a:pPr>
            <a:r>
              <a:rPr lang="en-US" dirty="0"/>
              <a:t>Meter = 0</a:t>
            </a:r>
          </a:p>
        </p:txBody>
      </p:sp>
      <p:sp>
        <p:nvSpPr>
          <p:cNvPr id="10" name="TextBox 9">
            <a:extLst>
              <a:ext uri="{FF2B5EF4-FFF2-40B4-BE49-F238E27FC236}">
                <a16:creationId xmlns:a16="http://schemas.microsoft.com/office/drawing/2014/main" id="{E235E74C-ECC0-524F-99F1-CFC0669414FB}"/>
              </a:ext>
            </a:extLst>
          </p:cNvPr>
          <p:cNvSpPr txBox="1"/>
          <p:nvPr/>
        </p:nvSpPr>
        <p:spPr>
          <a:xfrm>
            <a:off x="1449075" y="3411186"/>
            <a:ext cx="1213794" cy="369332"/>
          </a:xfrm>
          <a:prstGeom prst="rect">
            <a:avLst/>
          </a:prstGeom>
          <a:noFill/>
        </p:spPr>
        <p:txBody>
          <a:bodyPr wrap="none" rtlCol="0">
            <a:spAutoFit/>
          </a:bodyPr>
          <a:lstStyle/>
          <a:p>
            <a:pPr>
              <a:spcAft>
                <a:spcPts val="600"/>
              </a:spcAft>
            </a:pPr>
            <a:r>
              <a:rPr lang="en-US" dirty="0"/>
              <a:t>Meter = 2</a:t>
            </a:r>
          </a:p>
        </p:txBody>
      </p:sp>
      <p:sp>
        <p:nvSpPr>
          <p:cNvPr id="13" name="TextBox 12">
            <a:extLst>
              <a:ext uri="{FF2B5EF4-FFF2-40B4-BE49-F238E27FC236}">
                <a16:creationId xmlns:a16="http://schemas.microsoft.com/office/drawing/2014/main" id="{42E33FA8-7B97-BF4E-8878-7CA609DE0A4C}"/>
              </a:ext>
            </a:extLst>
          </p:cNvPr>
          <p:cNvSpPr txBox="1"/>
          <p:nvPr/>
        </p:nvSpPr>
        <p:spPr>
          <a:xfrm>
            <a:off x="1449075" y="324446"/>
            <a:ext cx="1213794" cy="369332"/>
          </a:xfrm>
          <a:prstGeom prst="rect">
            <a:avLst/>
          </a:prstGeom>
          <a:noFill/>
        </p:spPr>
        <p:txBody>
          <a:bodyPr wrap="none" rtlCol="0">
            <a:spAutoFit/>
          </a:bodyPr>
          <a:lstStyle/>
          <a:p>
            <a:pPr>
              <a:spcAft>
                <a:spcPts val="600"/>
              </a:spcAft>
            </a:pPr>
            <a:r>
              <a:rPr lang="en-US" dirty="0"/>
              <a:t>Meter = 3</a:t>
            </a:r>
          </a:p>
        </p:txBody>
      </p:sp>
    </p:spTree>
    <p:extLst>
      <p:ext uri="{BB962C8B-B14F-4D97-AF65-F5344CB8AC3E}">
        <p14:creationId xmlns:p14="http://schemas.microsoft.com/office/powerpoint/2010/main" val="2341818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B176A7-10E0-9A4D-A038-F54B4A92EFCB}"/>
              </a:ext>
            </a:extLst>
          </p:cNvPr>
          <p:cNvSpPr>
            <a:spLocks noGrp="1"/>
          </p:cNvSpPr>
          <p:nvPr>
            <p:ph type="title"/>
          </p:nvPr>
        </p:nvSpPr>
        <p:spPr>
          <a:xfrm>
            <a:off x="841248" y="1683169"/>
            <a:ext cx="4068849" cy="4148586"/>
          </a:xfrm>
        </p:spPr>
        <p:txBody>
          <a:bodyPr anchor="t">
            <a:normAutofit/>
          </a:bodyPr>
          <a:lstStyle/>
          <a:p>
            <a:r>
              <a:rPr lang="en-US" sz="4800" dirty="0"/>
              <a:t>Imputation of missing value with rolling means</a:t>
            </a:r>
          </a:p>
        </p:txBody>
      </p:sp>
      <p:sp>
        <p:nvSpPr>
          <p:cNvPr id="3" name="Content Placeholder 2">
            <a:extLst>
              <a:ext uri="{FF2B5EF4-FFF2-40B4-BE49-F238E27FC236}">
                <a16:creationId xmlns:a16="http://schemas.microsoft.com/office/drawing/2014/main" id="{A62A3BEB-9262-DF4E-9F4A-D8A3947527DE}"/>
              </a:ext>
            </a:extLst>
          </p:cNvPr>
          <p:cNvSpPr>
            <a:spLocks noGrp="1"/>
          </p:cNvSpPr>
          <p:nvPr>
            <p:ph idx="1"/>
          </p:nvPr>
        </p:nvSpPr>
        <p:spPr>
          <a:xfrm>
            <a:off x="5532504" y="1683170"/>
            <a:ext cx="5818248" cy="4148585"/>
          </a:xfrm>
        </p:spPr>
        <p:txBody>
          <a:bodyPr>
            <a:normAutofit/>
          </a:bodyPr>
          <a:lstStyle/>
          <a:p>
            <a:pPr marL="0" indent="0">
              <a:lnSpc>
                <a:spcPct val="100000"/>
              </a:lnSpc>
              <a:buNone/>
            </a:pPr>
            <a:r>
              <a:rPr lang="en-US" sz="800" dirty="0"/>
              <a:t>def </a:t>
            </a:r>
            <a:r>
              <a:rPr lang="en-US" sz="800" dirty="0" err="1"/>
              <a:t>rolling_mean_weather</a:t>
            </a:r>
            <a:r>
              <a:rPr lang="en-US" sz="800" dirty="0"/>
              <a:t>(df, cols, </a:t>
            </a:r>
            <a:r>
              <a:rPr lang="en-US" sz="800" dirty="0" err="1"/>
              <a:t>num_of_days</a:t>
            </a:r>
            <a:r>
              <a:rPr lang="en-US" sz="800" dirty="0"/>
              <a:t>):</a:t>
            </a:r>
          </a:p>
          <a:p>
            <a:pPr marL="0" indent="0">
              <a:lnSpc>
                <a:spcPct val="100000"/>
              </a:lnSpc>
              <a:buNone/>
            </a:pPr>
            <a:r>
              <a:rPr lang="en-US" sz="800" dirty="0"/>
              <a:t>    #assumes that functions will be mean, median, min, max</a:t>
            </a:r>
          </a:p>
          <a:p>
            <a:pPr marL="0" indent="0">
              <a:lnSpc>
                <a:spcPct val="100000"/>
              </a:lnSpc>
              <a:buNone/>
            </a:pPr>
            <a:r>
              <a:rPr lang="en-US" sz="800" dirty="0"/>
              <a:t>    for col in cols:</a:t>
            </a:r>
          </a:p>
          <a:p>
            <a:pPr marL="0" indent="0">
              <a:lnSpc>
                <a:spcPct val="100000"/>
              </a:lnSpc>
              <a:buNone/>
            </a:pPr>
            <a:r>
              <a:rPr lang="en-US" sz="800" dirty="0"/>
              <a:t>        for day in </a:t>
            </a:r>
            <a:r>
              <a:rPr lang="en-US" sz="800" dirty="0" err="1"/>
              <a:t>num_of_days</a:t>
            </a:r>
            <a:r>
              <a:rPr lang="en-US" sz="800" dirty="0"/>
              <a:t>:</a:t>
            </a:r>
          </a:p>
          <a:p>
            <a:pPr marL="0" indent="0">
              <a:lnSpc>
                <a:spcPct val="100000"/>
              </a:lnSpc>
              <a:buNone/>
            </a:pPr>
            <a:r>
              <a:rPr lang="en-US" sz="800" dirty="0"/>
              <a:t>            print ("processing missing values for", col, day)</a:t>
            </a:r>
          </a:p>
          <a:p>
            <a:pPr marL="0" indent="0">
              <a:lnSpc>
                <a:spcPct val="100000"/>
              </a:lnSpc>
              <a:buNone/>
            </a:pPr>
            <a:r>
              <a:rPr lang="en-US" sz="800" dirty="0"/>
              <a:t>            df[col+'_'+'</a:t>
            </a:r>
            <a:r>
              <a:rPr lang="en-US" sz="800" dirty="0" err="1"/>
              <a:t>R'+str</a:t>
            </a:r>
            <a:r>
              <a:rPr lang="en-US" sz="800" dirty="0"/>
              <a:t>(day)+'_'+'mean']   = </a:t>
            </a:r>
            <a:r>
              <a:rPr lang="en-US" sz="800" dirty="0" err="1"/>
              <a:t>df.groupby</a:t>
            </a:r>
            <a:r>
              <a:rPr lang="en-US" sz="800" dirty="0"/>
              <a:t>('</a:t>
            </a:r>
            <a:r>
              <a:rPr lang="en-US" sz="800" dirty="0" err="1"/>
              <a:t>site_id</a:t>
            </a:r>
            <a:r>
              <a:rPr lang="en-US" sz="800" dirty="0"/>
              <a:t>')[col].apply(lambda x: </a:t>
            </a:r>
            <a:r>
              <a:rPr lang="en-US" sz="800" dirty="0" err="1"/>
              <a:t>x.fillna</a:t>
            </a:r>
            <a:r>
              <a:rPr lang="en-US" sz="800" dirty="0"/>
              <a:t>(</a:t>
            </a:r>
            <a:r>
              <a:rPr lang="en-US" sz="800" dirty="0" err="1"/>
              <a:t>x.rolling</a:t>
            </a:r>
            <a:r>
              <a:rPr lang="en-US" sz="800" dirty="0"/>
              <a:t>(day, center=True, </a:t>
            </a:r>
            <a:r>
              <a:rPr lang="en-US" sz="800" dirty="0" err="1"/>
              <a:t>min_periods</a:t>
            </a:r>
            <a:r>
              <a:rPr lang="en-US" sz="800" dirty="0"/>
              <a:t>=1).mean()))</a:t>
            </a:r>
          </a:p>
          <a:p>
            <a:pPr marL="0" indent="0">
              <a:lnSpc>
                <a:spcPct val="100000"/>
              </a:lnSpc>
              <a:buNone/>
            </a:pPr>
            <a:r>
              <a:rPr lang="en-US" sz="800" dirty="0"/>
              <a:t>            df[col+'_'+'</a:t>
            </a:r>
            <a:r>
              <a:rPr lang="en-US" sz="800" dirty="0" err="1"/>
              <a:t>R'+str</a:t>
            </a:r>
            <a:r>
              <a:rPr lang="en-US" sz="800" dirty="0"/>
              <a:t>(day)+'_'+'median'] = </a:t>
            </a:r>
            <a:r>
              <a:rPr lang="en-US" sz="800" dirty="0" err="1"/>
              <a:t>df.groupby</a:t>
            </a:r>
            <a:r>
              <a:rPr lang="en-US" sz="800" dirty="0"/>
              <a:t>('</a:t>
            </a:r>
            <a:r>
              <a:rPr lang="en-US" sz="800" dirty="0" err="1"/>
              <a:t>site_id</a:t>
            </a:r>
            <a:r>
              <a:rPr lang="en-US" sz="800" dirty="0"/>
              <a:t>')[col].apply(lambda x: </a:t>
            </a:r>
            <a:r>
              <a:rPr lang="en-US" sz="800" dirty="0" err="1"/>
              <a:t>x.fillna</a:t>
            </a:r>
            <a:r>
              <a:rPr lang="en-US" sz="800" dirty="0"/>
              <a:t>(</a:t>
            </a:r>
            <a:r>
              <a:rPr lang="en-US" sz="800" dirty="0" err="1"/>
              <a:t>x.rolling</a:t>
            </a:r>
            <a:r>
              <a:rPr lang="en-US" sz="800" dirty="0"/>
              <a:t>(day, center=True, </a:t>
            </a:r>
            <a:r>
              <a:rPr lang="en-US" sz="800" dirty="0" err="1"/>
              <a:t>min_periods</a:t>
            </a:r>
            <a:r>
              <a:rPr lang="en-US" sz="800" dirty="0"/>
              <a:t>=1).median()))</a:t>
            </a:r>
          </a:p>
          <a:p>
            <a:pPr marL="0" indent="0">
              <a:lnSpc>
                <a:spcPct val="100000"/>
              </a:lnSpc>
              <a:buNone/>
            </a:pPr>
            <a:r>
              <a:rPr lang="en-US" sz="800" dirty="0"/>
              <a:t>            df[col+'_'+'</a:t>
            </a:r>
            <a:r>
              <a:rPr lang="en-US" sz="800" dirty="0" err="1"/>
              <a:t>R'+str</a:t>
            </a:r>
            <a:r>
              <a:rPr lang="en-US" sz="800" dirty="0"/>
              <a:t>(day)+'_'+'min']    = </a:t>
            </a:r>
            <a:r>
              <a:rPr lang="en-US" sz="800" dirty="0" err="1"/>
              <a:t>df.groupby</a:t>
            </a:r>
            <a:r>
              <a:rPr lang="en-US" sz="800" dirty="0"/>
              <a:t>('</a:t>
            </a:r>
            <a:r>
              <a:rPr lang="en-US" sz="800" dirty="0" err="1"/>
              <a:t>site_id</a:t>
            </a:r>
            <a:r>
              <a:rPr lang="en-US" sz="800" dirty="0"/>
              <a:t>')[col].apply(lambda x: </a:t>
            </a:r>
            <a:r>
              <a:rPr lang="en-US" sz="800" dirty="0" err="1"/>
              <a:t>x.fillna</a:t>
            </a:r>
            <a:r>
              <a:rPr lang="en-US" sz="800" dirty="0"/>
              <a:t>(</a:t>
            </a:r>
            <a:r>
              <a:rPr lang="en-US" sz="800" dirty="0" err="1"/>
              <a:t>x.rolling</a:t>
            </a:r>
            <a:r>
              <a:rPr lang="en-US" sz="800" dirty="0"/>
              <a:t>(day, center=True, </a:t>
            </a:r>
            <a:r>
              <a:rPr lang="en-US" sz="800" dirty="0" err="1"/>
              <a:t>min_periods</a:t>
            </a:r>
            <a:r>
              <a:rPr lang="en-US" sz="800" dirty="0"/>
              <a:t>=1).min()))</a:t>
            </a:r>
          </a:p>
          <a:p>
            <a:pPr marL="0" indent="0">
              <a:lnSpc>
                <a:spcPct val="100000"/>
              </a:lnSpc>
              <a:buNone/>
            </a:pPr>
            <a:r>
              <a:rPr lang="en-US" sz="800" dirty="0"/>
              <a:t>            df[col+'_'+'</a:t>
            </a:r>
            <a:r>
              <a:rPr lang="en-US" sz="800" dirty="0" err="1"/>
              <a:t>R'+str</a:t>
            </a:r>
            <a:r>
              <a:rPr lang="en-US" sz="800" dirty="0"/>
              <a:t>(day)+'_'+'max']    = </a:t>
            </a:r>
            <a:r>
              <a:rPr lang="en-US" sz="800" dirty="0" err="1"/>
              <a:t>df.groupby</a:t>
            </a:r>
            <a:r>
              <a:rPr lang="en-US" sz="800" dirty="0"/>
              <a:t>('</a:t>
            </a:r>
            <a:r>
              <a:rPr lang="en-US" sz="800" dirty="0" err="1"/>
              <a:t>site_id</a:t>
            </a:r>
            <a:r>
              <a:rPr lang="en-US" sz="800" dirty="0"/>
              <a:t>')[col].apply(lambda x: </a:t>
            </a:r>
            <a:r>
              <a:rPr lang="en-US" sz="800" dirty="0" err="1"/>
              <a:t>x.fillna</a:t>
            </a:r>
            <a:r>
              <a:rPr lang="en-US" sz="800" dirty="0"/>
              <a:t>(</a:t>
            </a:r>
            <a:r>
              <a:rPr lang="en-US" sz="800" dirty="0" err="1"/>
              <a:t>x.rolling</a:t>
            </a:r>
            <a:r>
              <a:rPr lang="en-US" sz="800" dirty="0"/>
              <a:t>(day, center=True, </a:t>
            </a:r>
            <a:r>
              <a:rPr lang="en-US" sz="800" dirty="0" err="1"/>
              <a:t>min_periods</a:t>
            </a:r>
            <a:r>
              <a:rPr lang="en-US" sz="800" dirty="0"/>
              <a:t>=1).max()))</a:t>
            </a:r>
          </a:p>
          <a:p>
            <a:pPr marL="0" indent="0">
              <a:lnSpc>
                <a:spcPct val="100000"/>
              </a:lnSpc>
              <a:buNone/>
            </a:pPr>
            <a:r>
              <a:rPr lang="en-US" sz="800" dirty="0"/>
              <a:t>            </a:t>
            </a:r>
          </a:p>
          <a:p>
            <a:pPr marL="0" indent="0">
              <a:lnSpc>
                <a:spcPct val="100000"/>
              </a:lnSpc>
              <a:buNone/>
            </a:pPr>
            <a:r>
              <a:rPr lang="en-US" sz="800" dirty="0"/>
              <a:t>    return df</a:t>
            </a:r>
          </a:p>
          <a:p>
            <a:pPr marL="0" indent="0">
              <a:lnSpc>
                <a:spcPct val="100000"/>
              </a:lnSpc>
              <a:buNone/>
            </a:pPr>
            <a:r>
              <a:rPr lang="en-US" sz="800" dirty="0" err="1"/>
              <a:t>cols_to_impute</a:t>
            </a:r>
            <a:r>
              <a:rPr lang="en-US" sz="800" dirty="0"/>
              <a:t> = ['air_temperature','cloud_coverage','dew_temperature','precip_depth_1_hr', '</a:t>
            </a:r>
            <a:r>
              <a:rPr lang="en-US" sz="800" dirty="0" err="1"/>
              <a:t>sea_level_pressure</a:t>
            </a:r>
            <a:r>
              <a:rPr lang="en-US" sz="800" dirty="0"/>
              <a:t>', '</a:t>
            </a:r>
            <a:r>
              <a:rPr lang="en-US" sz="800" dirty="0" err="1"/>
              <a:t>wind_direction</a:t>
            </a:r>
            <a:r>
              <a:rPr lang="en-US" sz="800" dirty="0"/>
              <a:t>', '</a:t>
            </a:r>
            <a:r>
              <a:rPr lang="en-US" sz="800" dirty="0" err="1"/>
              <a:t>wind_speed</a:t>
            </a:r>
            <a:r>
              <a:rPr lang="en-US" sz="800" dirty="0"/>
              <a:t>' ]</a:t>
            </a:r>
          </a:p>
          <a:p>
            <a:pPr marL="0" indent="0">
              <a:lnSpc>
                <a:spcPct val="100000"/>
              </a:lnSpc>
              <a:buNone/>
            </a:pPr>
            <a:r>
              <a:rPr lang="en-US" sz="800" dirty="0" err="1"/>
              <a:t>weather_train</a:t>
            </a:r>
            <a:r>
              <a:rPr lang="en-US" sz="800" dirty="0"/>
              <a:t>  = </a:t>
            </a:r>
            <a:r>
              <a:rPr lang="en-US" sz="800" dirty="0" err="1"/>
              <a:t>rolling_mean_weather</a:t>
            </a:r>
            <a:r>
              <a:rPr lang="en-US" sz="800" dirty="0"/>
              <a:t>(</a:t>
            </a:r>
            <a:r>
              <a:rPr lang="en-US" sz="800" dirty="0" err="1"/>
              <a:t>weather_train</a:t>
            </a:r>
            <a:r>
              <a:rPr lang="en-US" sz="800" dirty="0"/>
              <a:t>, </a:t>
            </a:r>
            <a:r>
              <a:rPr lang="en-US" sz="800" dirty="0" err="1"/>
              <a:t>cols_to_impute</a:t>
            </a:r>
            <a:r>
              <a:rPr lang="en-US" sz="800" dirty="0"/>
              <a:t>, [3,5,7,14,30])</a:t>
            </a:r>
          </a:p>
          <a:p>
            <a:pPr marL="0" indent="0">
              <a:lnSpc>
                <a:spcPct val="100000"/>
              </a:lnSpc>
              <a:buNone/>
            </a:pPr>
            <a:r>
              <a:rPr lang="en-US" sz="800" dirty="0" err="1"/>
              <a:t>weather_test</a:t>
            </a:r>
            <a:r>
              <a:rPr lang="en-US" sz="800" dirty="0"/>
              <a:t>   = </a:t>
            </a:r>
            <a:r>
              <a:rPr lang="en-US" sz="800" dirty="0" err="1"/>
              <a:t>rolling_mean_weather</a:t>
            </a:r>
            <a:r>
              <a:rPr lang="en-US" sz="800" dirty="0"/>
              <a:t>(</a:t>
            </a:r>
            <a:r>
              <a:rPr lang="en-US" sz="800" dirty="0" err="1"/>
              <a:t>weather_test</a:t>
            </a:r>
            <a:r>
              <a:rPr lang="en-US" sz="800" dirty="0"/>
              <a:t>, </a:t>
            </a:r>
            <a:r>
              <a:rPr lang="en-US" sz="800" dirty="0" err="1"/>
              <a:t>cols_to_impute</a:t>
            </a:r>
            <a:r>
              <a:rPr lang="en-US" sz="800" dirty="0"/>
              <a:t>, [3, 5, 7, 14, 30])</a:t>
            </a:r>
          </a:p>
        </p:txBody>
      </p:sp>
      <p:sp>
        <p:nvSpPr>
          <p:cNvPr id="17"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5002412"/>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242F41"/>
      </a:dk2>
      <a:lt2>
        <a:srgbClr val="E8E2E5"/>
      </a:lt2>
      <a:accent1>
        <a:srgbClr val="31B86F"/>
      </a:accent1>
      <a:accent2>
        <a:srgbClr val="36B1A2"/>
      </a:accent2>
      <a:accent3>
        <a:srgbClr val="22ADE6"/>
      </a:accent3>
      <a:accent4>
        <a:srgbClr val="4E7BEB"/>
      </a:accent4>
      <a:accent5>
        <a:srgbClr val="7E6EEE"/>
      </a:accent5>
      <a:accent6>
        <a:srgbClr val="A34EEB"/>
      </a:accent6>
      <a:hlink>
        <a:srgbClr val="AE698E"/>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TotalTime>
  <Words>1230</Words>
  <Application>Microsoft Office PowerPoint</Application>
  <PresentationFormat>Widescreen</PresentationFormat>
  <Paragraphs>100</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Avenir Next LT Pro</vt:lpstr>
      <vt:lpstr>Calibri</vt:lpstr>
      <vt:lpstr>Wingdings</vt:lpstr>
      <vt:lpstr>AccentBoxVTI</vt:lpstr>
      <vt:lpstr>Kaggle Project Report</vt:lpstr>
      <vt:lpstr>ASHRAE - Great Energy Predictor III</vt:lpstr>
      <vt:lpstr>Datasets (train  and test)</vt:lpstr>
      <vt:lpstr>Missing Values</vt:lpstr>
      <vt:lpstr>Memory Reduce</vt:lpstr>
      <vt:lpstr>PowerPoint Presentation</vt:lpstr>
      <vt:lpstr>Replacing missing values and Filling with Rolling dates</vt:lpstr>
      <vt:lpstr>Missing values based on different meter type</vt:lpstr>
      <vt:lpstr>Imputation of missing value with rolling means</vt:lpstr>
      <vt:lpstr>For building &amp; weather</vt:lpstr>
      <vt:lpstr>Feature Selection &amp; Engineering</vt:lpstr>
      <vt:lpstr>For different datasets (correlation heatmap)</vt:lpstr>
      <vt:lpstr>PCA</vt:lpstr>
      <vt:lpstr>PCA</vt:lpstr>
      <vt:lpstr>PCA</vt:lpstr>
      <vt:lpstr>PCA</vt:lpstr>
      <vt:lpstr>Training Methods and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Kaggle Project Report</dc:title>
  <dc:creator>Qinzi Cao</dc:creator>
  <cp:lastModifiedBy>Reshma Patil</cp:lastModifiedBy>
  <cp:revision>5</cp:revision>
  <dcterms:created xsi:type="dcterms:W3CDTF">2019-12-15T23:15:08Z</dcterms:created>
  <dcterms:modified xsi:type="dcterms:W3CDTF">2019-12-17T23:15:08Z</dcterms:modified>
</cp:coreProperties>
</file>