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57" r:id="rId3"/>
    <p:sldId id="280" r:id="rId4"/>
    <p:sldId id="281" r:id="rId5"/>
    <p:sldId id="282" r:id="rId6"/>
    <p:sldId id="283" r:id="rId7"/>
    <p:sldId id="284" r:id="rId8"/>
    <p:sldId id="285" r:id="rId9"/>
    <p:sldId id="286" r:id="rId10"/>
    <p:sldId id="288" r:id="rId11"/>
    <p:sldId id="289" r:id="rId12"/>
    <p:sldId id="290" r:id="rId13"/>
    <p:sldId id="291" r:id="rId14"/>
    <p:sldId id="293" r:id="rId15"/>
    <p:sldId id="298" r:id="rId16"/>
    <p:sldId id="299" r:id="rId17"/>
    <p:sldId id="292" r:id="rId18"/>
    <p:sldId id="294" r:id="rId19"/>
    <p:sldId id="295" r:id="rId20"/>
    <p:sldId id="296" r:id="rId21"/>
    <p:sldId id="310" r:id="rId22"/>
    <p:sldId id="312" r:id="rId23"/>
    <p:sldId id="316" r:id="rId24"/>
    <p:sldId id="318" r:id="rId25"/>
    <p:sldId id="319" r:id="rId26"/>
    <p:sldId id="297" r:id="rId27"/>
    <p:sldId id="300" r:id="rId28"/>
    <p:sldId id="304" r:id="rId29"/>
    <p:sldId id="301" r:id="rId30"/>
    <p:sldId id="303" r:id="rId31"/>
    <p:sldId id="308" r:id="rId32"/>
    <p:sldId id="307" r:id="rId33"/>
    <p:sldId id="309" r:id="rId34"/>
    <p:sldId id="321" r:id="rId35"/>
    <p:sldId id="320" r:id="rId36"/>
    <p:sldId id="30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7" autoAdjust="0"/>
    <p:restoredTop sz="68139" autoAdjust="0"/>
  </p:normalViewPr>
  <p:slideViewPr>
    <p:cSldViewPr snapToGrid="0" snapToObjects="1">
      <p:cViewPr varScale="1">
        <p:scale>
          <a:sx n="78" d="100"/>
          <a:sy n="78" d="100"/>
        </p:scale>
        <p:origin x="60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5.png"/><Relationship Id="rId7" Type="http://schemas.openxmlformats.org/officeDocument/2006/relationships/image" Target="../media/image17.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14.png"/><Relationship Id="rId6" Type="http://schemas.openxmlformats.org/officeDocument/2006/relationships/image" Target="../media/image7.svg"/><Relationship Id="rId11" Type="http://schemas.openxmlformats.org/officeDocument/2006/relationships/image" Target="../media/image19.png"/><Relationship Id="rId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968EC6-9458-4E17-91A1-B1FB119B9E6D}"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DED81EF-A40B-435E-9547-BAABE74376B0}">
      <dgm:prSet/>
      <dgm:spPr/>
      <dgm:t>
        <a:bodyPr/>
        <a:lstStyle/>
        <a:p>
          <a:r>
            <a:rPr lang="en-US"/>
            <a:t>Container Modes</a:t>
          </a:r>
        </a:p>
      </dgm:t>
    </dgm:pt>
    <dgm:pt modelId="{3ACE7DD5-146C-4289-81AC-72B311482EA4}" type="parTrans" cxnId="{189E81E8-7DC4-4BC1-B2C0-972EDC8F99A9}">
      <dgm:prSet/>
      <dgm:spPr/>
      <dgm:t>
        <a:bodyPr/>
        <a:lstStyle/>
        <a:p>
          <a:endParaRPr lang="en-US"/>
        </a:p>
      </dgm:t>
    </dgm:pt>
    <dgm:pt modelId="{BBF69EE2-6AE9-4DD3-8D3A-028187EB488E}" type="sibTrans" cxnId="{189E81E8-7DC4-4BC1-B2C0-972EDC8F99A9}">
      <dgm:prSet/>
      <dgm:spPr/>
      <dgm:t>
        <a:bodyPr/>
        <a:lstStyle/>
        <a:p>
          <a:endParaRPr lang="en-US"/>
        </a:p>
      </dgm:t>
    </dgm:pt>
    <dgm:pt modelId="{EE2CBBE5-4B86-4FF6-AD22-6B45C106CFB8}">
      <dgm:prSet/>
      <dgm:spPr/>
      <dgm:t>
        <a:bodyPr/>
        <a:lstStyle/>
        <a:p>
          <a:r>
            <a:rPr lang="en-US"/>
            <a:t>Docker Layers</a:t>
          </a:r>
        </a:p>
      </dgm:t>
    </dgm:pt>
    <dgm:pt modelId="{2EB3BA81-17A3-45F0-88B0-D644CC699AB1}" type="parTrans" cxnId="{1704222D-03A8-46F7-B169-476E91A93198}">
      <dgm:prSet/>
      <dgm:spPr/>
      <dgm:t>
        <a:bodyPr/>
        <a:lstStyle/>
        <a:p>
          <a:endParaRPr lang="en-US"/>
        </a:p>
      </dgm:t>
    </dgm:pt>
    <dgm:pt modelId="{3D2A1847-3FD0-41E6-99D1-7BF003B3EFE7}" type="sibTrans" cxnId="{1704222D-03A8-46F7-B169-476E91A93198}">
      <dgm:prSet/>
      <dgm:spPr/>
      <dgm:t>
        <a:bodyPr/>
        <a:lstStyle/>
        <a:p>
          <a:endParaRPr lang="en-US"/>
        </a:p>
      </dgm:t>
    </dgm:pt>
    <dgm:pt modelId="{D6D0A53B-15F6-4CA9-AA2B-9948547667C2}">
      <dgm:prSet/>
      <dgm:spPr/>
      <dgm:t>
        <a:bodyPr/>
        <a:lstStyle/>
        <a:p>
          <a:r>
            <a:rPr lang="en-US" dirty="0"/>
            <a:t>Multi-Stage Builds</a:t>
          </a:r>
        </a:p>
      </dgm:t>
    </dgm:pt>
    <dgm:pt modelId="{2A4B6E0A-92B0-4D5A-A206-2EC0233493BC}" type="parTrans" cxnId="{79E54A81-5302-44BC-85FF-F92DC85DEC67}">
      <dgm:prSet/>
      <dgm:spPr/>
      <dgm:t>
        <a:bodyPr/>
        <a:lstStyle/>
        <a:p>
          <a:endParaRPr lang="en-US"/>
        </a:p>
      </dgm:t>
    </dgm:pt>
    <dgm:pt modelId="{1EB0E95B-03F9-4452-813B-87CA8B151AE5}" type="sibTrans" cxnId="{79E54A81-5302-44BC-85FF-F92DC85DEC67}">
      <dgm:prSet/>
      <dgm:spPr/>
      <dgm:t>
        <a:bodyPr/>
        <a:lstStyle/>
        <a:p>
          <a:endParaRPr lang="en-US"/>
        </a:p>
      </dgm:t>
    </dgm:pt>
    <dgm:pt modelId="{1C2EDE9B-726C-43FD-83A8-216F3F5E9F93}">
      <dgm:prSet/>
      <dgm:spPr/>
      <dgm:t>
        <a:bodyPr/>
        <a:lstStyle/>
        <a:p>
          <a:r>
            <a:rPr lang="en-US" dirty="0" err="1"/>
            <a:t>Dockerfile</a:t>
          </a:r>
          <a:r>
            <a:rPr lang="en-US" dirty="0"/>
            <a:t> Best Practices</a:t>
          </a:r>
        </a:p>
      </dgm:t>
    </dgm:pt>
    <dgm:pt modelId="{5B64E705-B1CA-486F-89E6-3323EDA01289}" type="parTrans" cxnId="{50D6635C-FF5B-40A6-B5B1-380FA9520AD8}">
      <dgm:prSet/>
      <dgm:spPr/>
      <dgm:t>
        <a:bodyPr/>
        <a:lstStyle/>
        <a:p>
          <a:endParaRPr lang="en-US"/>
        </a:p>
      </dgm:t>
    </dgm:pt>
    <dgm:pt modelId="{27D45682-A48B-4EB7-BEAB-801BE2FA41F9}" type="sibTrans" cxnId="{50D6635C-FF5B-40A6-B5B1-380FA9520AD8}">
      <dgm:prSet/>
      <dgm:spPr/>
      <dgm:t>
        <a:bodyPr/>
        <a:lstStyle/>
        <a:p>
          <a:endParaRPr lang="en-US"/>
        </a:p>
      </dgm:t>
    </dgm:pt>
    <dgm:pt modelId="{BCB92C9C-0BFB-4CF3-826D-CA5A6589687D}">
      <dgm:prSet/>
      <dgm:spPr/>
      <dgm:t>
        <a:bodyPr/>
        <a:lstStyle/>
        <a:p>
          <a:r>
            <a:rPr lang="en-US"/>
            <a:t>Managing Disk Usage</a:t>
          </a:r>
        </a:p>
      </dgm:t>
    </dgm:pt>
    <dgm:pt modelId="{7FE57FC0-B5C8-47CF-912A-6947199333AB}" type="parTrans" cxnId="{864FDFC4-9DEB-4AA6-852E-DFA334AF2EA5}">
      <dgm:prSet/>
      <dgm:spPr/>
      <dgm:t>
        <a:bodyPr/>
        <a:lstStyle/>
        <a:p>
          <a:endParaRPr lang="en-US"/>
        </a:p>
      </dgm:t>
    </dgm:pt>
    <dgm:pt modelId="{28829F58-7EEB-47CE-9FB6-C5D5B79CF420}" type="sibTrans" cxnId="{864FDFC4-9DEB-4AA6-852E-DFA334AF2EA5}">
      <dgm:prSet/>
      <dgm:spPr/>
      <dgm:t>
        <a:bodyPr/>
        <a:lstStyle/>
        <a:p>
          <a:endParaRPr lang="en-US"/>
        </a:p>
      </dgm:t>
    </dgm:pt>
    <dgm:pt modelId="{C21205F9-D280-4A52-A0FD-F46D9BE4E4B0}">
      <dgm:prSet/>
      <dgm:spPr/>
      <dgm:t>
        <a:bodyPr/>
        <a:lstStyle/>
        <a:p>
          <a:r>
            <a:rPr lang="en-US"/>
            <a:t>Docker in Docker</a:t>
          </a:r>
        </a:p>
      </dgm:t>
    </dgm:pt>
    <dgm:pt modelId="{7E8F0E99-8D04-4C77-A16E-22B085941DA9}" type="parTrans" cxnId="{C087240F-1C46-45BF-9678-B2B15D489265}">
      <dgm:prSet/>
      <dgm:spPr/>
      <dgm:t>
        <a:bodyPr/>
        <a:lstStyle/>
        <a:p>
          <a:endParaRPr lang="en-US"/>
        </a:p>
      </dgm:t>
    </dgm:pt>
    <dgm:pt modelId="{6CC3ECB7-EC19-4FAD-A535-345789B4EB6A}" type="sibTrans" cxnId="{C087240F-1C46-45BF-9678-B2B15D489265}">
      <dgm:prSet/>
      <dgm:spPr/>
      <dgm:t>
        <a:bodyPr/>
        <a:lstStyle/>
        <a:p>
          <a:endParaRPr lang="en-US"/>
        </a:p>
      </dgm:t>
    </dgm:pt>
    <dgm:pt modelId="{E92ACE5F-D4E0-4CB8-8EE0-A49182836AEE}" type="pres">
      <dgm:prSet presAssocID="{EB968EC6-9458-4E17-91A1-B1FB119B9E6D}" presName="root" presStyleCnt="0">
        <dgm:presLayoutVars>
          <dgm:dir/>
          <dgm:resizeHandles val="exact"/>
        </dgm:presLayoutVars>
      </dgm:prSet>
      <dgm:spPr/>
    </dgm:pt>
    <dgm:pt modelId="{29B6C1BA-F980-4A80-957E-50BF6B904C4F}" type="pres">
      <dgm:prSet presAssocID="{EB968EC6-9458-4E17-91A1-B1FB119B9E6D}" presName="container" presStyleCnt="0">
        <dgm:presLayoutVars>
          <dgm:dir/>
          <dgm:resizeHandles val="exact"/>
        </dgm:presLayoutVars>
      </dgm:prSet>
      <dgm:spPr/>
    </dgm:pt>
    <dgm:pt modelId="{0E5FA144-A004-422C-B94E-97148D93FFFF}" type="pres">
      <dgm:prSet presAssocID="{2DED81EF-A40B-435E-9547-BAABE74376B0}" presName="compNode" presStyleCnt="0"/>
      <dgm:spPr/>
    </dgm:pt>
    <dgm:pt modelId="{4F7AACCE-6175-42D9-8CB6-A8275BDFB837}" type="pres">
      <dgm:prSet presAssocID="{2DED81EF-A40B-435E-9547-BAABE74376B0}" presName="iconBgRect" presStyleLbl="bgShp" presStyleIdx="0" presStyleCnt="6"/>
      <dgm:spPr/>
    </dgm:pt>
    <dgm:pt modelId="{B2C58C6B-0CF6-44E1-B62F-A8AEE637D966}" type="pres">
      <dgm:prSet presAssocID="{2DED81EF-A40B-435E-9547-BAABE74376B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vronDown"/>
        </a:ext>
      </dgm:extLst>
    </dgm:pt>
    <dgm:pt modelId="{726479C7-F2C8-4FE4-B73B-21D824452202}" type="pres">
      <dgm:prSet presAssocID="{2DED81EF-A40B-435E-9547-BAABE74376B0}" presName="spaceRect" presStyleCnt="0"/>
      <dgm:spPr/>
    </dgm:pt>
    <dgm:pt modelId="{EF3700C3-3B3F-494B-9DF2-E789F3C327B3}" type="pres">
      <dgm:prSet presAssocID="{2DED81EF-A40B-435E-9547-BAABE74376B0}" presName="textRect" presStyleLbl="revTx" presStyleIdx="0" presStyleCnt="6">
        <dgm:presLayoutVars>
          <dgm:chMax val="1"/>
          <dgm:chPref val="1"/>
        </dgm:presLayoutVars>
      </dgm:prSet>
      <dgm:spPr/>
    </dgm:pt>
    <dgm:pt modelId="{9DB2B918-1059-40F6-B662-156A63F59855}" type="pres">
      <dgm:prSet presAssocID="{BBF69EE2-6AE9-4DD3-8D3A-028187EB488E}" presName="sibTrans" presStyleLbl="sibTrans2D1" presStyleIdx="0" presStyleCnt="0"/>
      <dgm:spPr/>
    </dgm:pt>
    <dgm:pt modelId="{43191B54-663B-4F98-8991-CE6D0C6F6116}" type="pres">
      <dgm:prSet presAssocID="{EE2CBBE5-4B86-4FF6-AD22-6B45C106CFB8}" presName="compNode" presStyleCnt="0"/>
      <dgm:spPr/>
    </dgm:pt>
    <dgm:pt modelId="{1DC253FD-75C2-434F-B2B8-4B662A5D4B89}" type="pres">
      <dgm:prSet presAssocID="{EE2CBBE5-4B86-4FF6-AD22-6B45C106CFB8}" presName="iconBgRect" presStyleLbl="bgShp" presStyleIdx="1" presStyleCnt="6"/>
      <dgm:spPr/>
    </dgm:pt>
    <dgm:pt modelId="{1AF12AB0-E09F-428B-ACC4-D33F426EEEA6}" type="pres">
      <dgm:prSet presAssocID="{EE2CBBE5-4B86-4FF6-AD22-6B45C106CFB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ngerprint2"/>
        </a:ext>
      </dgm:extLst>
    </dgm:pt>
    <dgm:pt modelId="{6D180D27-10BF-4777-993D-E0905BA0993D}" type="pres">
      <dgm:prSet presAssocID="{EE2CBBE5-4B86-4FF6-AD22-6B45C106CFB8}" presName="spaceRect" presStyleCnt="0"/>
      <dgm:spPr/>
    </dgm:pt>
    <dgm:pt modelId="{945D7437-46AF-489D-9616-28780049507F}" type="pres">
      <dgm:prSet presAssocID="{EE2CBBE5-4B86-4FF6-AD22-6B45C106CFB8}" presName="textRect" presStyleLbl="revTx" presStyleIdx="1" presStyleCnt="6">
        <dgm:presLayoutVars>
          <dgm:chMax val="1"/>
          <dgm:chPref val="1"/>
        </dgm:presLayoutVars>
      </dgm:prSet>
      <dgm:spPr/>
    </dgm:pt>
    <dgm:pt modelId="{D589130E-E83D-4AA8-946E-D5D951A971AC}" type="pres">
      <dgm:prSet presAssocID="{3D2A1847-3FD0-41E6-99D1-7BF003B3EFE7}" presName="sibTrans" presStyleLbl="sibTrans2D1" presStyleIdx="0" presStyleCnt="0"/>
      <dgm:spPr/>
    </dgm:pt>
    <dgm:pt modelId="{B84944AC-DF00-4A7E-8188-704E4B05571C}" type="pres">
      <dgm:prSet presAssocID="{D6D0A53B-15F6-4CA9-AA2B-9948547667C2}" presName="compNode" presStyleCnt="0"/>
      <dgm:spPr/>
    </dgm:pt>
    <dgm:pt modelId="{C7B9B4F4-0707-4E15-A36B-D923FADA3A14}" type="pres">
      <dgm:prSet presAssocID="{D6D0A53B-15F6-4CA9-AA2B-9948547667C2}" presName="iconBgRect" presStyleLbl="bgShp" presStyleIdx="2" presStyleCnt="6"/>
      <dgm:spPr/>
    </dgm:pt>
    <dgm:pt modelId="{E6860DA3-EC0C-4466-AC74-7C655401AD7C}" type="pres">
      <dgm:prSet presAssocID="{D6D0A53B-15F6-4CA9-AA2B-9948547667C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ccept"/>
        </a:ext>
      </dgm:extLst>
    </dgm:pt>
    <dgm:pt modelId="{4D826C07-3F4B-41C7-987C-52EBF0943286}" type="pres">
      <dgm:prSet presAssocID="{D6D0A53B-15F6-4CA9-AA2B-9948547667C2}" presName="spaceRect" presStyleCnt="0"/>
      <dgm:spPr/>
    </dgm:pt>
    <dgm:pt modelId="{43FECADF-5387-458B-9876-C0773ED00AF7}" type="pres">
      <dgm:prSet presAssocID="{D6D0A53B-15F6-4CA9-AA2B-9948547667C2}" presName="textRect" presStyleLbl="revTx" presStyleIdx="2" presStyleCnt="6">
        <dgm:presLayoutVars>
          <dgm:chMax val="1"/>
          <dgm:chPref val="1"/>
        </dgm:presLayoutVars>
      </dgm:prSet>
      <dgm:spPr/>
    </dgm:pt>
    <dgm:pt modelId="{F96C2735-DC36-4D6F-A6DE-EA3F890FF0C2}" type="pres">
      <dgm:prSet presAssocID="{1EB0E95B-03F9-4452-813B-87CA8B151AE5}" presName="sibTrans" presStyleLbl="sibTrans2D1" presStyleIdx="0" presStyleCnt="0"/>
      <dgm:spPr/>
    </dgm:pt>
    <dgm:pt modelId="{46C26203-EBF7-4306-95EB-FE119837146F}" type="pres">
      <dgm:prSet presAssocID="{1C2EDE9B-726C-43FD-83A8-216F3F5E9F93}" presName="compNode" presStyleCnt="0"/>
      <dgm:spPr/>
    </dgm:pt>
    <dgm:pt modelId="{A8859F1B-5FBD-4E62-8233-4661979A2487}" type="pres">
      <dgm:prSet presAssocID="{1C2EDE9B-726C-43FD-83A8-216F3F5E9F93}" presName="iconBgRect" presStyleLbl="bgShp" presStyleIdx="3" presStyleCnt="6"/>
      <dgm:spPr/>
    </dgm:pt>
    <dgm:pt modelId="{D88D927F-8740-478E-BFC4-60B19838772F}" type="pres">
      <dgm:prSet presAssocID="{1C2EDE9B-726C-43FD-83A8-216F3F5E9F9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botOutline"/>
        </a:ext>
      </dgm:extLst>
    </dgm:pt>
    <dgm:pt modelId="{F21C4969-88A9-4828-9412-DB9437DD8DA1}" type="pres">
      <dgm:prSet presAssocID="{1C2EDE9B-726C-43FD-83A8-216F3F5E9F93}" presName="spaceRect" presStyleCnt="0"/>
      <dgm:spPr/>
    </dgm:pt>
    <dgm:pt modelId="{11E2DEB4-19C3-4DDB-AF25-BD4A5746E6D4}" type="pres">
      <dgm:prSet presAssocID="{1C2EDE9B-726C-43FD-83A8-216F3F5E9F93}" presName="textRect" presStyleLbl="revTx" presStyleIdx="3" presStyleCnt="6">
        <dgm:presLayoutVars>
          <dgm:chMax val="1"/>
          <dgm:chPref val="1"/>
        </dgm:presLayoutVars>
      </dgm:prSet>
      <dgm:spPr/>
    </dgm:pt>
    <dgm:pt modelId="{9BA68092-CF7A-42F7-A6C6-5AB767F58676}" type="pres">
      <dgm:prSet presAssocID="{27D45682-A48B-4EB7-BEAB-801BE2FA41F9}" presName="sibTrans" presStyleLbl="sibTrans2D1" presStyleIdx="0" presStyleCnt="0"/>
      <dgm:spPr/>
    </dgm:pt>
    <dgm:pt modelId="{089AA303-C0B9-401A-AFD2-C607ADF1F6EE}" type="pres">
      <dgm:prSet presAssocID="{BCB92C9C-0BFB-4CF3-826D-CA5A6589687D}" presName="compNode" presStyleCnt="0"/>
      <dgm:spPr/>
    </dgm:pt>
    <dgm:pt modelId="{D2694CF2-1682-4398-A912-76F6A8E2D4BE}" type="pres">
      <dgm:prSet presAssocID="{BCB92C9C-0BFB-4CF3-826D-CA5A6589687D}" presName="iconBgRect" presStyleLbl="bgShp" presStyleIdx="4" presStyleCnt="6"/>
      <dgm:spPr/>
    </dgm:pt>
    <dgm:pt modelId="{8BB1D125-BADA-4755-8F0B-7147455900EA}" type="pres">
      <dgm:prSet presAssocID="{BCB92C9C-0BFB-4CF3-826D-CA5A6589687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ardDriveGroup"/>
        </a:ext>
      </dgm:extLst>
    </dgm:pt>
    <dgm:pt modelId="{98227449-BBF8-47E2-8F63-7317AF44B570}" type="pres">
      <dgm:prSet presAssocID="{BCB92C9C-0BFB-4CF3-826D-CA5A6589687D}" presName="spaceRect" presStyleCnt="0"/>
      <dgm:spPr/>
    </dgm:pt>
    <dgm:pt modelId="{136AFDE2-1039-43F3-A6CC-2DD5DB47281A}" type="pres">
      <dgm:prSet presAssocID="{BCB92C9C-0BFB-4CF3-826D-CA5A6589687D}" presName="textRect" presStyleLbl="revTx" presStyleIdx="4" presStyleCnt="6">
        <dgm:presLayoutVars>
          <dgm:chMax val="1"/>
          <dgm:chPref val="1"/>
        </dgm:presLayoutVars>
      </dgm:prSet>
      <dgm:spPr/>
    </dgm:pt>
    <dgm:pt modelId="{98E99376-B425-42FC-BCC7-1479FCC86411}" type="pres">
      <dgm:prSet presAssocID="{28829F58-7EEB-47CE-9FB6-C5D5B79CF420}" presName="sibTrans" presStyleLbl="sibTrans2D1" presStyleIdx="0" presStyleCnt="0"/>
      <dgm:spPr/>
    </dgm:pt>
    <dgm:pt modelId="{CDD69F76-C118-494D-929B-B232800740CF}" type="pres">
      <dgm:prSet presAssocID="{C21205F9-D280-4A52-A0FD-F46D9BE4E4B0}" presName="compNode" presStyleCnt="0"/>
      <dgm:spPr/>
    </dgm:pt>
    <dgm:pt modelId="{36C01DCC-90E7-484E-9A06-9C444A95B3E7}" type="pres">
      <dgm:prSet presAssocID="{C21205F9-D280-4A52-A0FD-F46D9BE4E4B0}" presName="iconBgRect" presStyleLbl="bgShp" presStyleIdx="5" presStyleCnt="6"/>
      <dgm:spPr/>
    </dgm:pt>
    <dgm:pt modelId="{CD1466FA-4D33-4893-8D0A-B99FE966B411}" type="pres">
      <dgm:prSet presAssocID="{C21205F9-D280-4A52-A0FD-F46D9BE4E4B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ike"/>
        </a:ext>
      </dgm:extLst>
    </dgm:pt>
    <dgm:pt modelId="{723A4C22-BB3B-46D8-936A-498271AFD27D}" type="pres">
      <dgm:prSet presAssocID="{C21205F9-D280-4A52-A0FD-F46D9BE4E4B0}" presName="spaceRect" presStyleCnt="0"/>
      <dgm:spPr/>
    </dgm:pt>
    <dgm:pt modelId="{DB154A85-74EC-47DD-B979-D4AE74960F21}" type="pres">
      <dgm:prSet presAssocID="{C21205F9-D280-4A52-A0FD-F46D9BE4E4B0}" presName="textRect" presStyleLbl="revTx" presStyleIdx="5" presStyleCnt="6">
        <dgm:presLayoutVars>
          <dgm:chMax val="1"/>
          <dgm:chPref val="1"/>
        </dgm:presLayoutVars>
      </dgm:prSet>
      <dgm:spPr/>
    </dgm:pt>
  </dgm:ptLst>
  <dgm:cxnLst>
    <dgm:cxn modelId="{C087240F-1C46-45BF-9678-B2B15D489265}" srcId="{EB968EC6-9458-4E17-91A1-B1FB119B9E6D}" destId="{C21205F9-D280-4A52-A0FD-F46D9BE4E4B0}" srcOrd="5" destOrd="0" parTransId="{7E8F0E99-8D04-4C77-A16E-22B085941DA9}" sibTransId="{6CC3ECB7-EC19-4FAD-A535-345789B4EB6A}"/>
    <dgm:cxn modelId="{56769A23-5749-4BA1-903F-BA6D5FC38CFE}" type="presOf" srcId="{2DED81EF-A40B-435E-9547-BAABE74376B0}" destId="{EF3700C3-3B3F-494B-9DF2-E789F3C327B3}" srcOrd="0" destOrd="0" presId="urn:microsoft.com/office/officeart/2018/2/layout/IconCircleList"/>
    <dgm:cxn modelId="{1704222D-03A8-46F7-B169-476E91A93198}" srcId="{EB968EC6-9458-4E17-91A1-B1FB119B9E6D}" destId="{EE2CBBE5-4B86-4FF6-AD22-6B45C106CFB8}" srcOrd="1" destOrd="0" parTransId="{2EB3BA81-17A3-45F0-88B0-D644CC699AB1}" sibTransId="{3D2A1847-3FD0-41E6-99D1-7BF003B3EFE7}"/>
    <dgm:cxn modelId="{50D6635C-FF5B-40A6-B5B1-380FA9520AD8}" srcId="{EB968EC6-9458-4E17-91A1-B1FB119B9E6D}" destId="{1C2EDE9B-726C-43FD-83A8-216F3F5E9F93}" srcOrd="3" destOrd="0" parTransId="{5B64E705-B1CA-486F-89E6-3323EDA01289}" sibTransId="{27D45682-A48B-4EB7-BEAB-801BE2FA41F9}"/>
    <dgm:cxn modelId="{8EB26A45-C7A2-4722-88EC-B3CEFB55B18B}" type="presOf" srcId="{C21205F9-D280-4A52-A0FD-F46D9BE4E4B0}" destId="{DB154A85-74EC-47DD-B979-D4AE74960F21}" srcOrd="0" destOrd="0" presId="urn:microsoft.com/office/officeart/2018/2/layout/IconCircleList"/>
    <dgm:cxn modelId="{96B46468-BC73-45B3-BB0A-2B10EE686BA0}" type="presOf" srcId="{BCB92C9C-0BFB-4CF3-826D-CA5A6589687D}" destId="{136AFDE2-1039-43F3-A6CC-2DD5DB47281A}" srcOrd="0" destOrd="0" presId="urn:microsoft.com/office/officeart/2018/2/layout/IconCircleList"/>
    <dgm:cxn modelId="{4D75AE71-B555-4D0E-8C8B-F3871FA3280F}" type="presOf" srcId="{EE2CBBE5-4B86-4FF6-AD22-6B45C106CFB8}" destId="{945D7437-46AF-489D-9616-28780049507F}" srcOrd="0" destOrd="0" presId="urn:microsoft.com/office/officeart/2018/2/layout/IconCircleList"/>
    <dgm:cxn modelId="{ECE0297D-43BB-47AF-BE9C-1F378524A571}" type="presOf" srcId="{28829F58-7EEB-47CE-9FB6-C5D5B79CF420}" destId="{98E99376-B425-42FC-BCC7-1479FCC86411}" srcOrd="0" destOrd="0" presId="urn:microsoft.com/office/officeart/2018/2/layout/IconCircleList"/>
    <dgm:cxn modelId="{79E54A81-5302-44BC-85FF-F92DC85DEC67}" srcId="{EB968EC6-9458-4E17-91A1-B1FB119B9E6D}" destId="{D6D0A53B-15F6-4CA9-AA2B-9948547667C2}" srcOrd="2" destOrd="0" parTransId="{2A4B6E0A-92B0-4D5A-A206-2EC0233493BC}" sibTransId="{1EB0E95B-03F9-4452-813B-87CA8B151AE5}"/>
    <dgm:cxn modelId="{16C76E9E-773F-44B4-BA2E-6C8E763D3B91}" type="presOf" srcId="{1EB0E95B-03F9-4452-813B-87CA8B151AE5}" destId="{F96C2735-DC36-4D6F-A6DE-EA3F890FF0C2}" srcOrd="0" destOrd="0" presId="urn:microsoft.com/office/officeart/2018/2/layout/IconCircleList"/>
    <dgm:cxn modelId="{871E1BA7-CF10-4731-B416-A09435E4095F}" type="presOf" srcId="{EB968EC6-9458-4E17-91A1-B1FB119B9E6D}" destId="{E92ACE5F-D4E0-4CB8-8EE0-A49182836AEE}" srcOrd="0" destOrd="0" presId="urn:microsoft.com/office/officeart/2018/2/layout/IconCircleList"/>
    <dgm:cxn modelId="{320DFAA9-33E9-4EF1-B5D7-E44B2FA97E36}" type="presOf" srcId="{27D45682-A48B-4EB7-BEAB-801BE2FA41F9}" destId="{9BA68092-CF7A-42F7-A6C6-5AB767F58676}" srcOrd="0" destOrd="0" presId="urn:microsoft.com/office/officeart/2018/2/layout/IconCircleList"/>
    <dgm:cxn modelId="{864FDFC4-9DEB-4AA6-852E-DFA334AF2EA5}" srcId="{EB968EC6-9458-4E17-91A1-B1FB119B9E6D}" destId="{BCB92C9C-0BFB-4CF3-826D-CA5A6589687D}" srcOrd="4" destOrd="0" parTransId="{7FE57FC0-B5C8-47CF-912A-6947199333AB}" sibTransId="{28829F58-7EEB-47CE-9FB6-C5D5B79CF420}"/>
    <dgm:cxn modelId="{94EF87D5-E40D-43CA-91CA-DB068C5DAB8F}" type="presOf" srcId="{BBF69EE2-6AE9-4DD3-8D3A-028187EB488E}" destId="{9DB2B918-1059-40F6-B662-156A63F59855}" srcOrd="0" destOrd="0" presId="urn:microsoft.com/office/officeart/2018/2/layout/IconCircleList"/>
    <dgm:cxn modelId="{B0F260DE-2837-47A4-8BD0-5E2289AC5913}" type="presOf" srcId="{1C2EDE9B-726C-43FD-83A8-216F3F5E9F93}" destId="{11E2DEB4-19C3-4DDB-AF25-BD4A5746E6D4}" srcOrd="0" destOrd="0" presId="urn:microsoft.com/office/officeart/2018/2/layout/IconCircleList"/>
    <dgm:cxn modelId="{189E81E8-7DC4-4BC1-B2C0-972EDC8F99A9}" srcId="{EB968EC6-9458-4E17-91A1-B1FB119B9E6D}" destId="{2DED81EF-A40B-435E-9547-BAABE74376B0}" srcOrd="0" destOrd="0" parTransId="{3ACE7DD5-146C-4289-81AC-72B311482EA4}" sibTransId="{BBF69EE2-6AE9-4DD3-8D3A-028187EB488E}"/>
    <dgm:cxn modelId="{9202AAEC-37E0-4C3A-87A3-04E3AF2F5690}" type="presOf" srcId="{3D2A1847-3FD0-41E6-99D1-7BF003B3EFE7}" destId="{D589130E-E83D-4AA8-946E-D5D951A971AC}" srcOrd="0" destOrd="0" presId="urn:microsoft.com/office/officeart/2018/2/layout/IconCircleList"/>
    <dgm:cxn modelId="{1288B7F3-C051-4EA1-AC7E-E795021A5D90}" type="presOf" srcId="{D6D0A53B-15F6-4CA9-AA2B-9948547667C2}" destId="{43FECADF-5387-458B-9876-C0773ED00AF7}" srcOrd="0" destOrd="0" presId="urn:microsoft.com/office/officeart/2018/2/layout/IconCircleList"/>
    <dgm:cxn modelId="{41159C28-53F5-4165-8DF1-6A8D64B9A52F}" type="presParOf" srcId="{E92ACE5F-D4E0-4CB8-8EE0-A49182836AEE}" destId="{29B6C1BA-F980-4A80-957E-50BF6B904C4F}" srcOrd="0" destOrd="0" presId="urn:microsoft.com/office/officeart/2018/2/layout/IconCircleList"/>
    <dgm:cxn modelId="{F38AA629-31A0-46D8-9C59-A3A9BBB0E79E}" type="presParOf" srcId="{29B6C1BA-F980-4A80-957E-50BF6B904C4F}" destId="{0E5FA144-A004-422C-B94E-97148D93FFFF}" srcOrd="0" destOrd="0" presId="urn:microsoft.com/office/officeart/2018/2/layout/IconCircleList"/>
    <dgm:cxn modelId="{2B154C00-62CD-4933-BBE5-3B4BC03EDECD}" type="presParOf" srcId="{0E5FA144-A004-422C-B94E-97148D93FFFF}" destId="{4F7AACCE-6175-42D9-8CB6-A8275BDFB837}" srcOrd="0" destOrd="0" presId="urn:microsoft.com/office/officeart/2018/2/layout/IconCircleList"/>
    <dgm:cxn modelId="{4749F29F-07FD-454C-A305-16DDFC67FF75}" type="presParOf" srcId="{0E5FA144-A004-422C-B94E-97148D93FFFF}" destId="{B2C58C6B-0CF6-44E1-B62F-A8AEE637D966}" srcOrd="1" destOrd="0" presId="urn:microsoft.com/office/officeart/2018/2/layout/IconCircleList"/>
    <dgm:cxn modelId="{8C888EAA-93D3-47FF-B7D4-FE29C9356A47}" type="presParOf" srcId="{0E5FA144-A004-422C-B94E-97148D93FFFF}" destId="{726479C7-F2C8-4FE4-B73B-21D824452202}" srcOrd="2" destOrd="0" presId="urn:microsoft.com/office/officeart/2018/2/layout/IconCircleList"/>
    <dgm:cxn modelId="{2B6D821A-7B3A-45FE-8D5E-4B1C20D44ADF}" type="presParOf" srcId="{0E5FA144-A004-422C-B94E-97148D93FFFF}" destId="{EF3700C3-3B3F-494B-9DF2-E789F3C327B3}" srcOrd="3" destOrd="0" presId="urn:microsoft.com/office/officeart/2018/2/layout/IconCircleList"/>
    <dgm:cxn modelId="{1475AFAC-4C65-4303-899F-F2EE32BA0150}" type="presParOf" srcId="{29B6C1BA-F980-4A80-957E-50BF6B904C4F}" destId="{9DB2B918-1059-40F6-B662-156A63F59855}" srcOrd="1" destOrd="0" presId="urn:microsoft.com/office/officeart/2018/2/layout/IconCircleList"/>
    <dgm:cxn modelId="{D1CE64F2-3AC8-45CC-9F8B-FC8B4F157178}" type="presParOf" srcId="{29B6C1BA-F980-4A80-957E-50BF6B904C4F}" destId="{43191B54-663B-4F98-8991-CE6D0C6F6116}" srcOrd="2" destOrd="0" presId="urn:microsoft.com/office/officeart/2018/2/layout/IconCircleList"/>
    <dgm:cxn modelId="{50CC0B95-0BBD-44C2-A667-8BDBF4C4D732}" type="presParOf" srcId="{43191B54-663B-4F98-8991-CE6D0C6F6116}" destId="{1DC253FD-75C2-434F-B2B8-4B662A5D4B89}" srcOrd="0" destOrd="0" presId="urn:microsoft.com/office/officeart/2018/2/layout/IconCircleList"/>
    <dgm:cxn modelId="{2EA0DB04-A8F4-452F-93A5-0A2070193A91}" type="presParOf" srcId="{43191B54-663B-4F98-8991-CE6D0C6F6116}" destId="{1AF12AB0-E09F-428B-ACC4-D33F426EEEA6}" srcOrd="1" destOrd="0" presId="urn:microsoft.com/office/officeart/2018/2/layout/IconCircleList"/>
    <dgm:cxn modelId="{C4ADBB4A-CC90-40CE-9498-3F35221AB41E}" type="presParOf" srcId="{43191B54-663B-4F98-8991-CE6D0C6F6116}" destId="{6D180D27-10BF-4777-993D-E0905BA0993D}" srcOrd="2" destOrd="0" presId="urn:microsoft.com/office/officeart/2018/2/layout/IconCircleList"/>
    <dgm:cxn modelId="{07976F4F-1368-4D1D-A6FE-CDFBD2C3059A}" type="presParOf" srcId="{43191B54-663B-4F98-8991-CE6D0C6F6116}" destId="{945D7437-46AF-489D-9616-28780049507F}" srcOrd="3" destOrd="0" presId="urn:microsoft.com/office/officeart/2018/2/layout/IconCircleList"/>
    <dgm:cxn modelId="{9FC0E5AF-7CD3-46F6-A023-4E30BB6A4783}" type="presParOf" srcId="{29B6C1BA-F980-4A80-957E-50BF6B904C4F}" destId="{D589130E-E83D-4AA8-946E-D5D951A971AC}" srcOrd="3" destOrd="0" presId="urn:microsoft.com/office/officeart/2018/2/layout/IconCircleList"/>
    <dgm:cxn modelId="{ABC54BFD-4771-4B4E-86D5-A0FAFB2B210F}" type="presParOf" srcId="{29B6C1BA-F980-4A80-957E-50BF6B904C4F}" destId="{B84944AC-DF00-4A7E-8188-704E4B05571C}" srcOrd="4" destOrd="0" presId="urn:microsoft.com/office/officeart/2018/2/layout/IconCircleList"/>
    <dgm:cxn modelId="{39E03A2C-AF68-4180-B3A2-385BD2EF7770}" type="presParOf" srcId="{B84944AC-DF00-4A7E-8188-704E4B05571C}" destId="{C7B9B4F4-0707-4E15-A36B-D923FADA3A14}" srcOrd="0" destOrd="0" presId="urn:microsoft.com/office/officeart/2018/2/layout/IconCircleList"/>
    <dgm:cxn modelId="{2A708303-F7A6-4F51-B878-A395E0FE6ADA}" type="presParOf" srcId="{B84944AC-DF00-4A7E-8188-704E4B05571C}" destId="{E6860DA3-EC0C-4466-AC74-7C655401AD7C}" srcOrd="1" destOrd="0" presId="urn:microsoft.com/office/officeart/2018/2/layout/IconCircleList"/>
    <dgm:cxn modelId="{A1933F13-9F52-4B98-B6D1-9F1E74B579B2}" type="presParOf" srcId="{B84944AC-DF00-4A7E-8188-704E4B05571C}" destId="{4D826C07-3F4B-41C7-987C-52EBF0943286}" srcOrd="2" destOrd="0" presId="urn:microsoft.com/office/officeart/2018/2/layout/IconCircleList"/>
    <dgm:cxn modelId="{9C30D6D1-6FF6-4A0D-A30E-77151AC91539}" type="presParOf" srcId="{B84944AC-DF00-4A7E-8188-704E4B05571C}" destId="{43FECADF-5387-458B-9876-C0773ED00AF7}" srcOrd="3" destOrd="0" presId="urn:microsoft.com/office/officeart/2018/2/layout/IconCircleList"/>
    <dgm:cxn modelId="{F89DB0DA-1C54-4163-8AF5-B7145654A998}" type="presParOf" srcId="{29B6C1BA-F980-4A80-957E-50BF6B904C4F}" destId="{F96C2735-DC36-4D6F-A6DE-EA3F890FF0C2}" srcOrd="5" destOrd="0" presId="urn:microsoft.com/office/officeart/2018/2/layout/IconCircleList"/>
    <dgm:cxn modelId="{E73AAFC7-785A-4CAA-BF44-3F090E407C1B}" type="presParOf" srcId="{29B6C1BA-F980-4A80-957E-50BF6B904C4F}" destId="{46C26203-EBF7-4306-95EB-FE119837146F}" srcOrd="6" destOrd="0" presId="urn:microsoft.com/office/officeart/2018/2/layout/IconCircleList"/>
    <dgm:cxn modelId="{A2E503E6-6B4B-40A4-B33D-F107398A782D}" type="presParOf" srcId="{46C26203-EBF7-4306-95EB-FE119837146F}" destId="{A8859F1B-5FBD-4E62-8233-4661979A2487}" srcOrd="0" destOrd="0" presId="urn:microsoft.com/office/officeart/2018/2/layout/IconCircleList"/>
    <dgm:cxn modelId="{645B664B-0F33-43B5-BCB9-BC04325747B0}" type="presParOf" srcId="{46C26203-EBF7-4306-95EB-FE119837146F}" destId="{D88D927F-8740-478E-BFC4-60B19838772F}" srcOrd="1" destOrd="0" presId="urn:microsoft.com/office/officeart/2018/2/layout/IconCircleList"/>
    <dgm:cxn modelId="{C15280FC-A28B-4295-8A55-3F179A62BD3F}" type="presParOf" srcId="{46C26203-EBF7-4306-95EB-FE119837146F}" destId="{F21C4969-88A9-4828-9412-DB9437DD8DA1}" srcOrd="2" destOrd="0" presId="urn:microsoft.com/office/officeart/2018/2/layout/IconCircleList"/>
    <dgm:cxn modelId="{B5872E2C-C5E0-4DC7-A48D-3012B62255C0}" type="presParOf" srcId="{46C26203-EBF7-4306-95EB-FE119837146F}" destId="{11E2DEB4-19C3-4DDB-AF25-BD4A5746E6D4}" srcOrd="3" destOrd="0" presId="urn:microsoft.com/office/officeart/2018/2/layout/IconCircleList"/>
    <dgm:cxn modelId="{B9D663AD-F757-4F2D-8E25-530C371AA8E8}" type="presParOf" srcId="{29B6C1BA-F980-4A80-957E-50BF6B904C4F}" destId="{9BA68092-CF7A-42F7-A6C6-5AB767F58676}" srcOrd="7" destOrd="0" presId="urn:microsoft.com/office/officeart/2018/2/layout/IconCircleList"/>
    <dgm:cxn modelId="{CDA2CF4B-4A76-4F0B-B55A-D32A9DE3472D}" type="presParOf" srcId="{29B6C1BA-F980-4A80-957E-50BF6B904C4F}" destId="{089AA303-C0B9-401A-AFD2-C607ADF1F6EE}" srcOrd="8" destOrd="0" presId="urn:microsoft.com/office/officeart/2018/2/layout/IconCircleList"/>
    <dgm:cxn modelId="{901A784B-DA47-4E3D-992B-8499E317E0AB}" type="presParOf" srcId="{089AA303-C0B9-401A-AFD2-C607ADF1F6EE}" destId="{D2694CF2-1682-4398-A912-76F6A8E2D4BE}" srcOrd="0" destOrd="0" presId="urn:microsoft.com/office/officeart/2018/2/layout/IconCircleList"/>
    <dgm:cxn modelId="{952DF011-BEC9-485E-970A-969D151BAB43}" type="presParOf" srcId="{089AA303-C0B9-401A-AFD2-C607ADF1F6EE}" destId="{8BB1D125-BADA-4755-8F0B-7147455900EA}" srcOrd="1" destOrd="0" presId="urn:microsoft.com/office/officeart/2018/2/layout/IconCircleList"/>
    <dgm:cxn modelId="{F1739183-ED33-4369-A58F-F52A56F7E0BC}" type="presParOf" srcId="{089AA303-C0B9-401A-AFD2-C607ADF1F6EE}" destId="{98227449-BBF8-47E2-8F63-7317AF44B570}" srcOrd="2" destOrd="0" presId="urn:microsoft.com/office/officeart/2018/2/layout/IconCircleList"/>
    <dgm:cxn modelId="{2D94233B-D897-4AB2-BFB6-D4EDD659DA35}" type="presParOf" srcId="{089AA303-C0B9-401A-AFD2-C607ADF1F6EE}" destId="{136AFDE2-1039-43F3-A6CC-2DD5DB47281A}" srcOrd="3" destOrd="0" presId="urn:microsoft.com/office/officeart/2018/2/layout/IconCircleList"/>
    <dgm:cxn modelId="{4F6634C1-329A-47A9-A13A-B97A67C30D89}" type="presParOf" srcId="{29B6C1BA-F980-4A80-957E-50BF6B904C4F}" destId="{98E99376-B425-42FC-BCC7-1479FCC86411}" srcOrd="9" destOrd="0" presId="urn:microsoft.com/office/officeart/2018/2/layout/IconCircleList"/>
    <dgm:cxn modelId="{42CACF53-F345-4921-A47E-D5788086CC8D}" type="presParOf" srcId="{29B6C1BA-F980-4A80-957E-50BF6B904C4F}" destId="{CDD69F76-C118-494D-929B-B232800740CF}" srcOrd="10" destOrd="0" presId="urn:microsoft.com/office/officeart/2018/2/layout/IconCircleList"/>
    <dgm:cxn modelId="{C06DFEE3-936F-45C1-B9F9-7A0F35F7CE43}" type="presParOf" srcId="{CDD69F76-C118-494D-929B-B232800740CF}" destId="{36C01DCC-90E7-484E-9A06-9C444A95B3E7}" srcOrd="0" destOrd="0" presId="urn:microsoft.com/office/officeart/2018/2/layout/IconCircleList"/>
    <dgm:cxn modelId="{0BEAEE33-0BB4-4F17-8852-AB1FCFF686FD}" type="presParOf" srcId="{CDD69F76-C118-494D-929B-B232800740CF}" destId="{CD1466FA-4D33-4893-8D0A-B99FE966B411}" srcOrd="1" destOrd="0" presId="urn:microsoft.com/office/officeart/2018/2/layout/IconCircleList"/>
    <dgm:cxn modelId="{31D71A3C-85E5-4E87-81E5-2476D1D0794C}" type="presParOf" srcId="{CDD69F76-C118-494D-929B-B232800740CF}" destId="{723A4C22-BB3B-46D8-936A-498271AFD27D}" srcOrd="2" destOrd="0" presId="urn:microsoft.com/office/officeart/2018/2/layout/IconCircleList"/>
    <dgm:cxn modelId="{BBF72364-4BEE-4142-8785-E53B8C710388}" type="presParOf" srcId="{CDD69F76-C118-494D-929B-B232800740CF}" destId="{DB154A85-74EC-47DD-B979-D4AE74960F21}"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3DD58A-5ECE-4113-A9AD-044C7B5DC5FA}" type="doc">
      <dgm:prSet loTypeId="urn:microsoft.com/office/officeart/2005/8/layout/list1" loCatId="list" qsTypeId="urn:microsoft.com/office/officeart/2005/8/quickstyle/simple1" qsCatId="simple" csTypeId="urn:microsoft.com/office/officeart/2005/8/colors/accent3_2" csCatId="accent3" phldr="1"/>
      <dgm:spPr/>
      <dgm:t>
        <a:bodyPr/>
        <a:lstStyle/>
        <a:p>
          <a:endParaRPr lang="en-US"/>
        </a:p>
      </dgm:t>
    </dgm:pt>
    <dgm:pt modelId="{4819ACB9-28E6-4033-AA56-94B29D057FF7}">
      <dgm:prSet/>
      <dgm:spPr/>
      <dgm:t>
        <a:bodyPr/>
        <a:lstStyle/>
        <a:p>
          <a:r>
            <a:rPr lang="en-US"/>
            <a:t>Retrieve Container Mode</a:t>
          </a:r>
        </a:p>
      </dgm:t>
    </dgm:pt>
    <dgm:pt modelId="{575620EA-620B-42EB-88E7-B084DB246818}" type="parTrans" cxnId="{9DC101BF-9D51-479A-8609-3EA58BF7A2C3}">
      <dgm:prSet/>
      <dgm:spPr/>
      <dgm:t>
        <a:bodyPr/>
        <a:lstStyle/>
        <a:p>
          <a:endParaRPr lang="en-US"/>
        </a:p>
      </dgm:t>
    </dgm:pt>
    <dgm:pt modelId="{34223106-83DF-44D5-8572-71B1F4681C21}" type="sibTrans" cxnId="{9DC101BF-9D51-479A-8609-3EA58BF7A2C3}">
      <dgm:prSet/>
      <dgm:spPr/>
      <dgm:t>
        <a:bodyPr/>
        <a:lstStyle/>
        <a:p>
          <a:endParaRPr lang="en-US"/>
        </a:p>
      </dgm:t>
    </dgm:pt>
    <dgm:pt modelId="{36F4D680-BB29-4F67-AD59-AD6D25A8314D}">
      <dgm:prSet custT="1"/>
      <dgm:spPr/>
      <dgm:t>
        <a:bodyPr/>
        <a:lstStyle/>
        <a:p>
          <a:pPr>
            <a:buNone/>
          </a:pPr>
          <a:r>
            <a:rPr lang="en-US" sz="2000" dirty="0">
              <a:latin typeface="Consolas" panose="020B0609020204030204" pitchFamily="49" charset="0"/>
              <a:cs typeface="Consolas" panose="020B0609020204030204" pitchFamily="49" charset="0"/>
            </a:rPr>
            <a:t>docker version -f '{{ .</a:t>
          </a:r>
          <a:r>
            <a:rPr lang="en-US" sz="2000" dirty="0" err="1">
              <a:latin typeface="Consolas" panose="020B0609020204030204" pitchFamily="49" charset="0"/>
              <a:cs typeface="Consolas" panose="020B0609020204030204" pitchFamily="49" charset="0"/>
            </a:rPr>
            <a:t>Server.Os</a:t>
          </a:r>
          <a:r>
            <a:rPr lang="en-US" sz="2000" dirty="0">
              <a:latin typeface="Consolas" panose="020B0609020204030204" pitchFamily="49" charset="0"/>
              <a:cs typeface="Consolas" panose="020B0609020204030204" pitchFamily="49" charset="0"/>
            </a:rPr>
            <a:t> }}'</a:t>
          </a:r>
        </a:p>
      </dgm:t>
    </dgm:pt>
    <dgm:pt modelId="{DCA6818F-0736-4600-A492-939F85C40043}" type="parTrans" cxnId="{A305C26E-30AC-4BB2-A64F-8C54A39DB875}">
      <dgm:prSet/>
      <dgm:spPr/>
      <dgm:t>
        <a:bodyPr/>
        <a:lstStyle/>
        <a:p>
          <a:endParaRPr lang="en-US"/>
        </a:p>
      </dgm:t>
    </dgm:pt>
    <dgm:pt modelId="{80FE73AD-0A9C-4B0A-A75E-9DA367EDD2B3}" type="sibTrans" cxnId="{A305C26E-30AC-4BB2-A64F-8C54A39DB875}">
      <dgm:prSet/>
      <dgm:spPr/>
      <dgm:t>
        <a:bodyPr/>
        <a:lstStyle/>
        <a:p>
          <a:endParaRPr lang="en-US"/>
        </a:p>
      </dgm:t>
    </dgm:pt>
    <dgm:pt modelId="{7730DE10-DD04-4EC0-866A-798BB30E4A25}">
      <dgm:prSet/>
      <dgm:spPr/>
      <dgm:t>
        <a:bodyPr/>
        <a:lstStyle/>
        <a:p>
          <a:r>
            <a:rPr lang="en-US"/>
            <a:t>Switch Container Mode</a:t>
          </a:r>
        </a:p>
      </dgm:t>
    </dgm:pt>
    <dgm:pt modelId="{DABAD9B2-B0F9-417A-91FD-A1A8BDC0C4D9}" type="parTrans" cxnId="{FA9FBCCF-5D6C-4108-86E7-0063F371A3DE}">
      <dgm:prSet/>
      <dgm:spPr/>
      <dgm:t>
        <a:bodyPr/>
        <a:lstStyle/>
        <a:p>
          <a:endParaRPr lang="en-US"/>
        </a:p>
      </dgm:t>
    </dgm:pt>
    <dgm:pt modelId="{7CCD3787-FF72-4444-9E96-8436370E95A0}" type="sibTrans" cxnId="{FA9FBCCF-5D6C-4108-86E7-0063F371A3DE}">
      <dgm:prSet/>
      <dgm:spPr/>
      <dgm:t>
        <a:bodyPr/>
        <a:lstStyle/>
        <a:p>
          <a:endParaRPr lang="en-US"/>
        </a:p>
      </dgm:t>
    </dgm:pt>
    <dgm:pt modelId="{AC54ECDA-AD9A-4D6C-9CC0-9D049EBCB328}">
      <dgm:prSet custT="1"/>
      <dgm:spPr/>
      <dgm:t>
        <a:bodyPr/>
        <a:lstStyle/>
        <a:p>
          <a:pPr>
            <a:buNone/>
          </a:pP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Env:ProgramFiles</a:t>
          </a:r>
          <a:r>
            <a:rPr lang="en-US" sz="2000" dirty="0">
              <a:latin typeface="Consolas" panose="020B0609020204030204" pitchFamily="49" charset="0"/>
              <a:cs typeface="Consolas" panose="020B0609020204030204" pitchFamily="49" charset="0"/>
            </a:rPr>
            <a:t>\Docker\Docker\</a:t>
          </a:r>
          <a:r>
            <a:rPr lang="en-US" sz="2000" dirty="0" err="1">
              <a:latin typeface="Consolas" panose="020B0609020204030204" pitchFamily="49" charset="0"/>
              <a:cs typeface="Consolas" panose="020B0609020204030204" pitchFamily="49" charset="0"/>
            </a:rPr>
            <a:t>DockerCli.exe</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SwitchDaemon</a:t>
          </a:r>
          <a:endParaRPr lang="en-US" sz="2000" dirty="0">
            <a:latin typeface="Consolas" panose="020B0609020204030204" pitchFamily="49" charset="0"/>
            <a:cs typeface="Consolas" panose="020B0609020204030204" pitchFamily="49" charset="0"/>
          </a:endParaRPr>
        </a:p>
      </dgm:t>
    </dgm:pt>
    <dgm:pt modelId="{EF3D8FF6-D302-4C8D-9AE4-1AD580BC6FD9}" type="parTrans" cxnId="{23D6A1B1-026C-4485-B1DB-CC827AD85942}">
      <dgm:prSet/>
      <dgm:spPr/>
      <dgm:t>
        <a:bodyPr/>
        <a:lstStyle/>
        <a:p>
          <a:endParaRPr lang="en-US"/>
        </a:p>
      </dgm:t>
    </dgm:pt>
    <dgm:pt modelId="{CF0DCD02-DD21-4017-B0F1-633DBD84C08A}" type="sibTrans" cxnId="{23D6A1B1-026C-4485-B1DB-CC827AD85942}">
      <dgm:prSet/>
      <dgm:spPr/>
      <dgm:t>
        <a:bodyPr/>
        <a:lstStyle/>
        <a:p>
          <a:endParaRPr lang="en-US"/>
        </a:p>
      </dgm:t>
    </dgm:pt>
    <dgm:pt modelId="{AEB35B0F-2275-4440-ADA8-57058513BC0F}" type="pres">
      <dgm:prSet presAssocID="{D33DD58A-5ECE-4113-A9AD-044C7B5DC5FA}" presName="linear" presStyleCnt="0">
        <dgm:presLayoutVars>
          <dgm:dir/>
          <dgm:animLvl val="lvl"/>
          <dgm:resizeHandles val="exact"/>
        </dgm:presLayoutVars>
      </dgm:prSet>
      <dgm:spPr/>
    </dgm:pt>
    <dgm:pt modelId="{60B4CD8F-596D-DD4D-A73B-6DA187FB2E28}" type="pres">
      <dgm:prSet presAssocID="{4819ACB9-28E6-4033-AA56-94B29D057FF7}" presName="parentLin" presStyleCnt="0"/>
      <dgm:spPr/>
    </dgm:pt>
    <dgm:pt modelId="{5DB95D5B-8078-8840-84E3-53AEFD3E7E04}" type="pres">
      <dgm:prSet presAssocID="{4819ACB9-28E6-4033-AA56-94B29D057FF7}" presName="parentLeftMargin" presStyleLbl="node1" presStyleIdx="0" presStyleCnt="2"/>
      <dgm:spPr/>
    </dgm:pt>
    <dgm:pt modelId="{C8FECFA1-AFDB-9E4D-B10D-18603460DC84}" type="pres">
      <dgm:prSet presAssocID="{4819ACB9-28E6-4033-AA56-94B29D057FF7}" presName="parentText" presStyleLbl="node1" presStyleIdx="0" presStyleCnt="2">
        <dgm:presLayoutVars>
          <dgm:chMax val="0"/>
          <dgm:bulletEnabled val="1"/>
        </dgm:presLayoutVars>
      </dgm:prSet>
      <dgm:spPr/>
    </dgm:pt>
    <dgm:pt modelId="{AE489EA1-642D-B44A-9374-1F85C815D623}" type="pres">
      <dgm:prSet presAssocID="{4819ACB9-28E6-4033-AA56-94B29D057FF7}" presName="negativeSpace" presStyleCnt="0"/>
      <dgm:spPr/>
    </dgm:pt>
    <dgm:pt modelId="{167DC2E9-CF00-9743-9E1B-BBDF7DAAAFF4}" type="pres">
      <dgm:prSet presAssocID="{4819ACB9-28E6-4033-AA56-94B29D057FF7}" presName="childText" presStyleLbl="conFgAcc1" presStyleIdx="0" presStyleCnt="2">
        <dgm:presLayoutVars>
          <dgm:bulletEnabled val="1"/>
        </dgm:presLayoutVars>
      </dgm:prSet>
      <dgm:spPr/>
    </dgm:pt>
    <dgm:pt modelId="{6F649567-8E0F-1340-A118-D9AF5C5CEAD1}" type="pres">
      <dgm:prSet presAssocID="{34223106-83DF-44D5-8572-71B1F4681C21}" presName="spaceBetweenRectangles" presStyleCnt="0"/>
      <dgm:spPr/>
    </dgm:pt>
    <dgm:pt modelId="{18F5FA68-D2BC-4448-A527-0EEFE7AD587F}" type="pres">
      <dgm:prSet presAssocID="{7730DE10-DD04-4EC0-866A-798BB30E4A25}" presName="parentLin" presStyleCnt="0"/>
      <dgm:spPr/>
    </dgm:pt>
    <dgm:pt modelId="{E7822550-01A1-4342-939A-438A16BF1602}" type="pres">
      <dgm:prSet presAssocID="{7730DE10-DD04-4EC0-866A-798BB30E4A25}" presName="parentLeftMargin" presStyleLbl="node1" presStyleIdx="0" presStyleCnt="2"/>
      <dgm:spPr/>
    </dgm:pt>
    <dgm:pt modelId="{989BA4E1-F4D8-734D-AAC7-14305B1E926F}" type="pres">
      <dgm:prSet presAssocID="{7730DE10-DD04-4EC0-866A-798BB30E4A25}" presName="parentText" presStyleLbl="node1" presStyleIdx="1" presStyleCnt="2">
        <dgm:presLayoutVars>
          <dgm:chMax val="0"/>
          <dgm:bulletEnabled val="1"/>
        </dgm:presLayoutVars>
      </dgm:prSet>
      <dgm:spPr/>
    </dgm:pt>
    <dgm:pt modelId="{A73FE89D-CCDE-D541-8123-CCE5D4363F36}" type="pres">
      <dgm:prSet presAssocID="{7730DE10-DD04-4EC0-866A-798BB30E4A25}" presName="negativeSpace" presStyleCnt="0"/>
      <dgm:spPr/>
    </dgm:pt>
    <dgm:pt modelId="{0CE932E1-B99F-E944-B6BE-4C19B129D4D6}" type="pres">
      <dgm:prSet presAssocID="{7730DE10-DD04-4EC0-866A-798BB30E4A25}" presName="childText" presStyleLbl="conFgAcc1" presStyleIdx="1" presStyleCnt="2">
        <dgm:presLayoutVars>
          <dgm:bulletEnabled val="1"/>
        </dgm:presLayoutVars>
      </dgm:prSet>
      <dgm:spPr/>
    </dgm:pt>
  </dgm:ptLst>
  <dgm:cxnLst>
    <dgm:cxn modelId="{05B0CB1A-B67B-8E41-ACAC-FBEB07F08267}" type="presOf" srcId="{4819ACB9-28E6-4033-AA56-94B29D057FF7}" destId="{5DB95D5B-8078-8840-84E3-53AEFD3E7E04}" srcOrd="0" destOrd="0" presId="urn:microsoft.com/office/officeart/2005/8/layout/list1"/>
    <dgm:cxn modelId="{23F50441-45CC-8D4E-9005-06515A9E5384}" type="presOf" srcId="{7730DE10-DD04-4EC0-866A-798BB30E4A25}" destId="{989BA4E1-F4D8-734D-AAC7-14305B1E926F}" srcOrd="1" destOrd="0" presId="urn:microsoft.com/office/officeart/2005/8/layout/list1"/>
    <dgm:cxn modelId="{D36F7769-0C9A-9B47-901D-3E81B8BE259E}" type="presOf" srcId="{36F4D680-BB29-4F67-AD59-AD6D25A8314D}" destId="{167DC2E9-CF00-9743-9E1B-BBDF7DAAAFF4}" srcOrd="0" destOrd="0" presId="urn:microsoft.com/office/officeart/2005/8/layout/list1"/>
    <dgm:cxn modelId="{A305C26E-30AC-4BB2-A64F-8C54A39DB875}" srcId="{4819ACB9-28E6-4033-AA56-94B29D057FF7}" destId="{36F4D680-BB29-4F67-AD59-AD6D25A8314D}" srcOrd="0" destOrd="0" parTransId="{DCA6818F-0736-4600-A492-939F85C40043}" sibTransId="{80FE73AD-0A9C-4B0A-A75E-9DA367EDD2B3}"/>
    <dgm:cxn modelId="{F7215A59-DAB1-B448-BBEB-202951854A6C}" type="presOf" srcId="{AC54ECDA-AD9A-4D6C-9CC0-9D049EBCB328}" destId="{0CE932E1-B99F-E944-B6BE-4C19B129D4D6}" srcOrd="0" destOrd="0" presId="urn:microsoft.com/office/officeart/2005/8/layout/list1"/>
    <dgm:cxn modelId="{F9C10A7A-8FAB-9B4E-9F68-D31BDD55FF5B}" type="presOf" srcId="{7730DE10-DD04-4EC0-866A-798BB30E4A25}" destId="{E7822550-01A1-4342-939A-438A16BF1602}" srcOrd="0" destOrd="0" presId="urn:microsoft.com/office/officeart/2005/8/layout/list1"/>
    <dgm:cxn modelId="{9EBD2D85-A1E1-3843-93EA-32F998010138}" type="presOf" srcId="{D33DD58A-5ECE-4113-A9AD-044C7B5DC5FA}" destId="{AEB35B0F-2275-4440-ADA8-57058513BC0F}" srcOrd="0" destOrd="0" presId="urn:microsoft.com/office/officeart/2005/8/layout/list1"/>
    <dgm:cxn modelId="{23D6A1B1-026C-4485-B1DB-CC827AD85942}" srcId="{7730DE10-DD04-4EC0-866A-798BB30E4A25}" destId="{AC54ECDA-AD9A-4D6C-9CC0-9D049EBCB328}" srcOrd="0" destOrd="0" parTransId="{EF3D8FF6-D302-4C8D-9AE4-1AD580BC6FD9}" sibTransId="{CF0DCD02-DD21-4017-B0F1-633DBD84C08A}"/>
    <dgm:cxn modelId="{9DC101BF-9D51-479A-8609-3EA58BF7A2C3}" srcId="{D33DD58A-5ECE-4113-A9AD-044C7B5DC5FA}" destId="{4819ACB9-28E6-4033-AA56-94B29D057FF7}" srcOrd="0" destOrd="0" parTransId="{575620EA-620B-42EB-88E7-B084DB246818}" sibTransId="{34223106-83DF-44D5-8572-71B1F4681C21}"/>
    <dgm:cxn modelId="{FA9FBCCF-5D6C-4108-86E7-0063F371A3DE}" srcId="{D33DD58A-5ECE-4113-A9AD-044C7B5DC5FA}" destId="{7730DE10-DD04-4EC0-866A-798BB30E4A25}" srcOrd="1" destOrd="0" parTransId="{DABAD9B2-B0F9-417A-91FD-A1A8BDC0C4D9}" sibTransId="{7CCD3787-FF72-4444-9E96-8436370E95A0}"/>
    <dgm:cxn modelId="{21FEEBDA-C2B1-8D48-BDA6-8FCE87F04E48}" type="presOf" srcId="{4819ACB9-28E6-4033-AA56-94B29D057FF7}" destId="{C8FECFA1-AFDB-9E4D-B10D-18603460DC84}" srcOrd="1" destOrd="0" presId="urn:microsoft.com/office/officeart/2005/8/layout/list1"/>
    <dgm:cxn modelId="{859C486F-C322-1F4F-B3B2-79CFD87C0C0B}" type="presParOf" srcId="{AEB35B0F-2275-4440-ADA8-57058513BC0F}" destId="{60B4CD8F-596D-DD4D-A73B-6DA187FB2E28}" srcOrd="0" destOrd="0" presId="urn:microsoft.com/office/officeart/2005/8/layout/list1"/>
    <dgm:cxn modelId="{CDCFD376-8B15-0F43-8E45-631C1836283C}" type="presParOf" srcId="{60B4CD8F-596D-DD4D-A73B-6DA187FB2E28}" destId="{5DB95D5B-8078-8840-84E3-53AEFD3E7E04}" srcOrd="0" destOrd="0" presId="urn:microsoft.com/office/officeart/2005/8/layout/list1"/>
    <dgm:cxn modelId="{2D01D7A2-E108-3A45-8047-F5A9F6075DBB}" type="presParOf" srcId="{60B4CD8F-596D-DD4D-A73B-6DA187FB2E28}" destId="{C8FECFA1-AFDB-9E4D-B10D-18603460DC84}" srcOrd="1" destOrd="0" presId="urn:microsoft.com/office/officeart/2005/8/layout/list1"/>
    <dgm:cxn modelId="{8DD43D52-E087-764F-85EA-B4F90B00E5CC}" type="presParOf" srcId="{AEB35B0F-2275-4440-ADA8-57058513BC0F}" destId="{AE489EA1-642D-B44A-9374-1F85C815D623}" srcOrd="1" destOrd="0" presId="urn:microsoft.com/office/officeart/2005/8/layout/list1"/>
    <dgm:cxn modelId="{63C31876-430A-2D46-A8EF-AB44AB932EFB}" type="presParOf" srcId="{AEB35B0F-2275-4440-ADA8-57058513BC0F}" destId="{167DC2E9-CF00-9743-9E1B-BBDF7DAAAFF4}" srcOrd="2" destOrd="0" presId="urn:microsoft.com/office/officeart/2005/8/layout/list1"/>
    <dgm:cxn modelId="{D9B32A5F-F1C5-3D41-92F5-FBE4113CFE83}" type="presParOf" srcId="{AEB35B0F-2275-4440-ADA8-57058513BC0F}" destId="{6F649567-8E0F-1340-A118-D9AF5C5CEAD1}" srcOrd="3" destOrd="0" presId="urn:microsoft.com/office/officeart/2005/8/layout/list1"/>
    <dgm:cxn modelId="{B1E249B8-D54F-9648-9024-6F1242F9C3BF}" type="presParOf" srcId="{AEB35B0F-2275-4440-ADA8-57058513BC0F}" destId="{18F5FA68-D2BC-4448-A527-0EEFE7AD587F}" srcOrd="4" destOrd="0" presId="urn:microsoft.com/office/officeart/2005/8/layout/list1"/>
    <dgm:cxn modelId="{477F1E4A-79B1-0146-AC69-557D67992C05}" type="presParOf" srcId="{18F5FA68-D2BC-4448-A527-0EEFE7AD587F}" destId="{E7822550-01A1-4342-939A-438A16BF1602}" srcOrd="0" destOrd="0" presId="urn:microsoft.com/office/officeart/2005/8/layout/list1"/>
    <dgm:cxn modelId="{00228533-3FF8-2741-8761-860AF216DAF4}" type="presParOf" srcId="{18F5FA68-D2BC-4448-A527-0EEFE7AD587F}" destId="{989BA4E1-F4D8-734D-AAC7-14305B1E926F}" srcOrd="1" destOrd="0" presId="urn:microsoft.com/office/officeart/2005/8/layout/list1"/>
    <dgm:cxn modelId="{BF80D4C4-573F-1243-9712-4682BABEC60A}" type="presParOf" srcId="{AEB35B0F-2275-4440-ADA8-57058513BC0F}" destId="{A73FE89D-CCDE-D541-8123-CCE5D4363F36}" srcOrd="5" destOrd="0" presId="urn:microsoft.com/office/officeart/2005/8/layout/list1"/>
    <dgm:cxn modelId="{1F094F7E-D9C9-6B44-952D-E3D2017993D1}" type="presParOf" srcId="{AEB35B0F-2275-4440-ADA8-57058513BC0F}" destId="{0CE932E1-B99F-E944-B6BE-4C19B129D4D6}"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3DD58A-5ECE-4113-A9AD-044C7B5DC5FA}" type="doc">
      <dgm:prSet loTypeId="urn:microsoft.com/office/officeart/2005/8/layout/list1" loCatId="list" qsTypeId="urn:microsoft.com/office/officeart/2005/8/quickstyle/simple1" qsCatId="simple" csTypeId="urn:microsoft.com/office/officeart/2005/8/colors/accent3_2" csCatId="accent3" phldr="1"/>
      <dgm:spPr/>
      <dgm:t>
        <a:bodyPr/>
        <a:lstStyle/>
        <a:p>
          <a:endParaRPr lang="en-US"/>
        </a:p>
      </dgm:t>
    </dgm:pt>
    <dgm:pt modelId="{4819ACB9-28E6-4033-AA56-94B29D057FF7}">
      <dgm:prSet/>
      <dgm:spPr/>
      <dgm:t>
        <a:bodyPr/>
        <a:lstStyle/>
        <a:p>
          <a:r>
            <a:rPr lang="en-US" dirty="0"/>
            <a:t>Linux</a:t>
          </a:r>
        </a:p>
      </dgm:t>
    </dgm:pt>
    <dgm:pt modelId="{575620EA-620B-42EB-88E7-B084DB246818}" type="parTrans" cxnId="{9DC101BF-9D51-479A-8609-3EA58BF7A2C3}">
      <dgm:prSet/>
      <dgm:spPr/>
      <dgm:t>
        <a:bodyPr/>
        <a:lstStyle/>
        <a:p>
          <a:endParaRPr lang="en-US"/>
        </a:p>
      </dgm:t>
    </dgm:pt>
    <dgm:pt modelId="{34223106-83DF-44D5-8572-71B1F4681C21}" type="sibTrans" cxnId="{9DC101BF-9D51-479A-8609-3EA58BF7A2C3}">
      <dgm:prSet/>
      <dgm:spPr/>
      <dgm:t>
        <a:bodyPr/>
        <a:lstStyle/>
        <a:p>
          <a:endParaRPr lang="en-US"/>
        </a:p>
      </dgm:t>
    </dgm:pt>
    <dgm:pt modelId="{36F4D680-BB29-4F67-AD59-AD6D25A8314D}">
      <dgm:prSet custT="1"/>
      <dgm:spPr/>
      <dgm:t>
        <a:bodyPr/>
        <a:lstStyle/>
        <a:p>
          <a:pPr>
            <a:buNone/>
          </a:pPr>
          <a:r>
            <a:rPr lang="sv-SE" sz="1600" dirty="0">
              <a:latin typeface="Consolas" panose="020B0609020204030204" pitchFamily="49" charset="0"/>
            </a:rPr>
            <a:t>docker run -it --rm -v /var/run/docker.sock:/var/run/docker.sock docker</a:t>
          </a:r>
          <a:endParaRPr lang="en-US" sz="1600" dirty="0">
            <a:latin typeface="Consolas" panose="020B0609020204030204" pitchFamily="49" charset="0"/>
            <a:cs typeface="Consolas" panose="020B0609020204030204" pitchFamily="49" charset="0"/>
          </a:endParaRPr>
        </a:p>
      </dgm:t>
    </dgm:pt>
    <dgm:pt modelId="{DCA6818F-0736-4600-A492-939F85C40043}" type="parTrans" cxnId="{A305C26E-30AC-4BB2-A64F-8C54A39DB875}">
      <dgm:prSet/>
      <dgm:spPr/>
      <dgm:t>
        <a:bodyPr/>
        <a:lstStyle/>
        <a:p>
          <a:endParaRPr lang="en-US"/>
        </a:p>
      </dgm:t>
    </dgm:pt>
    <dgm:pt modelId="{80FE73AD-0A9C-4B0A-A75E-9DA367EDD2B3}" type="sibTrans" cxnId="{A305C26E-30AC-4BB2-A64F-8C54A39DB875}">
      <dgm:prSet/>
      <dgm:spPr/>
      <dgm:t>
        <a:bodyPr/>
        <a:lstStyle/>
        <a:p>
          <a:endParaRPr lang="en-US"/>
        </a:p>
      </dgm:t>
    </dgm:pt>
    <dgm:pt modelId="{7730DE10-DD04-4EC0-866A-798BB30E4A25}">
      <dgm:prSet/>
      <dgm:spPr/>
      <dgm:t>
        <a:bodyPr/>
        <a:lstStyle/>
        <a:p>
          <a:r>
            <a:rPr lang="en-US" dirty="0"/>
            <a:t>Windows</a:t>
          </a:r>
        </a:p>
      </dgm:t>
    </dgm:pt>
    <dgm:pt modelId="{DABAD9B2-B0F9-417A-91FD-A1A8BDC0C4D9}" type="parTrans" cxnId="{FA9FBCCF-5D6C-4108-86E7-0063F371A3DE}">
      <dgm:prSet/>
      <dgm:spPr/>
      <dgm:t>
        <a:bodyPr/>
        <a:lstStyle/>
        <a:p>
          <a:endParaRPr lang="en-US"/>
        </a:p>
      </dgm:t>
    </dgm:pt>
    <dgm:pt modelId="{7CCD3787-FF72-4444-9E96-8436370E95A0}" type="sibTrans" cxnId="{FA9FBCCF-5D6C-4108-86E7-0063F371A3DE}">
      <dgm:prSet/>
      <dgm:spPr/>
      <dgm:t>
        <a:bodyPr/>
        <a:lstStyle/>
        <a:p>
          <a:endParaRPr lang="en-US"/>
        </a:p>
      </dgm:t>
    </dgm:pt>
    <dgm:pt modelId="{AC54ECDA-AD9A-4D6C-9CC0-9D049EBCB328}">
      <dgm:prSet custT="1"/>
      <dgm:spPr/>
      <dgm:t>
        <a:bodyPr/>
        <a:lstStyle/>
        <a:p>
          <a:pPr>
            <a:buNone/>
          </a:pPr>
          <a:r>
            <a:rPr lang="sv-SE" sz="1600" dirty="0">
              <a:latin typeface="Consolas" panose="020B0609020204030204" pitchFamily="49" charset="0"/>
            </a:rPr>
            <a:t>docker run -it --rm -v </a:t>
          </a:r>
          <a:r>
            <a:rPr lang="en-US" sz="1600" dirty="0">
              <a:latin typeface="Consolas" panose="020B0609020204030204" pitchFamily="49" charset="0"/>
            </a:rPr>
            <a:t>\\.\pipe\docker_engine:\\.\pipe\docker_engine</a:t>
          </a:r>
          <a:r>
            <a:rPr lang="sv-SE" sz="1600" dirty="0">
              <a:latin typeface="Consolas" panose="020B0609020204030204" pitchFamily="49" charset="0"/>
            </a:rPr>
            <a:t> docker</a:t>
          </a:r>
          <a:endParaRPr lang="en-US" sz="1600" dirty="0">
            <a:latin typeface="Consolas" panose="020B0609020204030204" pitchFamily="49" charset="0"/>
            <a:cs typeface="Consolas" panose="020B0609020204030204" pitchFamily="49" charset="0"/>
          </a:endParaRPr>
        </a:p>
      </dgm:t>
    </dgm:pt>
    <dgm:pt modelId="{EF3D8FF6-D302-4C8D-9AE4-1AD580BC6FD9}" type="parTrans" cxnId="{23D6A1B1-026C-4485-B1DB-CC827AD85942}">
      <dgm:prSet/>
      <dgm:spPr/>
      <dgm:t>
        <a:bodyPr/>
        <a:lstStyle/>
        <a:p>
          <a:endParaRPr lang="en-US"/>
        </a:p>
      </dgm:t>
    </dgm:pt>
    <dgm:pt modelId="{CF0DCD02-DD21-4017-B0F1-633DBD84C08A}" type="sibTrans" cxnId="{23D6A1B1-026C-4485-B1DB-CC827AD85942}">
      <dgm:prSet/>
      <dgm:spPr/>
      <dgm:t>
        <a:bodyPr/>
        <a:lstStyle/>
        <a:p>
          <a:endParaRPr lang="en-US"/>
        </a:p>
      </dgm:t>
    </dgm:pt>
    <dgm:pt modelId="{AEB35B0F-2275-4440-ADA8-57058513BC0F}" type="pres">
      <dgm:prSet presAssocID="{D33DD58A-5ECE-4113-A9AD-044C7B5DC5FA}" presName="linear" presStyleCnt="0">
        <dgm:presLayoutVars>
          <dgm:dir/>
          <dgm:animLvl val="lvl"/>
          <dgm:resizeHandles val="exact"/>
        </dgm:presLayoutVars>
      </dgm:prSet>
      <dgm:spPr/>
    </dgm:pt>
    <dgm:pt modelId="{60B4CD8F-596D-DD4D-A73B-6DA187FB2E28}" type="pres">
      <dgm:prSet presAssocID="{4819ACB9-28E6-4033-AA56-94B29D057FF7}" presName="parentLin" presStyleCnt="0"/>
      <dgm:spPr/>
    </dgm:pt>
    <dgm:pt modelId="{5DB95D5B-8078-8840-84E3-53AEFD3E7E04}" type="pres">
      <dgm:prSet presAssocID="{4819ACB9-28E6-4033-AA56-94B29D057FF7}" presName="parentLeftMargin" presStyleLbl="node1" presStyleIdx="0" presStyleCnt="2"/>
      <dgm:spPr/>
    </dgm:pt>
    <dgm:pt modelId="{C8FECFA1-AFDB-9E4D-B10D-18603460DC84}" type="pres">
      <dgm:prSet presAssocID="{4819ACB9-28E6-4033-AA56-94B29D057FF7}" presName="parentText" presStyleLbl="node1" presStyleIdx="0" presStyleCnt="2">
        <dgm:presLayoutVars>
          <dgm:chMax val="0"/>
          <dgm:bulletEnabled val="1"/>
        </dgm:presLayoutVars>
      </dgm:prSet>
      <dgm:spPr/>
    </dgm:pt>
    <dgm:pt modelId="{AE489EA1-642D-B44A-9374-1F85C815D623}" type="pres">
      <dgm:prSet presAssocID="{4819ACB9-28E6-4033-AA56-94B29D057FF7}" presName="negativeSpace" presStyleCnt="0"/>
      <dgm:spPr/>
    </dgm:pt>
    <dgm:pt modelId="{167DC2E9-CF00-9743-9E1B-BBDF7DAAAFF4}" type="pres">
      <dgm:prSet presAssocID="{4819ACB9-28E6-4033-AA56-94B29D057FF7}" presName="childText" presStyleLbl="conFgAcc1" presStyleIdx="0" presStyleCnt="2">
        <dgm:presLayoutVars>
          <dgm:bulletEnabled val="1"/>
        </dgm:presLayoutVars>
      </dgm:prSet>
      <dgm:spPr/>
    </dgm:pt>
    <dgm:pt modelId="{6F649567-8E0F-1340-A118-D9AF5C5CEAD1}" type="pres">
      <dgm:prSet presAssocID="{34223106-83DF-44D5-8572-71B1F4681C21}" presName="spaceBetweenRectangles" presStyleCnt="0"/>
      <dgm:spPr/>
    </dgm:pt>
    <dgm:pt modelId="{18F5FA68-D2BC-4448-A527-0EEFE7AD587F}" type="pres">
      <dgm:prSet presAssocID="{7730DE10-DD04-4EC0-866A-798BB30E4A25}" presName="parentLin" presStyleCnt="0"/>
      <dgm:spPr/>
    </dgm:pt>
    <dgm:pt modelId="{E7822550-01A1-4342-939A-438A16BF1602}" type="pres">
      <dgm:prSet presAssocID="{7730DE10-DD04-4EC0-866A-798BB30E4A25}" presName="parentLeftMargin" presStyleLbl="node1" presStyleIdx="0" presStyleCnt="2"/>
      <dgm:spPr/>
    </dgm:pt>
    <dgm:pt modelId="{989BA4E1-F4D8-734D-AAC7-14305B1E926F}" type="pres">
      <dgm:prSet presAssocID="{7730DE10-DD04-4EC0-866A-798BB30E4A25}" presName="parentText" presStyleLbl="node1" presStyleIdx="1" presStyleCnt="2">
        <dgm:presLayoutVars>
          <dgm:chMax val="0"/>
          <dgm:bulletEnabled val="1"/>
        </dgm:presLayoutVars>
      </dgm:prSet>
      <dgm:spPr/>
    </dgm:pt>
    <dgm:pt modelId="{A73FE89D-CCDE-D541-8123-CCE5D4363F36}" type="pres">
      <dgm:prSet presAssocID="{7730DE10-DD04-4EC0-866A-798BB30E4A25}" presName="negativeSpace" presStyleCnt="0"/>
      <dgm:spPr/>
    </dgm:pt>
    <dgm:pt modelId="{0CE932E1-B99F-E944-B6BE-4C19B129D4D6}" type="pres">
      <dgm:prSet presAssocID="{7730DE10-DD04-4EC0-866A-798BB30E4A25}" presName="childText" presStyleLbl="conFgAcc1" presStyleIdx="1" presStyleCnt="2">
        <dgm:presLayoutVars>
          <dgm:bulletEnabled val="1"/>
        </dgm:presLayoutVars>
      </dgm:prSet>
      <dgm:spPr/>
    </dgm:pt>
  </dgm:ptLst>
  <dgm:cxnLst>
    <dgm:cxn modelId="{05B0CB1A-B67B-8E41-ACAC-FBEB07F08267}" type="presOf" srcId="{4819ACB9-28E6-4033-AA56-94B29D057FF7}" destId="{5DB95D5B-8078-8840-84E3-53AEFD3E7E04}" srcOrd="0" destOrd="0" presId="urn:microsoft.com/office/officeart/2005/8/layout/list1"/>
    <dgm:cxn modelId="{23F50441-45CC-8D4E-9005-06515A9E5384}" type="presOf" srcId="{7730DE10-DD04-4EC0-866A-798BB30E4A25}" destId="{989BA4E1-F4D8-734D-AAC7-14305B1E926F}" srcOrd="1" destOrd="0" presId="urn:microsoft.com/office/officeart/2005/8/layout/list1"/>
    <dgm:cxn modelId="{D36F7769-0C9A-9B47-901D-3E81B8BE259E}" type="presOf" srcId="{36F4D680-BB29-4F67-AD59-AD6D25A8314D}" destId="{167DC2E9-CF00-9743-9E1B-BBDF7DAAAFF4}" srcOrd="0" destOrd="0" presId="urn:microsoft.com/office/officeart/2005/8/layout/list1"/>
    <dgm:cxn modelId="{A305C26E-30AC-4BB2-A64F-8C54A39DB875}" srcId="{4819ACB9-28E6-4033-AA56-94B29D057FF7}" destId="{36F4D680-BB29-4F67-AD59-AD6D25A8314D}" srcOrd="0" destOrd="0" parTransId="{DCA6818F-0736-4600-A492-939F85C40043}" sibTransId="{80FE73AD-0A9C-4B0A-A75E-9DA367EDD2B3}"/>
    <dgm:cxn modelId="{F7215A59-DAB1-B448-BBEB-202951854A6C}" type="presOf" srcId="{AC54ECDA-AD9A-4D6C-9CC0-9D049EBCB328}" destId="{0CE932E1-B99F-E944-B6BE-4C19B129D4D6}" srcOrd="0" destOrd="0" presId="urn:microsoft.com/office/officeart/2005/8/layout/list1"/>
    <dgm:cxn modelId="{F9C10A7A-8FAB-9B4E-9F68-D31BDD55FF5B}" type="presOf" srcId="{7730DE10-DD04-4EC0-866A-798BB30E4A25}" destId="{E7822550-01A1-4342-939A-438A16BF1602}" srcOrd="0" destOrd="0" presId="urn:microsoft.com/office/officeart/2005/8/layout/list1"/>
    <dgm:cxn modelId="{9EBD2D85-A1E1-3843-93EA-32F998010138}" type="presOf" srcId="{D33DD58A-5ECE-4113-A9AD-044C7B5DC5FA}" destId="{AEB35B0F-2275-4440-ADA8-57058513BC0F}" srcOrd="0" destOrd="0" presId="urn:microsoft.com/office/officeart/2005/8/layout/list1"/>
    <dgm:cxn modelId="{23D6A1B1-026C-4485-B1DB-CC827AD85942}" srcId="{7730DE10-DD04-4EC0-866A-798BB30E4A25}" destId="{AC54ECDA-AD9A-4D6C-9CC0-9D049EBCB328}" srcOrd="0" destOrd="0" parTransId="{EF3D8FF6-D302-4C8D-9AE4-1AD580BC6FD9}" sibTransId="{CF0DCD02-DD21-4017-B0F1-633DBD84C08A}"/>
    <dgm:cxn modelId="{9DC101BF-9D51-479A-8609-3EA58BF7A2C3}" srcId="{D33DD58A-5ECE-4113-A9AD-044C7B5DC5FA}" destId="{4819ACB9-28E6-4033-AA56-94B29D057FF7}" srcOrd="0" destOrd="0" parTransId="{575620EA-620B-42EB-88E7-B084DB246818}" sibTransId="{34223106-83DF-44D5-8572-71B1F4681C21}"/>
    <dgm:cxn modelId="{FA9FBCCF-5D6C-4108-86E7-0063F371A3DE}" srcId="{D33DD58A-5ECE-4113-A9AD-044C7B5DC5FA}" destId="{7730DE10-DD04-4EC0-866A-798BB30E4A25}" srcOrd="1" destOrd="0" parTransId="{DABAD9B2-B0F9-417A-91FD-A1A8BDC0C4D9}" sibTransId="{7CCD3787-FF72-4444-9E96-8436370E95A0}"/>
    <dgm:cxn modelId="{21FEEBDA-C2B1-8D48-BDA6-8FCE87F04E48}" type="presOf" srcId="{4819ACB9-28E6-4033-AA56-94B29D057FF7}" destId="{C8FECFA1-AFDB-9E4D-B10D-18603460DC84}" srcOrd="1" destOrd="0" presId="urn:microsoft.com/office/officeart/2005/8/layout/list1"/>
    <dgm:cxn modelId="{859C486F-C322-1F4F-B3B2-79CFD87C0C0B}" type="presParOf" srcId="{AEB35B0F-2275-4440-ADA8-57058513BC0F}" destId="{60B4CD8F-596D-DD4D-A73B-6DA187FB2E28}" srcOrd="0" destOrd="0" presId="urn:microsoft.com/office/officeart/2005/8/layout/list1"/>
    <dgm:cxn modelId="{CDCFD376-8B15-0F43-8E45-631C1836283C}" type="presParOf" srcId="{60B4CD8F-596D-DD4D-A73B-6DA187FB2E28}" destId="{5DB95D5B-8078-8840-84E3-53AEFD3E7E04}" srcOrd="0" destOrd="0" presId="urn:microsoft.com/office/officeart/2005/8/layout/list1"/>
    <dgm:cxn modelId="{2D01D7A2-E108-3A45-8047-F5A9F6075DBB}" type="presParOf" srcId="{60B4CD8F-596D-DD4D-A73B-6DA187FB2E28}" destId="{C8FECFA1-AFDB-9E4D-B10D-18603460DC84}" srcOrd="1" destOrd="0" presId="urn:microsoft.com/office/officeart/2005/8/layout/list1"/>
    <dgm:cxn modelId="{8DD43D52-E087-764F-85EA-B4F90B00E5CC}" type="presParOf" srcId="{AEB35B0F-2275-4440-ADA8-57058513BC0F}" destId="{AE489EA1-642D-B44A-9374-1F85C815D623}" srcOrd="1" destOrd="0" presId="urn:microsoft.com/office/officeart/2005/8/layout/list1"/>
    <dgm:cxn modelId="{63C31876-430A-2D46-A8EF-AB44AB932EFB}" type="presParOf" srcId="{AEB35B0F-2275-4440-ADA8-57058513BC0F}" destId="{167DC2E9-CF00-9743-9E1B-BBDF7DAAAFF4}" srcOrd="2" destOrd="0" presId="urn:microsoft.com/office/officeart/2005/8/layout/list1"/>
    <dgm:cxn modelId="{D9B32A5F-F1C5-3D41-92F5-FBE4113CFE83}" type="presParOf" srcId="{AEB35B0F-2275-4440-ADA8-57058513BC0F}" destId="{6F649567-8E0F-1340-A118-D9AF5C5CEAD1}" srcOrd="3" destOrd="0" presId="urn:microsoft.com/office/officeart/2005/8/layout/list1"/>
    <dgm:cxn modelId="{B1E249B8-D54F-9648-9024-6F1242F9C3BF}" type="presParOf" srcId="{AEB35B0F-2275-4440-ADA8-57058513BC0F}" destId="{18F5FA68-D2BC-4448-A527-0EEFE7AD587F}" srcOrd="4" destOrd="0" presId="urn:microsoft.com/office/officeart/2005/8/layout/list1"/>
    <dgm:cxn modelId="{477F1E4A-79B1-0146-AC69-557D67992C05}" type="presParOf" srcId="{18F5FA68-D2BC-4448-A527-0EEFE7AD587F}" destId="{E7822550-01A1-4342-939A-438A16BF1602}" srcOrd="0" destOrd="0" presId="urn:microsoft.com/office/officeart/2005/8/layout/list1"/>
    <dgm:cxn modelId="{00228533-3FF8-2741-8761-860AF216DAF4}" type="presParOf" srcId="{18F5FA68-D2BC-4448-A527-0EEFE7AD587F}" destId="{989BA4E1-F4D8-734D-AAC7-14305B1E926F}" srcOrd="1" destOrd="0" presId="urn:microsoft.com/office/officeart/2005/8/layout/list1"/>
    <dgm:cxn modelId="{BF80D4C4-573F-1243-9712-4682BABEC60A}" type="presParOf" srcId="{AEB35B0F-2275-4440-ADA8-57058513BC0F}" destId="{A73FE89D-CCDE-D541-8123-CCE5D4363F36}" srcOrd="5" destOrd="0" presId="urn:microsoft.com/office/officeart/2005/8/layout/list1"/>
    <dgm:cxn modelId="{1F094F7E-D9C9-6B44-952D-E3D2017993D1}" type="presParOf" srcId="{AEB35B0F-2275-4440-ADA8-57058513BC0F}" destId="{0CE932E1-B99F-E944-B6BE-4C19B129D4D6}"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7AACCE-6175-42D9-8CB6-A8275BDFB837}">
      <dsp:nvSpPr>
        <dsp:cNvPr id="0" name=""/>
        <dsp:cNvSpPr/>
      </dsp:nvSpPr>
      <dsp:spPr>
        <a:xfrm>
          <a:off x="82613" y="908559"/>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C58C6B-0CF6-44E1-B62F-A8AEE637D966}">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3700C3-3B3F-494B-9DF2-E789F3C327B3}">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Container Modes</a:t>
          </a:r>
        </a:p>
      </dsp:txBody>
      <dsp:txXfrm>
        <a:off x="1172126" y="908559"/>
        <a:ext cx="2114937" cy="897246"/>
      </dsp:txXfrm>
    </dsp:sp>
    <dsp:sp modelId="{1DC253FD-75C2-434F-B2B8-4B662A5D4B89}">
      <dsp:nvSpPr>
        <dsp:cNvPr id="0" name=""/>
        <dsp:cNvSpPr/>
      </dsp:nvSpPr>
      <dsp:spPr>
        <a:xfrm>
          <a:off x="3655575" y="908559"/>
          <a:ext cx="897246" cy="8972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F12AB0-E09F-428B-ACC4-D33F426EEEA6}">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5D7437-46AF-489D-9616-28780049507F}">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Docker Layers</a:t>
          </a:r>
        </a:p>
      </dsp:txBody>
      <dsp:txXfrm>
        <a:off x="4745088" y="908559"/>
        <a:ext cx="2114937" cy="897246"/>
      </dsp:txXfrm>
    </dsp:sp>
    <dsp:sp modelId="{C7B9B4F4-0707-4E15-A36B-D923FADA3A14}">
      <dsp:nvSpPr>
        <dsp:cNvPr id="0" name=""/>
        <dsp:cNvSpPr/>
      </dsp:nvSpPr>
      <dsp:spPr>
        <a:xfrm>
          <a:off x="7228536" y="908559"/>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860DA3-EC0C-4466-AC74-7C655401AD7C}">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FECADF-5387-458B-9876-C0773ED00AF7}">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dirty="0"/>
            <a:t>Multi-Stage Builds</a:t>
          </a:r>
        </a:p>
      </dsp:txBody>
      <dsp:txXfrm>
        <a:off x="8318049" y="908559"/>
        <a:ext cx="2114937" cy="897246"/>
      </dsp:txXfrm>
    </dsp:sp>
    <dsp:sp modelId="{A8859F1B-5FBD-4E62-8233-4661979A2487}">
      <dsp:nvSpPr>
        <dsp:cNvPr id="0" name=""/>
        <dsp:cNvSpPr/>
      </dsp:nvSpPr>
      <dsp:spPr>
        <a:xfrm>
          <a:off x="82613" y="2545532"/>
          <a:ext cx="897246" cy="8972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8D927F-8740-478E-BFC4-60B19838772F}">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E2DEB4-19C3-4DDB-AF25-BD4A5746E6D4}">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dirty="0" err="1"/>
            <a:t>Dockerfile</a:t>
          </a:r>
          <a:r>
            <a:rPr lang="en-US" sz="2400" kern="1200" dirty="0"/>
            <a:t> Best Practices</a:t>
          </a:r>
        </a:p>
      </dsp:txBody>
      <dsp:txXfrm>
        <a:off x="1172126" y="2545532"/>
        <a:ext cx="2114937" cy="897246"/>
      </dsp:txXfrm>
    </dsp:sp>
    <dsp:sp modelId="{D2694CF2-1682-4398-A912-76F6A8E2D4BE}">
      <dsp:nvSpPr>
        <dsp:cNvPr id="0" name=""/>
        <dsp:cNvSpPr/>
      </dsp:nvSpPr>
      <dsp:spPr>
        <a:xfrm>
          <a:off x="3655575" y="2545532"/>
          <a:ext cx="897246" cy="89724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B1D125-BADA-4755-8F0B-7147455900EA}">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6AFDE2-1039-43F3-A6CC-2DD5DB47281A}">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Managing Disk Usage</a:t>
          </a:r>
        </a:p>
      </dsp:txBody>
      <dsp:txXfrm>
        <a:off x="4745088" y="2545532"/>
        <a:ext cx="2114937" cy="897246"/>
      </dsp:txXfrm>
    </dsp:sp>
    <dsp:sp modelId="{36C01DCC-90E7-484E-9A06-9C444A95B3E7}">
      <dsp:nvSpPr>
        <dsp:cNvPr id="0" name=""/>
        <dsp:cNvSpPr/>
      </dsp:nvSpPr>
      <dsp:spPr>
        <a:xfrm>
          <a:off x="7228536" y="2545532"/>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1466FA-4D33-4893-8D0A-B99FE966B411}">
      <dsp:nvSpPr>
        <dsp:cNvPr id="0" name=""/>
        <dsp:cNvSpPr/>
      </dsp:nvSpPr>
      <dsp:spPr>
        <a:xfrm>
          <a:off x="7416958" y="2733954"/>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154A85-74EC-47DD-B979-D4AE74960F21}">
      <dsp:nvSpPr>
        <dsp:cNvPr id="0" name=""/>
        <dsp:cNvSpPr/>
      </dsp:nvSpPr>
      <dsp:spPr>
        <a:xfrm>
          <a:off x="8318049"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Docker in Docker</a:t>
          </a:r>
        </a:p>
      </dsp:txBody>
      <dsp:txXfrm>
        <a:off x="8318049" y="2545532"/>
        <a:ext cx="2114937" cy="897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7DC2E9-CF00-9743-9E1B-BBDF7DAAAFF4}">
      <dsp:nvSpPr>
        <dsp:cNvPr id="0" name=""/>
        <dsp:cNvSpPr/>
      </dsp:nvSpPr>
      <dsp:spPr>
        <a:xfrm>
          <a:off x="0" y="672106"/>
          <a:ext cx="10515600" cy="1382062"/>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937260" rIns="816127" bIns="142240" numCol="1" spcCol="1270" anchor="t" anchorCtr="0">
          <a:noAutofit/>
        </a:bodyPr>
        <a:lstStyle/>
        <a:p>
          <a:pPr marL="228600" lvl="1" indent="-228600" algn="l" defTabSz="889000">
            <a:lnSpc>
              <a:spcPct val="90000"/>
            </a:lnSpc>
            <a:spcBef>
              <a:spcPct val="0"/>
            </a:spcBef>
            <a:spcAft>
              <a:spcPct val="15000"/>
            </a:spcAft>
            <a:buNone/>
          </a:pPr>
          <a:r>
            <a:rPr lang="en-US" sz="2000" kern="1200" dirty="0">
              <a:latin typeface="Consolas" panose="020B0609020204030204" pitchFamily="49" charset="0"/>
              <a:cs typeface="Consolas" panose="020B0609020204030204" pitchFamily="49" charset="0"/>
            </a:rPr>
            <a:t>docker version -f '{{ .</a:t>
          </a:r>
          <a:r>
            <a:rPr lang="en-US" sz="2000" kern="1200" dirty="0" err="1">
              <a:latin typeface="Consolas" panose="020B0609020204030204" pitchFamily="49" charset="0"/>
              <a:cs typeface="Consolas" panose="020B0609020204030204" pitchFamily="49" charset="0"/>
            </a:rPr>
            <a:t>Server.Os</a:t>
          </a:r>
          <a:r>
            <a:rPr lang="en-US" sz="2000" kern="1200" dirty="0">
              <a:latin typeface="Consolas" panose="020B0609020204030204" pitchFamily="49" charset="0"/>
              <a:cs typeface="Consolas" panose="020B0609020204030204" pitchFamily="49" charset="0"/>
            </a:rPr>
            <a:t> }}'</a:t>
          </a:r>
        </a:p>
      </dsp:txBody>
      <dsp:txXfrm>
        <a:off x="0" y="672106"/>
        <a:ext cx="10515600" cy="1382062"/>
      </dsp:txXfrm>
    </dsp:sp>
    <dsp:sp modelId="{C8FECFA1-AFDB-9E4D-B10D-18603460DC84}">
      <dsp:nvSpPr>
        <dsp:cNvPr id="0" name=""/>
        <dsp:cNvSpPr/>
      </dsp:nvSpPr>
      <dsp:spPr>
        <a:xfrm>
          <a:off x="525780" y="7906"/>
          <a:ext cx="7360920" cy="13284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2000250">
            <a:lnSpc>
              <a:spcPct val="90000"/>
            </a:lnSpc>
            <a:spcBef>
              <a:spcPct val="0"/>
            </a:spcBef>
            <a:spcAft>
              <a:spcPct val="35000"/>
            </a:spcAft>
            <a:buNone/>
          </a:pPr>
          <a:r>
            <a:rPr lang="en-US" sz="4500" kern="1200"/>
            <a:t>Retrieve Container Mode</a:t>
          </a:r>
        </a:p>
      </dsp:txBody>
      <dsp:txXfrm>
        <a:off x="590627" y="72753"/>
        <a:ext cx="7231226" cy="1198706"/>
      </dsp:txXfrm>
    </dsp:sp>
    <dsp:sp modelId="{0CE932E1-B99F-E944-B6BE-4C19B129D4D6}">
      <dsp:nvSpPr>
        <dsp:cNvPr id="0" name=""/>
        <dsp:cNvSpPr/>
      </dsp:nvSpPr>
      <dsp:spPr>
        <a:xfrm>
          <a:off x="0" y="2961369"/>
          <a:ext cx="10515600" cy="1382062"/>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937260" rIns="816127" bIns="142240" numCol="1" spcCol="1270" anchor="t" anchorCtr="0">
          <a:noAutofit/>
        </a:bodyPr>
        <a:lstStyle/>
        <a:p>
          <a:pPr marL="228600" lvl="1" indent="-228600" algn="l" defTabSz="889000">
            <a:lnSpc>
              <a:spcPct val="90000"/>
            </a:lnSpc>
            <a:spcBef>
              <a:spcPct val="0"/>
            </a:spcBef>
            <a:spcAft>
              <a:spcPct val="15000"/>
            </a:spcAft>
            <a:buNone/>
          </a:pPr>
          <a:r>
            <a:rPr lang="en-US" sz="2000" kern="1200" dirty="0">
              <a:latin typeface="Consolas" panose="020B0609020204030204" pitchFamily="49" charset="0"/>
              <a:cs typeface="Consolas" panose="020B0609020204030204" pitchFamily="49" charset="0"/>
            </a:rPr>
            <a:t>$</a:t>
          </a:r>
          <a:r>
            <a:rPr lang="en-US" sz="2000" kern="1200" dirty="0" err="1">
              <a:latin typeface="Consolas" panose="020B0609020204030204" pitchFamily="49" charset="0"/>
              <a:cs typeface="Consolas" panose="020B0609020204030204" pitchFamily="49" charset="0"/>
            </a:rPr>
            <a:t>Env:ProgramFiles</a:t>
          </a:r>
          <a:r>
            <a:rPr lang="en-US" sz="2000" kern="1200" dirty="0">
              <a:latin typeface="Consolas" panose="020B0609020204030204" pitchFamily="49" charset="0"/>
              <a:cs typeface="Consolas" panose="020B0609020204030204" pitchFamily="49" charset="0"/>
            </a:rPr>
            <a:t>\Docker\Docker\</a:t>
          </a:r>
          <a:r>
            <a:rPr lang="en-US" sz="2000" kern="1200" dirty="0" err="1">
              <a:latin typeface="Consolas" panose="020B0609020204030204" pitchFamily="49" charset="0"/>
              <a:cs typeface="Consolas" panose="020B0609020204030204" pitchFamily="49" charset="0"/>
            </a:rPr>
            <a:t>DockerCli.exe</a:t>
          </a:r>
          <a:r>
            <a:rPr lang="en-US" sz="2000" kern="1200" dirty="0">
              <a:latin typeface="Consolas" panose="020B0609020204030204" pitchFamily="49" charset="0"/>
              <a:cs typeface="Consolas" panose="020B0609020204030204" pitchFamily="49" charset="0"/>
            </a:rPr>
            <a:t> –</a:t>
          </a:r>
          <a:r>
            <a:rPr lang="en-US" sz="2000" kern="1200" dirty="0" err="1">
              <a:latin typeface="Consolas" panose="020B0609020204030204" pitchFamily="49" charset="0"/>
              <a:cs typeface="Consolas" panose="020B0609020204030204" pitchFamily="49" charset="0"/>
            </a:rPr>
            <a:t>SwitchDaemon</a:t>
          </a:r>
          <a:endParaRPr lang="en-US" sz="2000" kern="1200" dirty="0">
            <a:latin typeface="Consolas" panose="020B0609020204030204" pitchFamily="49" charset="0"/>
            <a:cs typeface="Consolas" panose="020B0609020204030204" pitchFamily="49" charset="0"/>
          </a:endParaRPr>
        </a:p>
      </dsp:txBody>
      <dsp:txXfrm>
        <a:off x="0" y="2961369"/>
        <a:ext cx="10515600" cy="1382062"/>
      </dsp:txXfrm>
    </dsp:sp>
    <dsp:sp modelId="{989BA4E1-F4D8-734D-AAC7-14305B1E926F}">
      <dsp:nvSpPr>
        <dsp:cNvPr id="0" name=""/>
        <dsp:cNvSpPr/>
      </dsp:nvSpPr>
      <dsp:spPr>
        <a:xfrm>
          <a:off x="525780" y="2297169"/>
          <a:ext cx="7360920" cy="13284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2000250">
            <a:lnSpc>
              <a:spcPct val="90000"/>
            </a:lnSpc>
            <a:spcBef>
              <a:spcPct val="0"/>
            </a:spcBef>
            <a:spcAft>
              <a:spcPct val="35000"/>
            </a:spcAft>
            <a:buNone/>
          </a:pPr>
          <a:r>
            <a:rPr lang="en-US" sz="4500" kern="1200"/>
            <a:t>Switch Container Mode</a:t>
          </a:r>
        </a:p>
      </dsp:txBody>
      <dsp:txXfrm>
        <a:off x="590627" y="2362016"/>
        <a:ext cx="7231226" cy="11987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7DC2E9-CF00-9743-9E1B-BBDF7DAAAFF4}">
      <dsp:nvSpPr>
        <dsp:cNvPr id="0" name=""/>
        <dsp:cNvSpPr/>
      </dsp:nvSpPr>
      <dsp:spPr>
        <a:xfrm>
          <a:off x="0" y="716318"/>
          <a:ext cx="10515600" cy="133245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978916" rIns="816127" bIns="113792" numCol="1" spcCol="1270" anchor="t" anchorCtr="0">
          <a:noAutofit/>
        </a:bodyPr>
        <a:lstStyle/>
        <a:p>
          <a:pPr marL="171450" lvl="1" indent="-171450" algn="l" defTabSz="711200">
            <a:lnSpc>
              <a:spcPct val="90000"/>
            </a:lnSpc>
            <a:spcBef>
              <a:spcPct val="0"/>
            </a:spcBef>
            <a:spcAft>
              <a:spcPct val="15000"/>
            </a:spcAft>
            <a:buNone/>
          </a:pPr>
          <a:r>
            <a:rPr lang="sv-SE" sz="1600" kern="1200" dirty="0">
              <a:latin typeface="Consolas" panose="020B0609020204030204" pitchFamily="49" charset="0"/>
            </a:rPr>
            <a:t>docker run -it --rm -v /var/run/docker.sock:/var/run/docker.sock docker</a:t>
          </a:r>
          <a:endParaRPr lang="en-US" sz="1600" kern="1200" dirty="0">
            <a:latin typeface="Consolas" panose="020B0609020204030204" pitchFamily="49" charset="0"/>
            <a:cs typeface="Consolas" panose="020B0609020204030204" pitchFamily="49" charset="0"/>
          </a:endParaRPr>
        </a:p>
      </dsp:txBody>
      <dsp:txXfrm>
        <a:off x="0" y="716318"/>
        <a:ext cx="10515600" cy="1332450"/>
      </dsp:txXfrm>
    </dsp:sp>
    <dsp:sp modelId="{C8FECFA1-AFDB-9E4D-B10D-18603460DC84}">
      <dsp:nvSpPr>
        <dsp:cNvPr id="0" name=""/>
        <dsp:cNvSpPr/>
      </dsp:nvSpPr>
      <dsp:spPr>
        <a:xfrm>
          <a:off x="525780" y="22598"/>
          <a:ext cx="7360920" cy="13874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2089150">
            <a:lnSpc>
              <a:spcPct val="90000"/>
            </a:lnSpc>
            <a:spcBef>
              <a:spcPct val="0"/>
            </a:spcBef>
            <a:spcAft>
              <a:spcPct val="35000"/>
            </a:spcAft>
            <a:buNone/>
          </a:pPr>
          <a:r>
            <a:rPr lang="en-US" sz="4700" kern="1200" dirty="0"/>
            <a:t>Linux</a:t>
          </a:r>
        </a:p>
      </dsp:txBody>
      <dsp:txXfrm>
        <a:off x="593509" y="90327"/>
        <a:ext cx="7225462" cy="1251982"/>
      </dsp:txXfrm>
    </dsp:sp>
    <dsp:sp modelId="{0CE932E1-B99F-E944-B6BE-4C19B129D4D6}">
      <dsp:nvSpPr>
        <dsp:cNvPr id="0" name=""/>
        <dsp:cNvSpPr/>
      </dsp:nvSpPr>
      <dsp:spPr>
        <a:xfrm>
          <a:off x="0" y="2996289"/>
          <a:ext cx="10515600" cy="133245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978916" rIns="816127" bIns="113792" numCol="1" spcCol="1270" anchor="t" anchorCtr="0">
          <a:noAutofit/>
        </a:bodyPr>
        <a:lstStyle/>
        <a:p>
          <a:pPr marL="171450" lvl="1" indent="-171450" algn="l" defTabSz="711200">
            <a:lnSpc>
              <a:spcPct val="90000"/>
            </a:lnSpc>
            <a:spcBef>
              <a:spcPct val="0"/>
            </a:spcBef>
            <a:spcAft>
              <a:spcPct val="15000"/>
            </a:spcAft>
            <a:buNone/>
          </a:pPr>
          <a:r>
            <a:rPr lang="sv-SE" sz="1600" kern="1200" dirty="0">
              <a:latin typeface="Consolas" panose="020B0609020204030204" pitchFamily="49" charset="0"/>
            </a:rPr>
            <a:t>docker run -it --rm -v </a:t>
          </a:r>
          <a:r>
            <a:rPr lang="en-US" sz="1600" kern="1200" dirty="0">
              <a:latin typeface="Consolas" panose="020B0609020204030204" pitchFamily="49" charset="0"/>
            </a:rPr>
            <a:t>\\.\pipe\docker_engine:\\.\pipe\docker_engine</a:t>
          </a:r>
          <a:r>
            <a:rPr lang="sv-SE" sz="1600" kern="1200" dirty="0">
              <a:latin typeface="Consolas" panose="020B0609020204030204" pitchFamily="49" charset="0"/>
            </a:rPr>
            <a:t> docker</a:t>
          </a:r>
          <a:endParaRPr lang="en-US" sz="1600" kern="1200" dirty="0">
            <a:latin typeface="Consolas" panose="020B0609020204030204" pitchFamily="49" charset="0"/>
            <a:cs typeface="Consolas" panose="020B0609020204030204" pitchFamily="49" charset="0"/>
          </a:endParaRPr>
        </a:p>
      </dsp:txBody>
      <dsp:txXfrm>
        <a:off x="0" y="2996289"/>
        <a:ext cx="10515600" cy="1332450"/>
      </dsp:txXfrm>
    </dsp:sp>
    <dsp:sp modelId="{989BA4E1-F4D8-734D-AAC7-14305B1E926F}">
      <dsp:nvSpPr>
        <dsp:cNvPr id="0" name=""/>
        <dsp:cNvSpPr/>
      </dsp:nvSpPr>
      <dsp:spPr>
        <a:xfrm>
          <a:off x="525780" y="2302569"/>
          <a:ext cx="7360920" cy="13874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2089150">
            <a:lnSpc>
              <a:spcPct val="90000"/>
            </a:lnSpc>
            <a:spcBef>
              <a:spcPct val="0"/>
            </a:spcBef>
            <a:spcAft>
              <a:spcPct val="35000"/>
            </a:spcAft>
            <a:buNone/>
          </a:pPr>
          <a:r>
            <a:rPr lang="en-US" sz="4700" kern="1200" dirty="0"/>
            <a:t>Windows</a:t>
          </a:r>
        </a:p>
      </dsp:txBody>
      <dsp:txXfrm>
        <a:off x="593509" y="2370298"/>
        <a:ext cx="7225462" cy="125198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6F1C48-0045-6642-8766-759518668777}" type="datetimeFigureOut">
              <a:rPr lang="en-US" smtClean="0"/>
              <a:t>6/14/2019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D2DEBE-0780-CE45-90EE-CEDC77B380B1}" type="slidenum">
              <a:rPr lang="en-US" smtClean="0"/>
              <a:t>‹#›</a:t>
            </a:fld>
            <a:endParaRPr lang="en-US"/>
          </a:p>
        </p:txBody>
      </p:sp>
    </p:spTree>
    <p:extLst>
      <p:ext uri="{BB962C8B-B14F-4D97-AF65-F5344CB8AC3E}">
        <p14:creationId xmlns:p14="http://schemas.microsoft.com/office/powerpoint/2010/main" val="2976099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D2DEBE-0780-CE45-90EE-CEDC77B380B1}" type="slidenum">
              <a:rPr lang="en-US" smtClean="0"/>
              <a:t>1</a:t>
            </a:fld>
            <a:endParaRPr lang="en-US"/>
          </a:p>
        </p:txBody>
      </p:sp>
    </p:spTree>
    <p:extLst>
      <p:ext uri="{BB962C8B-B14F-4D97-AF65-F5344CB8AC3E}">
        <p14:creationId xmlns:p14="http://schemas.microsoft.com/office/powerpoint/2010/main" val="605485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Intended for an audience who is currently using Docker and has some level of understanding of Docker</a:t>
            </a:r>
          </a:p>
          <a:p>
            <a:pPr marL="171450" indent="-171450">
              <a:buFontTx/>
              <a:buChar char="-"/>
            </a:pPr>
            <a:r>
              <a:rPr lang="en-US" dirty="0"/>
              <a:t>Will not cover any experimental features</a:t>
            </a:r>
          </a:p>
        </p:txBody>
      </p:sp>
      <p:sp>
        <p:nvSpPr>
          <p:cNvPr id="4" name="Slide Number Placeholder 3"/>
          <p:cNvSpPr>
            <a:spLocks noGrp="1"/>
          </p:cNvSpPr>
          <p:nvPr>
            <p:ph type="sldNum" sz="quarter" idx="5"/>
          </p:nvPr>
        </p:nvSpPr>
        <p:spPr/>
        <p:txBody>
          <a:bodyPr/>
          <a:lstStyle/>
          <a:p>
            <a:fld id="{B7D2DEBE-0780-CE45-90EE-CEDC77B380B1}" type="slidenum">
              <a:rPr lang="en-US" smtClean="0"/>
              <a:t>2</a:t>
            </a:fld>
            <a:endParaRPr lang="en-US"/>
          </a:p>
        </p:txBody>
      </p:sp>
    </p:spTree>
    <p:extLst>
      <p:ext uri="{BB962C8B-B14F-4D97-AF65-F5344CB8AC3E}">
        <p14:creationId xmlns:p14="http://schemas.microsoft.com/office/powerpoint/2010/main" val="716283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Consequences</a:t>
            </a:r>
          </a:p>
          <a:p>
            <a:pPr marL="628650" lvl="1" indent="-171450">
              <a:buFontTx/>
              <a:buChar char="-"/>
            </a:pPr>
            <a:r>
              <a:rPr lang="en-US" dirty="0"/>
              <a:t>Slower</a:t>
            </a:r>
          </a:p>
          <a:p>
            <a:pPr marL="628650" lvl="1" indent="-171450">
              <a:buFontTx/>
              <a:buChar char="-"/>
            </a:pPr>
            <a:r>
              <a:rPr lang="en-US" dirty="0"/>
              <a:t>May not support your scenario</a:t>
            </a:r>
          </a:p>
          <a:p>
            <a:pPr marL="628650" lvl="1" indent="-171450">
              <a:buFontTx/>
              <a:buChar char="-"/>
            </a:pPr>
            <a:r>
              <a:rPr lang="en-US" dirty="0"/>
              <a:t>Do not use for production environments</a:t>
            </a:r>
          </a:p>
          <a:p>
            <a:endParaRPr lang="en-US" dirty="0"/>
          </a:p>
        </p:txBody>
      </p:sp>
      <p:sp>
        <p:nvSpPr>
          <p:cNvPr id="4" name="Slide Number Placeholder 3"/>
          <p:cNvSpPr>
            <a:spLocks noGrp="1"/>
          </p:cNvSpPr>
          <p:nvPr>
            <p:ph type="sldNum" sz="quarter" idx="5"/>
          </p:nvPr>
        </p:nvSpPr>
        <p:spPr/>
        <p:txBody>
          <a:bodyPr/>
          <a:lstStyle/>
          <a:p>
            <a:fld id="{B7D2DEBE-0780-CE45-90EE-CEDC77B380B1}" type="slidenum">
              <a:rPr lang="en-US" smtClean="0"/>
              <a:t>3</a:t>
            </a:fld>
            <a:endParaRPr lang="en-US"/>
          </a:p>
        </p:txBody>
      </p:sp>
    </p:spTree>
    <p:extLst>
      <p:ext uri="{BB962C8B-B14F-4D97-AF65-F5344CB8AC3E}">
        <p14:creationId xmlns:p14="http://schemas.microsoft.com/office/powerpoint/2010/main" val="2969524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on Windows client in Linux container mode, Docker is running in VM.  If Docker says there is no disk space left yet you see lots of disk space, it is because the VM is out of disk space.</a:t>
            </a:r>
          </a:p>
        </p:txBody>
      </p:sp>
      <p:sp>
        <p:nvSpPr>
          <p:cNvPr id="4" name="Slide Number Placeholder 3"/>
          <p:cNvSpPr>
            <a:spLocks noGrp="1"/>
          </p:cNvSpPr>
          <p:nvPr>
            <p:ph type="sldNum" sz="quarter" idx="5"/>
          </p:nvPr>
        </p:nvSpPr>
        <p:spPr/>
        <p:txBody>
          <a:bodyPr/>
          <a:lstStyle/>
          <a:p>
            <a:fld id="{B7D2DEBE-0780-CE45-90EE-CEDC77B380B1}" type="slidenum">
              <a:rPr lang="en-US" smtClean="0"/>
              <a:t>27</a:t>
            </a:fld>
            <a:endParaRPr lang="en-US"/>
          </a:p>
        </p:txBody>
      </p:sp>
    </p:spTree>
    <p:extLst>
      <p:ext uri="{BB962C8B-B14F-4D97-AF65-F5344CB8AC3E}">
        <p14:creationId xmlns:p14="http://schemas.microsoft.com/office/powerpoint/2010/main" val="71477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proactive in the first place and use –rm when running containers.</a:t>
            </a:r>
          </a:p>
        </p:txBody>
      </p:sp>
      <p:sp>
        <p:nvSpPr>
          <p:cNvPr id="4" name="Slide Number Placeholder 3"/>
          <p:cNvSpPr>
            <a:spLocks noGrp="1"/>
          </p:cNvSpPr>
          <p:nvPr>
            <p:ph type="sldNum" sz="quarter" idx="5"/>
          </p:nvPr>
        </p:nvSpPr>
        <p:spPr/>
        <p:txBody>
          <a:bodyPr/>
          <a:lstStyle/>
          <a:p>
            <a:fld id="{B7D2DEBE-0780-CE45-90EE-CEDC77B380B1}" type="slidenum">
              <a:rPr lang="en-US" smtClean="0"/>
              <a:t>28</a:t>
            </a:fld>
            <a:endParaRPr lang="en-US"/>
          </a:p>
        </p:txBody>
      </p:sp>
    </p:spTree>
    <p:extLst>
      <p:ext uri="{BB962C8B-B14F-4D97-AF65-F5344CB8AC3E}">
        <p14:creationId xmlns:p14="http://schemas.microsoft.com/office/powerpoint/2010/main" val="2804849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D2DEBE-0780-CE45-90EE-CEDC77B380B1}" type="slidenum">
              <a:rPr lang="en-US" smtClean="0"/>
              <a:t>29</a:t>
            </a:fld>
            <a:endParaRPr lang="en-US"/>
          </a:p>
        </p:txBody>
      </p:sp>
    </p:spTree>
    <p:extLst>
      <p:ext uri="{BB962C8B-B14F-4D97-AF65-F5344CB8AC3E}">
        <p14:creationId xmlns:p14="http://schemas.microsoft.com/office/powerpoint/2010/main" val="981376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What this doesn't clean by default:</a:t>
            </a:r>
          </a:p>
          <a:p>
            <a:r>
              <a:rPr lang="en-US" sz="1200" kern="1200" dirty="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Running containers (and their logs)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Tagged images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Volumes</a:t>
            </a:r>
          </a:p>
        </p:txBody>
      </p:sp>
      <p:sp>
        <p:nvSpPr>
          <p:cNvPr id="4" name="Slide Number Placeholder 3"/>
          <p:cNvSpPr>
            <a:spLocks noGrp="1"/>
          </p:cNvSpPr>
          <p:nvPr>
            <p:ph type="sldNum" sz="quarter" idx="5"/>
          </p:nvPr>
        </p:nvSpPr>
        <p:spPr/>
        <p:txBody>
          <a:bodyPr/>
          <a:lstStyle/>
          <a:p>
            <a:fld id="{B7D2DEBE-0780-CE45-90EE-CEDC77B380B1}" type="slidenum">
              <a:rPr lang="en-US" smtClean="0"/>
              <a:t>30</a:t>
            </a:fld>
            <a:endParaRPr lang="en-US"/>
          </a:p>
        </p:txBody>
      </p:sp>
    </p:spTree>
    <p:extLst>
      <p:ext uri="{BB962C8B-B14F-4D97-AF65-F5344CB8AC3E}">
        <p14:creationId xmlns:p14="http://schemas.microsoft.com/office/powerpoint/2010/main" val="1653053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Running the Docker Daemon within a container has issues and is not recommended.</a:t>
            </a:r>
          </a:p>
        </p:txBody>
      </p:sp>
      <p:sp>
        <p:nvSpPr>
          <p:cNvPr id="4" name="Slide Number Placeholder 3"/>
          <p:cNvSpPr>
            <a:spLocks noGrp="1"/>
          </p:cNvSpPr>
          <p:nvPr>
            <p:ph type="sldNum" sz="quarter" idx="5"/>
          </p:nvPr>
        </p:nvSpPr>
        <p:spPr/>
        <p:txBody>
          <a:bodyPr/>
          <a:lstStyle/>
          <a:p>
            <a:fld id="{B7D2DEBE-0780-CE45-90EE-CEDC77B380B1}" type="slidenum">
              <a:rPr lang="en-US" smtClean="0"/>
              <a:t>32</a:t>
            </a:fld>
            <a:endParaRPr lang="en-US"/>
          </a:p>
        </p:txBody>
      </p:sp>
    </p:spTree>
    <p:extLst>
      <p:ext uri="{BB962C8B-B14F-4D97-AF65-F5344CB8AC3E}">
        <p14:creationId xmlns:p14="http://schemas.microsoft.com/office/powerpoint/2010/main" val="1465277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079D-E6E5-0B41-BF7F-5730912449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4B76FA-2695-6749-A836-3DBC4E5B0A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5E84CA-3F9F-6849-989F-1DD9C057AB65}"/>
              </a:ext>
            </a:extLst>
          </p:cNvPr>
          <p:cNvSpPr>
            <a:spLocks noGrp="1"/>
          </p:cNvSpPr>
          <p:nvPr>
            <p:ph type="dt" sz="half" idx="10"/>
          </p:nvPr>
        </p:nvSpPr>
        <p:spPr/>
        <p:txBody>
          <a:bodyPr/>
          <a:lstStyle/>
          <a:p>
            <a:fld id="{494D4472-5DFD-624A-89C2-E32B7437FD23}" type="datetimeFigureOut">
              <a:rPr lang="en-US" smtClean="0"/>
              <a:t>6/14/2019</a:t>
            </a:fld>
            <a:endParaRPr lang="en-US"/>
          </a:p>
        </p:txBody>
      </p:sp>
      <p:sp>
        <p:nvSpPr>
          <p:cNvPr id="5" name="Footer Placeholder 4">
            <a:extLst>
              <a:ext uri="{FF2B5EF4-FFF2-40B4-BE49-F238E27FC236}">
                <a16:creationId xmlns:a16="http://schemas.microsoft.com/office/drawing/2014/main" id="{246705BA-231B-EB46-A170-0FF7BE5D9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96571-0CD8-EE4F-9FD0-99515AA7B261}"/>
              </a:ext>
            </a:extLst>
          </p:cNvPr>
          <p:cNvSpPr>
            <a:spLocks noGrp="1"/>
          </p:cNvSpPr>
          <p:nvPr>
            <p:ph type="sldNum" sz="quarter" idx="12"/>
          </p:nvPr>
        </p:nvSpPr>
        <p:spPr/>
        <p:txBody>
          <a:bodyPr/>
          <a:lstStyle/>
          <a:p>
            <a:fld id="{DCA4F808-3C02-E549-9374-B0E0ADBF4FE3}" type="slidenum">
              <a:rPr lang="en-US" smtClean="0"/>
              <a:t>‹#›</a:t>
            </a:fld>
            <a:endParaRPr lang="en-US"/>
          </a:p>
        </p:txBody>
      </p:sp>
    </p:spTree>
    <p:extLst>
      <p:ext uri="{BB962C8B-B14F-4D97-AF65-F5344CB8AC3E}">
        <p14:creationId xmlns:p14="http://schemas.microsoft.com/office/powerpoint/2010/main" val="4220615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82759-20DF-3A44-8C22-E55268FE45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20D09E-D69F-5A4C-B6E9-FF851DCCE5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94E9D8-7465-4C4C-BF00-EACFECDCAF0F}"/>
              </a:ext>
            </a:extLst>
          </p:cNvPr>
          <p:cNvSpPr>
            <a:spLocks noGrp="1"/>
          </p:cNvSpPr>
          <p:nvPr>
            <p:ph type="dt" sz="half" idx="10"/>
          </p:nvPr>
        </p:nvSpPr>
        <p:spPr/>
        <p:txBody>
          <a:bodyPr/>
          <a:lstStyle/>
          <a:p>
            <a:fld id="{494D4472-5DFD-624A-89C2-E32B7437FD23}" type="datetimeFigureOut">
              <a:rPr lang="en-US" smtClean="0"/>
              <a:t>6/14/2019</a:t>
            </a:fld>
            <a:endParaRPr lang="en-US"/>
          </a:p>
        </p:txBody>
      </p:sp>
      <p:sp>
        <p:nvSpPr>
          <p:cNvPr id="5" name="Footer Placeholder 4">
            <a:extLst>
              <a:ext uri="{FF2B5EF4-FFF2-40B4-BE49-F238E27FC236}">
                <a16:creationId xmlns:a16="http://schemas.microsoft.com/office/drawing/2014/main" id="{F6AB8DCF-6A3A-8948-BDFD-934BBE71C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E9F37B-B2EC-CD41-A3FE-398FB90B0F0C}"/>
              </a:ext>
            </a:extLst>
          </p:cNvPr>
          <p:cNvSpPr>
            <a:spLocks noGrp="1"/>
          </p:cNvSpPr>
          <p:nvPr>
            <p:ph type="sldNum" sz="quarter" idx="12"/>
          </p:nvPr>
        </p:nvSpPr>
        <p:spPr/>
        <p:txBody>
          <a:bodyPr/>
          <a:lstStyle/>
          <a:p>
            <a:fld id="{DCA4F808-3C02-E549-9374-B0E0ADBF4FE3}" type="slidenum">
              <a:rPr lang="en-US" smtClean="0"/>
              <a:t>‹#›</a:t>
            </a:fld>
            <a:endParaRPr lang="en-US"/>
          </a:p>
        </p:txBody>
      </p:sp>
    </p:spTree>
    <p:extLst>
      <p:ext uri="{BB962C8B-B14F-4D97-AF65-F5344CB8AC3E}">
        <p14:creationId xmlns:p14="http://schemas.microsoft.com/office/powerpoint/2010/main" val="2569203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F5A689-83E6-8845-BF89-9D99DC5F6D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28C228-1970-C343-8366-8363CE9EFE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F9FB7-C323-9D42-85F4-25CF440F5B44}"/>
              </a:ext>
            </a:extLst>
          </p:cNvPr>
          <p:cNvSpPr>
            <a:spLocks noGrp="1"/>
          </p:cNvSpPr>
          <p:nvPr>
            <p:ph type="dt" sz="half" idx="10"/>
          </p:nvPr>
        </p:nvSpPr>
        <p:spPr/>
        <p:txBody>
          <a:bodyPr/>
          <a:lstStyle/>
          <a:p>
            <a:fld id="{494D4472-5DFD-624A-89C2-E32B7437FD23}" type="datetimeFigureOut">
              <a:rPr lang="en-US" smtClean="0"/>
              <a:t>6/14/2019</a:t>
            </a:fld>
            <a:endParaRPr lang="en-US"/>
          </a:p>
        </p:txBody>
      </p:sp>
      <p:sp>
        <p:nvSpPr>
          <p:cNvPr id="5" name="Footer Placeholder 4">
            <a:extLst>
              <a:ext uri="{FF2B5EF4-FFF2-40B4-BE49-F238E27FC236}">
                <a16:creationId xmlns:a16="http://schemas.microsoft.com/office/drawing/2014/main" id="{BD0569FB-D856-7243-912F-07B243ECCE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30741C-6B3E-2B47-86DA-3D10759430E4}"/>
              </a:ext>
            </a:extLst>
          </p:cNvPr>
          <p:cNvSpPr>
            <a:spLocks noGrp="1"/>
          </p:cNvSpPr>
          <p:nvPr>
            <p:ph type="sldNum" sz="quarter" idx="12"/>
          </p:nvPr>
        </p:nvSpPr>
        <p:spPr/>
        <p:txBody>
          <a:bodyPr/>
          <a:lstStyle/>
          <a:p>
            <a:fld id="{DCA4F808-3C02-E549-9374-B0E0ADBF4FE3}" type="slidenum">
              <a:rPr lang="en-US" smtClean="0"/>
              <a:t>‹#›</a:t>
            </a:fld>
            <a:endParaRPr lang="en-US"/>
          </a:p>
        </p:txBody>
      </p:sp>
    </p:spTree>
    <p:extLst>
      <p:ext uri="{BB962C8B-B14F-4D97-AF65-F5344CB8AC3E}">
        <p14:creationId xmlns:p14="http://schemas.microsoft.com/office/powerpoint/2010/main" val="2057219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530B-D64E-344E-9070-2BDD0C3BDC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CB0F4C-F6BC-9646-91C1-574310E116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B482AC-B98E-604B-B3C1-B2572D7091CB}"/>
              </a:ext>
            </a:extLst>
          </p:cNvPr>
          <p:cNvSpPr>
            <a:spLocks noGrp="1"/>
          </p:cNvSpPr>
          <p:nvPr>
            <p:ph type="dt" sz="half" idx="10"/>
          </p:nvPr>
        </p:nvSpPr>
        <p:spPr/>
        <p:txBody>
          <a:bodyPr/>
          <a:lstStyle/>
          <a:p>
            <a:fld id="{494D4472-5DFD-624A-89C2-E32B7437FD23}" type="datetimeFigureOut">
              <a:rPr lang="en-US" smtClean="0"/>
              <a:t>6/14/2019</a:t>
            </a:fld>
            <a:endParaRPr lang="en-US"/>
          </a:p>
        </p:txBody>
      </p:sp>
      <p:sp>
        <p:nvSpPr>
          <p:cNvPr id="5" name="Footer Placeholder 4">
            <a:extLst>
              <a:ext uri="{FF2B5EF4-FFF2-40B4-BE49-F238E27FC236}">
                <a16:creationId xmlns:a16="http://schemas.microsoft.com/office/drawing/2014/main" id="{AA648F59-72AF-D743-A92E-8BD558A3C9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E1ADD2-3D62-2044-BF71-D646236D87D6}"/>
              </a:ext>
            </a:extLst>
          </p:cNvPr>
          <p:cNvSpPr>
            <a:spLocks noGrp="1"/>
          </p:cNvSpPr>
          <p:nvPr>
            <p:ph type="sldNum" sz="quarter" idx="12"/>
          </p:nvPr>
        </p:nvSpPr>
        <p:spPr/>
        <p:txBody>
          <a:bodyPr/>
          <a:lstStyle/>
          <a:p>
            <a:fld id="{DCA4F808-3C02-E549-9374-B0E0ADBF4FE3}" type="slidenum">
              <a:rPr lang="en-US" smtClean="0"/>
              <a:t>‹#›</a:t>
            </a:fld>
            <a:endParaRPr lang="en-US"/>
          </a:p>
        </p:txBody>
      </p:sp>
    </p:spTree>
    <p:extLst>
      <p:ext uri="{BB962C8B-B14F-4D97-AF65-F5344CB8AC3E}">
        <p14:creationId xmlns:p14="http://schemas.microsoft.com/office/powerpoint/2010/main" val="2179891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15E62-410E-BB4E-AE6E-23C41695F9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39EA9B-8098-8641-BD83-457A8CA67E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629E47-1B9B-4E4C-BA71-EA3370716D66}"/>
              </a:ext>
            </a:extLst>
          </p:cNvPr>
          <p:cNvSpPr>
            <a:spLocks noGrp="1"/>
          </p:cNvSpPr>
          <p:nvPr>
            <p:ph type="dt" sz="half" idx="10"/>
          </p:nvPr>
        </p:nvSpPr>
        <p:spPr/>
        <p:txBody>
          <a:bodyPr/>
          <a:lstStyle/>
          <a:p>
            <a:fld id="{494D4472-5DFD-624A-89C2-E32B7437FD23}" type="datetimeFigureOut">
              <a:rPr lang="en-US" smtClean="0"/>
              <a:t>6/14/2019</a:t>
            </a:fld>
            <a:endParaRPr lang="en-US"/>
          </a:p>
        </p:txBody>
      </p:sp>
      <p:sp>
        <p:nvSpPr>
          <p:cNvPr id="5" name="Footer Placeholder 4">
            <a:extLst>
              <a:ext uri="{FF2B5EF4-FFF2-40B4-BE49-F238E27FC236}">
                <a16:creationId xmlns:a16="http://schemas.microsoft.com/office/drawing/2014/main" id="{BA33CAD4-C265-8943-9514-50DB027FBA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6BB92-4542-DA45-9C28-D78FDEC197DF}"/>
              </a:ext>
            </a:extLst>
          </p:cNvPr>
          <p:cNvSpPr>
            <a:spLocks noGrp="1"/>
          </p:cNvSpPr>
          <p:nvPr>
            <p:ph type="sldNum" sz="quarter" idx="12"/>
          </p:nvPr>
        </p:nvSpPr>
        <p:spPr/>
        <p:txBody>
          <a:bodyPr/>
          <a:lstStyle/>
          <a:p>
            <a:fld id="{DCA4F808-3C02-E549-9374-B0E0ADBF4FE3}" type="slidenum">
              <a:rPr lang="en-US" smtClean="0"/>
              <a:t>‹#›</a:t>
            </a:fld>
            <a:endParaRPr lang="en-US"/>
          </a:p>
        </p:txBody>
      </p:sp>
    </p:spTree>
    <p:extLst>
      <p:ext uri="{BB962C8B-B14F-4D97-AF65-F5344CB8AC3E}">
        <p14:creationId xmlns:p14="http://schemas.microsoft.com/office/powerpoint/2010/main" val="626575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02927-85B9-2340-8D65-3C18121B64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F28833-E68E-044F-94EC-802FB74126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7413C3-FB22-9F48-A04B-763AAD4F09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41A782-FAE8-4943-8574-DA1A2580E9E2}"/>
              </a:ext>
            </a:extLst>
          </p:cNvPr>
          <p:cNvSpPr>
            <a:spLocks noGrp="1"/>
          </p:cNvSpPr>
          <p:nvPr>
            <p:ph type="dt" sz="half" idx="10"/>
          </p:nvPr>
        </p:nvSpPr>
        <p:spPr/>
        <p:txBody>
          <a:bodyPr/>
          <a:lstStyle/>
          <a:p>
            <a:fld id="{494D4472-5DFD-624A-89C2-E32B7437FD23}" type="datetimeFigureOut">
              <a:rPr lang="en-US" smtClean="0"/>
              <a:t>6/14/2019</a:t>
            </a:fld>
            <a:endParaRPr lang="en-US"/>
          </a:p>
        </p:txBody>
      </p:sp>
      <p:sp>
        <p:nvSpPr>
          <p:cNvPr id="6" name="Footer Placeholder 5">
            <a:extLst>
              <a:ext uri="{FF2B5EF4-FFF2-40B4-BE49-F238E27FC236}">
                <a16:creationId xmlns:a16="http://schemas.microsoft.com/office/drawing/2014/main" id="{8976E630-E265-7C4D-9E56-C96EDED6E6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6940E9-675C-EB4E-A0B4-D15BB576F08C}"/>
              </a:ext>
            </a:extLst>
          </p:cNvPr>
          <p:cNvSpPr>
            <a:spLocks noGrp="1"/>
          </p:cNvSpPr>
          <p:nvPr>
            <p:ph type="sldNum" sz="quarter" idx="12"/>
          </p:nvPr>
        </p:nvSpPr>
        <p:spPr/>
        <p:txBody>
          <a:bodyPr/>
          <a:lstStyle/>
          <a:p>
            <a:fld id="{DCA4F808-3C02-E549-9374-B0E0ADBF4FE3}" type="slidenum">
              <a:rPr lang="en-US" smtClean="0"/>
              <a:t>‹#›</a:t>
            </a:fld>
            <a:endParaRPr lang="en-US"/>
          </a:p>
        </p:txBody>
      </p:sp>
    </p:spTree>
    <p:extLst>
      <p:ext uri="{BB962C8B-B14F-4D97-AF65-F5344CB8AC3E}">
        <p14:creationId xmlns:p14="http://schemas.microsoft.com/office/powerpoint/2010/main" val="3961539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98E26-B589-8F48-8A79-DB975030D3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4EF2F8-492C-1A41-A235-0C24D3A72E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B33DA0-55F7-AC4B-B21A-B8F431AE32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E5AF2F-088C-AD42-8A1F-01167D1ED3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7CA62C-FD9E-424D-B49C-54374FAC63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24B31B-0CB8-5746-8250-540E8E07AE71}"/>
              </a:ext>
            </a:extLst>
          </p:cNvPr>
          <p:cNvSpPr>
            <a:spLocks noGrp="1"/>
          </p:cNvSpPr>
          <p:nvPr>
            <p:ph type="dt" sz="half" idx="10"/>
          </p:nvPr>
        </p:nvSpPr>
        <p:spPr/>
        <p:txBody>
          <a:bodyPr/>
          <a:lstStyle/>
          <a:p>
            <a:fld id="{494D4472-5DFD-624A-89C2-E32B7437FD23}" type="datetimeFigureOut">
              <a:rPr lang="en-US" smtClean="0"/>
              <a:t>6/14/2019</a:t>
            </a:fld>
            <a:endParaRPr lang="en-US"/>
          </a:p>
        </p:txBody>
      </p:sp>
      <p:sp>
        <p:nvSpPr>
          <p:cNvPr id="8" name="Footer Placeholder 7">
            <a:extLst>
              <a:ext uri="{FF2B5EF4-FFF2-40B4-BE49-F238E27FC236}">
                <a16:creationId xmlns:a16="http://schemas.microsoft.com/office/drawing/2014/main" id="{9D148077-43ED-AA40-8BAD-2E0D323974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4EB1C1-5628-6544-A188-918EFE7B0B14}"/>
              </a:ext>
            </a:extLst>
          </p:cNvPr>
          <p:cNvSpPr>
            <a:spLocks noGrp="1"/>
          </p:cNvSpPr>
          <p:nvPr>
            <p:ph type="sldNum" sz="quarter" idx="12"/>
          </p:nvPr>
        </p:nvSpPr>
        <p:spPr/>
        <p:txBody>
          <a:bodyPr/>
          <a:lstStyle/>
          <a:p>
            <a:fld id="{DCA4F808-3C02-E549-9374-B0E0ADBF4FE3}" type="slidenum">
              <a:rPr lang="en-US" smtClean="0"/>
              <a:t>‹#›</a:t>
            </a:fld>
            <a:endParaRPr lang="en-US"/>
          </a:p>
        </p:txBody>
      </p:sp>
    </p:spTree>
    <p:extLst>
      <p:ext uri="{BB962C8B-B14F-4D97-AF65-F5344CB8AC3E}">
        <p14:creationId xmlns:p14="http://schemas.microsoft.com/office/powerpoint/2010/main" val="3717598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47DEF-3023-2E46-927A-AF177094CC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853E8A-8ECD-C641-A369-5506356B3676}"/>
              </a:ext>
            </a:extLst>
          </p:cNvPr>
          <p:cNvSpPr>
            <a:spLocks noGrp="1"/>
          </p:cNvSpPr>
          <p:nvPr>
            <p:ph type="dt" sz="half" idx="10"/>
          </p:nvPr>
        </p:nvSpPr>
        <p:spPr/>
        <p:txBody>
          <a:bodyPr/>
          <a:lstStyle/>
          <a:p>
            <a:fld id="{494D4472-5DFD-624A-89C2-E32B7437FD23}" type="datetimeFigureOut">
              <a:rPr lang="en-US" smtClean="0"/>
              <a:t>6/14/2019</a:t>
            </a:fld>
            <a:endParaRPr lang="en-US"/>
          </a:p>
        </p:txBody>
      </p:sp>
      <p:sp>
        <p:nvSpPr>
          <p:cNvPr id="4" name="Footer Placeholder 3">
            <a:extLst>
              <a:ext uri="{FF2B5EF4-FFF2-40B4-BE49-F238E27FC236}">
                <a16:creationId xmlns:a16="http://schemas.microsoft.com/office/drawing/2014/main" id="{DF92F1B7-DAA4-DF43-80E2-9A8C34FEE4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AB7D01-CF1A-4949-9458-F6341122AFCE}"/>
              </a:ext>
            </a:extLst>
          </p:cNvPr>
          <p:cNvSpPr>
            <a:spLocks noGrp="1"/>
          </p:cNvSpPr>
          <p:nvPr>
            <p:ph type="sldNum" sz="quarter" idx="12"/>
          </p:nvPr>
        </p:nvSpPr>
        <p:spPr/>
        <p:txBody>
          <a:bodyPr/>
          <a:lstStyle/>
          <a:p>
            <a:fld id="{DCA4F808-3C02-E549-9374-B0E0ADBF4FE3}" type="slidenum">
              <a:rPr lang="en-US" smtClean="0"/>
              <a:t>‹#›</a:t>
            </a:fld>
            <a:endParaRPr lang="en-US"/>
          </a:p>
        </p:txBody>
      </p:sp>
    </p:spTree>
    <p:extLst>
      <p:ext uri="{BB962C8B-B14F-4D97-AF65-F5344CB8AC3E}">
        <p14:creationId xmlns:p14="http://schemas.microsoft.com/office/powerpoint/2010/main" val="2008459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364C64-E775-B14D-8DBA-24C222BA9C79}"/>
              </a:ext>
            </a:extLst>
          </p:cNvPr>
          <p:cNvSpPr>
            <a:spLocks noGrp="1"/>
          </p:cNvSpPr>
          <p:nvPr>
            <p:ph type="dt" sz="half" idx="10"/>
          </p:nvPr>
        </p:nvSpPr>
        <p:spPr/>
        <p:txBody>
          <a:bodyPr/>
          <a:lstStyle/>
          <a:p>
            <a:fld id="{494D4472-5DFD-624A-89C2-E32B7437FD23}" type="datetimeFigureOut">
              <a:rPr lang="en-US" smtClean="0"/>
              <a:t>6/14/2019</a:t>
            </a:fld>
            <a:endParaRPr lang="en-US"/>
          </a:p>
        </p:txBody>
      </p:sp>
      <p:sp>
        <p:nvSpPr>
          <p:cNvPr id="3" name="Footer Placeholder 2">
            <a:extLst>
              <a:ext uri="{FF2B5EF4-FFF2-40B4-BE49-F238E27FC236}">
                <a16:creationId xmlns:a16="http://schemas.microsoft.com/office/drawing/2014/main" id="{99CF7A36-18E5-E440-901C-18CB4E7215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5D1CAD-6FCC-B74E-8B05-07681B38DC02}"/>
              </a:ext>
            </a:extLst>
          </p:cNvPr>
          <p:cNvSpPr>
            <a:spLocks noGrp="1"/>
          </p:cNvSpPr>
          <p:nvPr>
            <p:ph type="sldNum" sz="quarter" idx="12"/>
          </p:nvPr>
        </p:nvSpPr>
        <p:spPr/>
        <p:txBody>
          <a:bodyPr/>
          <a:lstStyle/>
          <a:p>
            <a:fld id="{DCA4F808-3C02-E549-9374-B0E0ADBF4FE3}" type="slidenum">
              <a:rPr lang="en-US" smtClean="0"/>
              <a:t>‹#›</a:t>
            </a:fld>
            <a:endParaRPr lang="en-US"/>
          </a:p>
        </p:txBody>
      </p:sp>
    </p:spTree>
    <p:extLst>
      <p:ext uri="{BB962C8B-B14F-4D97-AF65-F5344CB8AC3E}">
        <p14:creationId xmlns:p14="http://schemas.microsoft.com/office/powerpoint/2010/main" val="2075424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8FE21-BE33-9D4E-8B17-4F9D8CA202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D9D604-EC25-8943-B63B-78F1D7D35C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145959-E01A-5442-8C9A-0A9D9C847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55C3BD-AF29-784A-92D6-847EAA90B2FC}"/>
              </a:ext>
            </a:extLst>
          </p:cNvPr>
          <p:cNvSpPr>
            <a:spLocks noGrp="1"/>
          </p:cNvSpPr>
          <p:nvPr>
            <p:ph type="dt" sz="half" idx="10"/>
          </p:nvPr>
        </p:nvSpPr>
        <p:spPr/>
        <p:txBody>
          <a:bodyPr/>
          <a:lstStyle/>
          <a:p>
            <a:fld id="{494D4472-5DFD-624A-89C2-E32B7437FD23}" type="datetimeFigureOut">
              <a:rPr lang="en-US" smtClean="0"/>
              <a:t>6/14/2019</a:t>
            </a:fld>
            <a:endParaRPr lang="en-US"/>
          </a:p>
        </p:txBody>
      </p:sp>
      <p:sp>
        <p:nvSpPr>
          <p:cNvPr id="6" name="Footer Placeholder 5">
            <a:extLst>
              <a:ext uri="{FF2B5EF4-FFF2-40B4-BE49-F238E27FC236}">
                <a16:creationId xmlns:a16="http://schemas.microsoft.com/office/drawing/2014/main" id="{2B6A459F-399C-534E-BD6B-4FC98E1D90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9FBF2C-794B-CF44-BBAA-FE62F3A8CCB0}"/>
              </a:ext>
            </a:extLst>
          </p:cNvPr>
          <p:cNvSpPr>
            <a:spLocks noGrp="1"/>
          </p:cNvSpPr>
          <p:nvPr>
            <p:ph type="sldNum" sz="quarter" idx="12"/>
          </p:nvPr>
        </p:nvSpPr>
        <p:spPr/>
        <p:txBody>
          <a:bodyPr/>
          <a:lstStyle/>
          <a:p>
            <a:fld id="{DCA4F808-3C02-E549-9374-B0E0ADBF4FE3}" type="slidenum">
              <a:rPr lang="en-US" smtClean="0"/>
              <a:t>‹#›</a:t>
            </a:fld>
            <a:endParaRPr lang="en-US"/>
          </a:p>
        </p:txBody>
      </p:sp>
    </p:spTree>
    <p:extLst>
      <p:ext uri="{BB962C8B-B14F-4D97-AF65-F5344CB8AC3E}">
        <p14:creationId xmlns:p14="http://schemas.microsoft.com/office/powerpoint/2010/main" val="879195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34B76-741D-6C42-A7DA-90BFCE617B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DCE9D9-BCDF-5044-AA21-A18DFEDE68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CDBA4D-2579-154A-AF22-5ABE959419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F8AADE-D7E3-1244-8622-791A8D722CFE}"/>
              </a:ext>
            </a:extLst>
          </p:cNvPr>
          <p:cNvSpPr>
            <a:spLocks noGrp="1"/>
          </p:cNvSpPr>
          <p:nvPr>
            <p:ph type="dt" sz="half" idx="10"/>
          </p:nvPr>
        </p:nvSpPr>
        <p:spPr/>
        <p:txBody>
          <a:bodyPr/>
          <a:lstStyle/>
          <a:p>
            <a:fld id="{494D4472-5DFD-624A-89C2-E32B7437FD23}" type="datetimeFigureOut">
              <a:rPr lang="en-US" smtClean="0"/>
              <a:t>6/14/2019</a:t>
            </a:fld>
            <a:endParaRPr lang="en-US"/>
          </a:p>
        </p:txBody>
      </p:sp>
      <p:sp>
        <p:nvSpPr>
          <p:cNvPr id="6" name="Footer Placeholder 5">
            <a:extLst>
              <a:ext uri="{FF2B5EF4-FFF2-40B4-BE49-F238E27FC236}">
                <a16:creationId xmlns:a16="http://schemas.microsoft.com/office/drawing/2014/main" id="{40BB7CC0-9759-3D41-B5F8-DD9D07A7F6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1FC485-0C0E-9A42-9008-433A2CC26A51}"/>
              </a:ext>
            </a:extLst>
          </p:cNvPr>
          <p:cNvSpPr>
            <a:spLocks noGrp="1"/>
          </p:cNvSpPr>
          <p:nvPr>
            <p:ph type="sldNum" sz="quarter" idx="12"/>
          </p:nvPr>
        </p:nvSpPr>
        <p:spPr/>
        <p:txBody>
          <a:bodyPr/>
          <a:lstStyle/>
          <a:p>
            <a:fld id="{DCA4F808-3C02-E549-9374-B0E0ADBF4FE3}" type="slidenum">
              <a:rPr lang="en-US" smtClean="0"/>
              <a:t>‹#›</a:t>
            </a:fld>
            <a:endParaRPr lang="en-US"/>
          </a:p>
        </p:txBody>
      </p:sp>
    </p:spTree>
    <p:extLst>
      <p:ext uri="{BB962C8B-B14F-4D97-AF65-F5344CB8AC3E}">
        <p14:creationId xmlns:p14="http://schemas.microsoft.com/office/powerpoint/2010/main" val="2419595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AFAC90-4253-3348-98F8-B1C7EA11D4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50D55E-0D8F-1C40-96E4-C30A434002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4E8E5F-5A59-4D43-847A-4F4B709F1D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4D4472-5DFD-624A-89C2-E32B7437FD23}" type="datetimeFigureOut">
              <a:rPr lang="en-US" smtClean="0"/>
              <a:t>6/14/2019</a:t>
            </a:fld>
            <a:endParaRPr lang="en-US"/>
          </a:p>
        </p:txBody>
      </p:sp>
      <p:sp>
        <p:nvSpPr>
          <p:cNvPr id="5" name="Footer Placeholder 4">
            <a:extLst>
              <a:ext uri="{FF2B5EF4-FFF2-40B4-BE49-F238E27FC236}">
                <a16:creationId xmlns:a16="http://schemas.microsoft.com/office/drawing/2014/main" id="{2A3322B7-BBE9-BB4D-9630-2AEBFE1568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D7CAD3-7A1D-764B-BC8E-6AD00C65EB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A4F808-3C02-E549-9374-B0E0ADBF4FE3}" type="slidenum">
              <a:rPr lang="en-US" smtClean="0"/>
              <a:t>‹#›</a:t>
            </a:fld>
            <a:endParaRPr lang="en-US"/>
          </a:p>
        </p:txBody>
      </p:sp>
    </p:spTree>
    <p:extLst>
      <p:ext uri="{BB962C8B-B14F-4D97-AF65-F5344CB8AC3E}">
        <p14:creationId xmlns:p14="http://schemas.microsoft.com/office/powerpoint/2010/main" val="664330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ocs.docker.com/develop/develop-images/dockerfile_best-practic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4">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FB61F7-8708-C34A-BE6E-ECD3725A0591}"/>
              </a:ext>
            </a:extLst>
          </p:cNvPr>
          <p:cNvSpPr>
            <a:spLocks noGrp="1"/>
          </p:cNvSpPr>
          <p:nvPr>
            <p:ph type="ctrTitle"/>
          </p:nvPr>
        </p:nvSpPr>
        <p:spPr>
          <a:xfrm>
            <a:off x="6746628" y="1783959"/>
            <a:ext cx="4645250" cy="2889114"/>
          </a:xfrm>
        </p:spPr>
        <p:txBody>
          <a:bodyPr anchor="b">
            <a:normAutofit/>
          </a:bodyPr>
          <a:lstStyle/>
          <a:p>
            <a:pPr algn="l"/>
            <a:r>
              <a:rPr lang="en-US">
                <a:solidFill>
                  <a:schemeClr val="bg1"/>
                </a:solidFill>
              </a:rPr>
              <a:t>Docker Tips and Tricks</a:t>
            </a:r>
          </a:p>
        </p:txBody>
      </p:sp>
      <p:sp>
        <p:nvSpPr>
          <p:cNvPr id="3" name="Subtitle 2">
            <a:extLst>
              <a:ext uri="{FF2B5EF4-FFF2-40B4-BE49-F238E27FC236}">
                <a16:creationId xmlns:a16="http://schemas.microsoft.com/office/drawing/2014/main" id="{B96EE601-8E0B-7044-A3E8-9875D2A3E709}"/>
              </a:ext>
            </a:extLst>
          </p:cNvPr>
          <p:cNvSpPr>
            <a:spLocks noGrp="1"/>
          </p:cNvSpPr>
          <p:nvPr>
            <p:ph type="subTitle" idx="1"/>
          </p:nvPr>
        </p:nvSpPr>
        <p:spPr>
          <a:xfrm>
            <a:off x="6746627" y="4750893"/>
            <a:ext cx="4645250" cy="1147863"/>
          </a:xfrm>
        </p:spPr>
        <p:txBody>
          <a:bodyPr anchor="t">
            <a:normAutofit/>
          </a:bodyPr>
          <a:lstStyle/>
          <a:p>
            <a:pPr algn="l"/>
            <a:r>
              <a:rPr lang="en-US" sz="2000">
                <a:solidFill>
                  <a:schemeClr val="bg1"/>
                </a:solidFill>
              </a:rPr>
              <a:t>Michael Simons (msimons)</a:t>
            </a:r>
          </a:p>
        </p:txBody>
      </p:sp>
      <p:sp>
        <p:nvSpPr>
          <p:cNvPr id="27" name="Freeform: Shape 16">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Freeform: Shape 18">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4C50A9FE-CFDF-E547-8CA9-A40A98A292D6}"/>
              </a:ext>
            </a:extLst>
          </p:cNvPr>
          <p:cNvPicPr>
            <a:picLocks noChangeAspect="1"/>
          </p:cNvPicPr>
          <p:nvPr/>
        </p:nvPicPr>
        <p:blipFill>
          <a:blip r:embed="rId3"/>
          <a:stretch>
            <a:fillRect/>
          </a:stretch>
        </p:blipFill>
        <p:spPr>
          <a:xfrm>
            <a:off x="419382" y="1606459"/>
            <a:ext cx="4047843" cy="2276911"/>
          </a:xfrm>
          <a:prstGeom prst="rect">
            <a:avLst/>
          </a:prstGeom>
        </p:spPr>
      </p:pic>
    </p:spTree>
    <p:extLst>
      <p:ext uri="{BB962C8B-B14F-4D97-AF65-F5344CB8AC3E}">
        <p14:creationId xmlns:p14="http://schemas.microsoft.com/office/powerpoint/2010/main" val="999613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1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38923E-68EB-7E48-93D8-D04ACC16C0CB}"/>
              </a:ext>
            </a:extLst>
          </p:cNvPr>
          <p:cNvSpPr>
            <a:spLocks noGrp="1"/>
          </p:cNvSpPr>
          <p:nvPr>
            <p:ph type="title"/>
          </p:nvPr>
        </p:nvSpPr>
        <p:spPr>
          <a:xfrm>
            <a:off x="838200" y="631825"/>
            <a:ext cx="10515600" cy="1325563"/>
          </a:xfrm>
        </p:spPr>
        <p:txBody>
          <a:bodyPr>
            <a:normAutofit/>
          </a:bodyPr>
          <a:lstStyle/>
          <a:p>
            <a:r>
              <a:rPr lang="en-US" dirty="0"/>
              <a:t>Shared Docker Layers</a:t>
            </a:r>
          </a:p>
        </p:txBody>
      </p:sp>
      <p:sp>
        <p:nvSpPr>
          <p:cNvPr id="20" name="Rectangle 19">
            <a:extLst>
              <a:ext uri="{FF2B5EF4-FFF2-40B4-BE49-F238E27FC236}">
                <a16:creationId xmlns:a16="http://schemas.microsoft.com/office/drawing/2014/main" id="{052F03FA-EC6C-944A-8ECE-75A79342D23C}"/>
              </a:ext>
            </a:extLst>
          </p:cNvPr>
          <p:cNvSpPr/>
          <p:nvPr/>
        </p:nvSpPr>
        <p:spPr>
          <a:xfrm>
            <a:off x="2396718" y="4188195"/>
            <a:ext cx="2233748" cy="627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ASP.NET Core Runtime</a:t>
            </a:r>
          </a:p>
        </p:txBody>
      </p:sp>
      <p:sp>
        <p:nvSpPr>
          <p:cNvPr id="21" name="Rectangle 20">
            <a:extLst>
              <a:ext uri="{FF2B5EF4-FFF2-40B4-BE49-F238E27FC236}">
                <a16:creationId xmlns:a16="http://schemas.microsoft.com/office/drawing/2014/main" id="{129D968A-8E6D-1443-AFB8-7556E44B30C0}"/>
              </a:ext>
            </a:extLst>
          </p:cNvPr>
          <p:cNvSpPr/>
          <p:nvPr/>
        </p:nvSpPr>
        <p:spPr>
          <a:xfrm>
            <a:off x="6994844" y="4174054"/>
            <a:ext cx="2233748" cy="648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scripts</a:t>
            </a:r>
          </a:p>
        </p:txBody>
      </p:sp>
      <p:sp>
        <p:nvSpPr>
          <p:cNvPr id="22" name="Rectangle 21">
            <a:extLst>
              <a:ext uri="{FF2B5EF4-FFF2-40B4-BE49-F238E27FC236}">
                <a16:creationId xmlns:a16="http://schemas.microsoft.com/office/drawing/2014/main" id="{D4E7714C-1090-AF4B-89F2-8F7B7E33A287}"/>
              </a:ext>
            </a:extLst>
          </p:cNvPr>
          <p:cNvSpPr/>
          <p:nvPr/>
        </p:nvSpPr>
        <p:spPr>
          <a:xfrm>
            <a:off x="2396718" y="3462117"/>
            <a:ext cx="2233748" cy="627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app1 binaries</a:t>
            </a:r>
          </a:p>
        </p:txBody>
      </p:sp>
      <p:sp>
        <p:nvSpPr>
          <p:cNvPr id="23" name="Rectangle 22">
            <a:extLst>
              <a:ext uri="{FF2B5EF4-FFF2-40B4-BE49-F238E27FC236}">
                <a16:creationId xmlns:a16="http://schemas.microsoft.com/office/drawing/2014/main" id="{611D2268-3558-BB4C-8D5C-C976CE9CF220}"/>
              </a:ext>
            </a:extLst>
          </p:cNvPr>
          <p:cNvSpPr/>
          <p:nvPr/>
        </p:nvSpPr>
        <p:spPr>
          <a:xfrm>
            <a:off x="4682719" y="4181107"/>
            <a:ext cx="2233748" cy="627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app2 binaries</a:t>
            </a:r>
          </a:p>
        </p:txBody>
      </p:sp>
      <p:sp>
        <p:nvSpPr>
          <p:cNvPr id="24" name="Rectangle 23">
            <a:extLst>
              <a:ext uri="{FF2B5EF4-FFF2-40B4-BE49-F238E27FC236}">
                <a16:creationId xmlns:a16="http://schemas.microsoft.com/office/drawing/2014/main" id="{F361E8A5-79D7-AE4B-950A-150C9EED9C43}"/>
              </a:ext>
            </a:extLst>
          </p:cNvPr>
          <p:cNvSpPr/>
          <p:nvPr/>
        </p:nvSpPr>
        <p:spPr>
          <a:xfrm>
            <a:off x="2396718" y="2756328"/>
            <a:ext cx="2233748" cy="62701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 1</a:t>
            </a:r>
          </a:p>
        </p:txBody>
      </p:sp>
      <p:sp>
        <p:nvSpPr>
          <p:cNvPr id="25" name="Rectangle 24">
            <a:extLst>
              <a:ext uri="{FF2B5EF4-FFF2-40B4-BE49-F238E27FC236}">
                <a16:creationId xmlns:a16="http://schemas.microsoft.com/office/drawing/2014/main" id="{A97E92FE-A4C4-614C-90C5-3CAD9923142C}"/>
              </a:ext>
            </a:extLst>
          </p:cNvPr>
          <p:cNvSpPr/>
          <p:nvPr/>
        </p:nvSpPr>
        <p:spPr>
          <a:xfrm>
            <a:off x="4682719" y="3459940"/>
            <a:ext cx="2233748" cy="62701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 2</a:t>
            </a:r>
          </a:p>
        </p:txBody>
      </p:sp>
      <p:sp>
        <p:nvSpPr>
          <p:cNvPr id="26" name="Rectangle 25">
            <a:extLst>
              <a:ext uri="{FF2B5EF4-FFF2-40B4-BE49-F238E27FC236}">
                <a16:creationId xmlns:a16="http://schemas.microsoft.com/office/drawing/2014/main" id="{CAA7323F-0B78-2B4E-9079-2186084DEEB0}"/>
              </a:ext>
            </a:extLst>
          </p:cNvPr>
          <p:cNvSpPr/>
          <p:nvPr/>
        </p:nvSpPr>
        <p:spPr>
          <a:xfrm>
            <a:off x="6994844" y="3459941"/>
            <a:ext cx="2233748" cy="62701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 3</a:t>
            </a:r>
          </a:p>
        </p:txBody>
      </p:sp>
      <p:sp>
        <p:nvSpPr>
          <p:cNvPr id="39" name="Rectangle 38">
            <a:extLst>
              <a:ext uri="{FF2B5EF4-FFF2-40B4-BE49-F238E27FC236}">
                <a16:creationId xmlns:a16="http://schemas.microsoft.com/office/drawing/2014/main" id="{3AFFC5C9-A81C-A945-8365-1BA6C180C2AF}"/>
              </a:ext>
            </a:extLst>
          </p:cNvPr>
          <p:cNvSpPr/>
          <p:nvPr/>
        </p:nvSpPr>
        <p:spPr>
          <a:xfrm>
            <a:off x="6994844" y="4909944"/>
            <a:ext cx="2233748" cy="627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a:t>
            </a:r>
          </a:p>
        </p:txBody>
      </p:sp>
      <p:sp>
        <p:nvSpPr>
          <p:cNvPr id="15" name="Rectangle 14">
            <a:extLst>
              <a:ext uri="{FF2B5EF4-FFF2-40B4-BE49-F238E27FC236}">
                <a16:creationId xmlns:a16="http://schemas.microsoft.com/office/drawing/2014/main" id="{DED6B51F-860C-40D8-9A1C-F686D48FBD4D}"/>
              </a:ext>
            </a:extLst>
          </p:cNvPr>
          <p:cNvSpPr/>
          <p:nvPr/>
        </p:nvSpPr>
        <p:spPr>
          <a:xfrm>
            <a:off x="2396718" y="5652341"/>
            <a:ext cx="2233748" cy="627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Windows Nano Server (1809)</a:t>
            </a:r>
          </a:p>
        </p:txBody>
      </p:sp>
      <p:sp>
        <p:nvSpPr>
          <p:cNvPr id="17" name="Rectangle 16">
            <a:extLst>
              <a:ext uri="{FF2B5EF4-FFF2-40B4-BE49-F238E27FC236}">
                <a16:creationId xmlns:a16="http://schemas.microsoft.com/office/drawing/2014/main" id="{6CCCDC4B-AB5E-49C8-9E74-2036EE2CC387}"/>
              </a:ext>
            </a:extLst>
          </p:cNvPr>
          <p:cNvSpPr/>
          <p:nvPr/>
        </p:nvSpPr>
        <p:spPr>
          <a:xfrm>
            <a:off x="2409779" y="5652342"/>
            <a:ext cx="4519749" cy="627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Windows Nano Server (1809)</a:t>
            </a:r>
          </a:p>
        </p:txBody>
      </p:sp>
      <p:sp>
        <p:nvSpPr>
          <p:cNvPr id="18" name="Rectangle 17">
            <a:extLst>
              <a:ext uri="{FF2B5EF4-FFF2-40B4-BE49-F238E27FC236}">
                <a16:creationId xmlns:a16="http://schemas.microsoft.com/office/drawing/2014/main" id="{846B4274-96D5-CF42-B864-088127FC7407}"/>
              </a:ext>
            </a:extLst>
          </p:cNvPr>
          <p:cNvSpPr/>
          <p:nvPr/>
        </p:nvSpPr>
        <p:spPr>
          <a:xfrm>
            <a:off x="2396718" y="5652342"/>
            <a:ext cx="6831874" cy="627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Windows Nano Server (1809)</a:t>
            </a:r>
          </a:p>
        </p:txBody>
      </p:sp>
      <p:sp>
        <p:nvSpPr>
          <p:cNvPr id="14" name="Rectangle 13">
            <a:extLst>
              <a:ext uri="{FF2B5EF4-FFF2-40B4-BE49-F238E27FC236}">
                <a16:creationId xmlns:a16="http://schemas.microsoft.com/office/drawing/2014/main" id="{C168C599-C38D-400A-B572-8DA092BCA43A}"/>
              </a:ext>
            </a:extLst>
          </p:cNvPr>
          <p:cNvSpPr/>
          <p:nvPr/>
        </p:nvSpPr>
        <p:spPr>
          <a:xfrm>
            <a:off x="2396718" y="4916450"/>
            <a:ext cx="2233748" cy="627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.NET Core Runtime</a:t>
            </a:r>
          </a:p>
        </p:txBody>
      </p:sp>
      <p:sp>
        <p:nvSpPr>
          <p:cNvPr id="19" name="Rectangle 18">
            <a:extLst>
              <a:ext uri="{FF2B5EF4-FFF2-40B4-BE49-F238E27FC236}">
                <a16:creationId xmlns:a16="http://schemas.microsoft.com/office/drawing/2014/main" id="{38472DB3-ECC7-D34F-A239-D90EF7E98CF8}"/>
              </a:ext>
            </a:extLst>
          </p:cNvPr>
          <p:cNvSpPr/>
          <p:nvPr/>
        </p:nvSpPr>
        <p:spPr>
          <a:xfrm>
            <a:off x="2396718" y="4916451"/>
            <a:ext cx="4519749" cy="627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.NET Core Runtime</a:t>
            </a:r>
          </a:p>
        </p:txBody>
      </p:sp>
      <p:sp>
        <p:nvSpPr>
          <p:cNvPr id="3" name="Rectangle 2">
            <a:extLst>
              <a:ext uri="{FF2B5EF4-FFF2-40B4-BE49-F238E27FC236}">
                <a16:creationId xmlns:a16="http://schemas.microsoft.com/office/drawing/2014/main" id="{A0F2B4D4-54E5-4995-813E-B197B1B7EAB0}"/>
              </a:ext>
            </a:extLst>
          </p:cNvPr>
          <p:cNvSpPr/>
          <p:nvPr/>
        </p:nvSpPr>
        <p:spPr>
          <a:xfrm>
            <a:off x="890678" y="1851397"/>
            <a:ext cx="6096000" cy="646331"/>
          </a:xfrm>
          <a:prstGeom prst="rect">
            <a:avLst/>
          </a:prstGeom>
        </p:spPr>
        <p:txBody>
          <a:bodyPr>
            <a:spAutoFit/>
          </a:bodyPr>
          <a:lstStyle/>
          <a:p>
            <a:r>
              <a:rPr lang="en-US" dirty="0"/>
              <a:t>Union file systems allows common layers to be shared between images and containers</a:t>
            </a:r>
          </a:p>
        </p:txBody>
      </p:sp>
    </p:spTree>
    <p:extLst>
      <p:ext uri="{BB962C8B-B14F-4D97-AF65-F5344CB8AC3E}">
        <p14:creationId xmlns:p14="http://schemas.microsoft.com/office/powerpoint/2010/main" val="3021789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39" grpId="0" animBg="1"/>
      <p:bldP spid="15" grpId="0" animBg="1"/>
      <p:bldP spid="17" grpId="0" animBg="1"/>
      <p:bldP spid="18" grpId="0" animBg="1"/>
      <p:bldP spid="14"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19AF43-69F3-CF4F-81F1-DA940E70C289}"/>
              </a:ext>
            </a:extLst>
          </p:cNvPr>
          <p:cNvSpPr>
            <a:spLocks noGrp="1"/>
          </p:cNvSpPr>
          <p:nvPr>
            <p:ph type="title"/>
          </p:nvPr>
        </p:nvSpPr>
        <p:spPr>
          <a:xfrm>
            <a:off x="838200" y="631825"/>
            <a:ext cx="10515600" cy="1325563"/>
          </a:xfrm>
        </p:spPr>
        <p:txBody>
          <a:bodyPr>
            <a:normAutofit/>
          </a:bodyPr>
          <a:lstStyle/>
          <a:p>
            <a:r>
              <a:rPr lang="en-US" dirty="0"/>
              <a:t>Docker Layering Example</a:t>
            </a:r>
          </a:p>
        </p:txBody>
      </p:sp>
      <p:sp>
        <p:nvSpPr>
          <p:cNvPr id="3" name="Content Placeholder 2">
            <a:extLst>
              <a:ext uri="{FF2B5EF4-FFF2-40B4-BE49-F238E27FC236}">
                <a16:creationId xmlns:a16="http://schemas.microsoft.com/office/drawing/2014/main" id="{5DBD052B-03EE-C14A-99A3-A08588635A25}"/>
              </a:ext>
            </a:extLst>
          </p:cNvPr>
          <p:cNvSpPr>
            <a:spLocks noGrp="1"/>
          </p:cNvSpPr>
          <p:nvPr>
            <p:ph idx="1"/>
          </p:nvPr>
        </p:nvSpPr>
        <p:spPr>
          <a:xfrm>
            <a:off x="838200" y="2057400"/>
            <a:ext cx="10515600" cy="3871762"/>
          </a:xfrm>
        </p:spPr>
        <p:txBody>
          <a:bodyPr>
            <a:normAutofit/>
          </a:bodyPr>
          <a:lstStyle/>
          <a:p>
            <a:pPr marL="169329" indent="0">
              <a:buNone/>
            </a:pPr>
            <a:r>
              <a:rPr lang="en-US" sz="1400" dirty="0">
                <a:latin typeface="Consolas" panose="020B0609020204030204" pitchFamily="49" charset="0"/>
              </a:rPr>
              <a:t>FROM </a:t>
            </a:r>
            <a:r>
              <a:rPr lang="en-US" sz="1400" dirty="0" err="1">
                <a:latin typeface="Consolas" panose="020B0609020204030204" pitchFamily="49" charset="0"/>
              </a:rPr>
              <a:t>ubuntu:disco</a:t>
            </a:r>
            <a:endParaRPr lang="en-US" sz="1400" dirty="0">
              <a:latin typeface="Consolas" panose="020B0609020204030204" pitchFamily="49" charset="0"/>
            </a:endParaRPr>
          </a:p>
          <a:p>
            <a:pPr marL="169329" indent="0">
              <a:buNone/>
            </a:pPr>
            <a:br>
              <a:rPr lang="en-US" sz="1400" dirty="0">
                <a:latin typeface="Consolas" panose="020B0609020204030204" pitchFamily="49" charset="0"/>
              </a:rPr>
            </a:br>
            <a:r>
              <a:rPr lang="en-US" sz="1400" dirty="0">
                <a:latin typeface="Consolas" panose="020B0609020204030204" pitchFamily="49" charset="0"/>
              </a:rPr>
              <a:t>RUN apt-get update</a:t>
            </a:r>
          </a:p>
          <a:p>
            <a:pPr marL="169329" indent="0">
              <a:buNone/>
            </a:pPr>
            <a:r>
              <a:rPr lang="en-US" sz="1400" dirty="0">
                <a:latin typeface="Consolas" panose="020B0609020204030204" pitchFamily="49" charset="0"/>
              </a:rPr>
              <a:t>RUN apt-get install -y curl</a:t>
            </a:r>
          </a:p>
          <a:p>
            <a:endParaRPr lang="en-US" sz="1400" dirty="0"/>
          </a:p>
        </p:txBody>
      </p:sp>
    </p:spTree>
    <p:extLst>
      <p:ext uri="{BB962C8B-B14F-4D97-AF65-F5344CB8AC3E}">
        <p14:creationId xmlns:p14="http://schemas.microsoft.com/office/powerpoint/2010/main" val="723164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19AF43-69F3-CF4F-81F1-DA940E70C289}"/>
              </a:ext>
            </a:extLst>
          </p:cNvPr>
          <p:cNvSpPr>
            <a:spLocks noGrp="1"/>
          </p:cNvSpPr>
          <p:nvPr>
            <p:ph type="title"/>
          </p:nvPr>
        </p:nvSpPr>
        <p:spPr>
          <a:xfrm>
            <a:off x="838200" y="631825"/>
            <a:ext cx="10515600" cy="1325563"/>
          </a:xfrm>
        </p:spPr>
        <p:txBody>
          <a:bodyPr>
            <a:normAutofit/>
          </a:bodyPr>
          <a:lstStyle/>
          <a:p>
            <a:r>
              <a:rPr lang="en-US" dirty="0"/>
              <a:t>View Docker Layers</a:t>
            </a:r>
          </a:p>
        </p:txBody>
      </p:sp>
      <p:sp>
        <p:nvSpPr>
          <p:cNvPr id="3" name="Content Placeholder 2">
            <a:extLst>
              <a:ext uri="{FF2B5EF4-FFF2-40B4-BE49-F238E27FC236}">
                <a16:creationId xmlns:a16="http://schemas.microsoft.com/office/drawing/2014/main" id="{5DBD052B-03EE-C14A-99A3-A08588635A25}"/>
              </a:ext>
            </a:extLst>
          </p:cNvPr>
          <p:cNvSpPr>
            <a:spLocks noGrp="1"/>
          </p:cNvSpPr>
          <p:nvPr>
            <p:ph idx="1"/>
          </p:nvPr>
        </p:nvSpPr>
        <p:spPr>
          <a:xfrm>
            <a:off x="838200" y="2057400"/>
            <a:ext cx="10515600" cy="3871762"/>
          </a:xfrm>
        </p:spPr>
        <p:txBody>
          <a:bodyPr>
            <a:normAutofit/>
          </a:bodyPr>
          <a:lstStyle/>
          <a:p>
            <a:pPr marL="169329" indent="0">
              <a:buNone/>
            </a:pPr>
            <a:r>
              <a:rPr lang="en-US" sz="1400" dirty="0">
                <a:latin typeface="Consolas" panose="020B0609020204030204" pitchFamily="49" charset="0"/>
              </a:rPr>
              <a:t>PS D:\&gt; docker image ls training-day</a:t>
            </a:r>
          </a:p>
          <a:p>
            <a:pPr marL="169329" indent="0">
              <a:buNone/>
            </a:pPr>
            <a:r>
              <a:rPr lang="en-US" sz="1400" dirty="0">
                <a:latin typeface="Consolas" panose="020B0609020204030204" pitchFamily="49" charset="0"/>
              </a:rPr>
              <a:t>REPOSITORY          TAG                 IMAGE ID            CREATED             SIZE</a:t>
            </a:r>
          </a:p>
          <a:p>
            <a:pPr marL="169329" indent="0">
              <a:buNone/>
            </a:pPr>
            <a:r>
              <a:rPr lang="en-US" sz="1400" dirty="0">
                <a:latin typeface="Consolas" panose="020B0609020204030204" pitchFamily="49" charset="0"/>
              </a:rPr>
              <a:t>training-day        curl                9686a8e92900        14 minutes ago      114MB</a:t>
            </a:r>
          </a:p>
          <a:p>
            <a:pPr marL="169329" indent="0">
              <a:buNone/>
            </a:pPr>
            <a:r>
              <a:rPr lang="en-US" sz="1400" dirty="0">
                <a:latin typeface="Consolas" panose="020B0609020204030204" pitchFamily="49" charset="0"/>
              </a:rPr>
              <a:t>PS D:\&gt; docker history </a:t>
            </a:r>
            <a:r>
              <a:rPr lang="en-US" sz="1400" dirty="0" err="1">
                <a:latin typeface="Consolas" panose="020B0609020204030204" pitchFamily="49" charset="0"/>
              </a:rPr>
              <a:t>training-day:curl</a:t>
            </a:r>
            <a:endParaRPr lang="en-US" sz="1400" dirty="0">
              <a:latin typeface="Consolas" panose="020B0609020204030204" pitchFamily="49" charset="0"/>
            </a:endParaRPr>
          </a:p>
          <a:p>
            <a:pPr marL="169329" indent="0">
              <a:buNone/>
            </a:pPr>
            <a:r>
              <a:rPr lang="en-US" sz="1400" dirty="0">
                <a:latin typeface="Consolas" panose="020B0609020204030204" pitchFamily="49" charset="0"/>
              </a:rPr>
              <a:t>IMAGE               CREATED             CREATED BY                                      SIZE</a:t>
            </a:r>
          </a:p>
          <a:p>
            <a:pPr marL="169329" indent="0">
              <a:buNone/>
            </a:pPr>
            <a:r>
              <a:rPr lang="en-US" sz="1400" dirty="0">
                <a:latin typeface="Consolas" panose="020B0609020204030204" pitchFamily="49" charset="0"/>
              </a:rPr>
              <a:t>9686a8e92900        7 minutes ago       /bin/</a:t>
            </a:r>
            <a:r>
              <a:rPr lang="en-US" sz="1400" dirty="0" err="1">
                <a:latin typeface="Consolas" panose="020B0609020204030204" pitchFamily="49" charset="0"/>
              </a:rPr>
              <a:t>sh</a:t>
            </a:r>
            <a:r>
              <a:rPr lang="en-US" sz="1400" dirty="0">
                <a:latin typeface="Consolas" panose="020B0609020204030204" pitchFamily="49" charset="0"/>
              </a:rPr>
              <a:t> -c apt-get install -y curl              15.2MB</a:t>
            </a:r>
          </a:p>
          <a:p>
            <a:pPr marL="169329" indent="0">
              <a:buNone/>
            </a:pPr>
            <a:r>
              <a:rPr lang="en-US" sz="1400" dirty="0">
                <a:latin typeface="Consolas" panose="020B0609020204030204" pitchFamily="49" charset="0"/>
              </a:rPr>
              <a:t>f86b6d0f93c1        8 minutes ago       /bin/</a:t>
            </a:r>
            <a:r>
              <a:rPr lang="en-US" sz="1400" dirty="0" err="1">
                <a:latin typeface="Consolas" panose="020B0609020204030204" pitchFamily="49" charset="0"/>
              </a:rPr>
              <a:t>sh</a:t>
            </a:r>
            <a:r>
              <a:rPr lang="en-US" sz="1400" dirty="0">
                <a:latin typeface="Consolas" panose="020B0609020204030204" pitchFamily="49" charset="0"/>
              </a:rPr>
              <a:t> -c apt-get update                       23.5MB</a:t>
            </a:r>
          </a:p>
          <a:p>
            <a:pPr marL="169329" indent="0">
              <a:buNone/>
            </a:pPr>
            <a:r>
              <a:rPr lang="en-US" sz="1400" dirty="0">
                <a:latin typeface="Consolas" panose="020B0609020204030204" pitchFamily="49" charset="0"/>
              </a:rPr>
              <a:t>9b17fc7d6848        4 weeks ago         /bin/</a:t>
            </a:r>
            <a:r>
              <a:rPr lang="en-US" sz="1400" dirty="0" err="1">
                <a:latin typeface="Consolas" panose="020B0609020204030204" pitchFamily="49" charset="0"/>
              </a:rPr>
              <a:t>sh</a:t>
            </a:r>
            <a:r>
              <a:rPr lang="en-US" sz="1400" dirty="0">
                <a:latin typeface="Consolas" panose="020B0609020204030204" pitchFamily="49" charset="0"/>
              </a:rPr>
              <a:t> -c #(</a:t>
            </a:r>
            <a:r>
              <a:rPr lang="en-US" sz="1400" dirty="0" err="1">
                <a:latin typeface="Consolas" panose="020B0609020204030204" pitchFamily="49" charset="0"/>
              </a:rPr>
              <a:t>nop</a:t>
            </a:r>
            <a:r>
              <a:rPr lang="en-US" sz="1400" dirty="0">
                <a:latin typeface="Consolas" panose="020B0609020204030204" pitchFamily="49" charset="0"/>
              </a:rPr>
              <a:t>)  CMD ["/bin/bash"]            0B</a:t>
            </a:r>
          </a:p>
          <a:p>
            <a:pPr marL="169329" indent="0">
              <a:buNone/>
            </a:pPr>
            <a:r>
              <a:rPr lang="en-US" sz="1400" dirty="0">
                <a:latin typeface="Consolas" panose="020B0609020204030204" pitchFamily="49" charset="0"/>
              </a:rPr>
              <a:t>&lt;missing&gt;           4 weeks ago         /bin/</a:t>
            </a:r>
            <a:r>
              <a:rPr lang="en-US" sz="1400" dirty="0" err="1">
                <a:latin typeface="Consolas" panose="020B0609020204030204" pitchFamily="49" charset="0"/>
              </a:rPr>
              <a:t>sh</a:t>
            </a:r>
            <a:r>
              <a:rPr lang="en-US" sz="1400" dirty="0">
                <a:latin typeface="Consolas" panose="020B0609020204030204" pitchFamily="49" charset="0"/>
              </a:rPr>
              <a:t> -c </a:t>
            </a:r>
            <a:r>
              <a:rPr lang="en-US" sz="1400" dirty="0" err="1">
                <a:latin typeface="Consolas" panose="020B0609020204030204" pitchFamily="49" charset="0"/>
              </a:rPr>
              <a:t>mkdir</a:t>
            </a:r>
            <a:r>
              <a:rPr lang="en-US" sz="1400" dirty="0">
                <a:latin typeface="Consolas" panose="020B0609020204030204" pitchFamily="49" charset="0"/>
              </a:rPr>
              <a:t> -p /run/</a:t>
            </a:r>
            <a:r>
              <a:rPr lang="en-US" sz="1400" dirty="0" err="1">
                <a:latin typeface="Consolas" panose="020B0609020204030204" pitchFamily="49" charset="0"/>
              </a:rPr>
              <a:t>systemd</a:t>
            </a:r>
            <a:r>
              <a:rPr lang="en-US" sz="1400" dirty="0">
                <a:latin typeface="Consolas" panose="020B0609020204030204" pitchFamily="49" charset="0"/>
              </a:rPr>
              <a:t> &amp;&amp; echo 'do…   7B</a:t>
            </a:r>
          </a:p>
          <a:p>
            <a:pPr marL="169329" indent="0">
              <a:buNone/>
            </a:pPr>
            <a:r>
              <a:rPr lang="en-US" sz="1400" dirty="0">
                <a:latin typeface="Consolas" panose="020B0609020204030204" pitchFamily="49" charset="0"/>
              </a:rPr>
              <a:t>&lt;missing&gt;           4 weeks ago         /bin/</a:t>
            </a:r>
            <a:r>
              <a:rPr lang="en-US" sz="1400" dirty="0" err="1">
                <a:latin typeface="Consolas" panose="020B0609020204030204" pitchFamily="49" charset="0"/>
              </a:rPr>
              <a:t>sh</a:t>
            </a:r>
            <a:r>
              <a:rPr lang="en-US" sz="1400" dirty="0">
                <a:latin typeface="Consolas" panose="020B0609020204030204" pitchFamily="49" charset="0"/>
              </a:rPr>
              <a:t> -c rm -rf /var/lib/apt/lists/*          0B</a:t>
            </a:r>
          </a:p>
          <a:p>
            <a:pPr marL="169329" indent="0">
              <a:buNone/>
            </a:pPr>
            <a:r>
              <a:rPr lang="en-US" sz="1400" dirty="0">
                <a:latin typeface="Consolas" panose="020B0609020204030204" pitchFamily="49" charset="0"/>
              </a:rPr>
              <a:t>&lt;missing&gt;           4 weeks ago         /bin/</a:t>
            </a:r>
            <a:r>
              <a:rPr lang="en-US" sz="1400" dirty="0" err="1">
                <a:latin typeface="Consolas" panose="020B0609020204030204" pitchFamily="49" charset="0"/>
              </a:rPr>
              <a:t>sh</a:t>
            </a:r>
            <a:r>
              <a:rPr lang="en-US" sz="1400" dirty="0">
                <a:latin typeface="Consolas" panose="020B0609020204030204" pitchFamily="49" charset="0"/>
              </a:rPr>
              <a:t> -c set -</a:t>
            </a:r>
            <a:r>
              <a:rPr lang="en-US" sz="1400" dirty="0" err="1">
                <a:latin typeface="Consolas" panose="020B0609020204030204" pitchFamily="49" charset="0"/>
              </a:rPr>
              <a:t>xe</a:t>
            </a:r>
            <a:r>
              <a:rPr lang="en-US" sz="1400" dirty="0">
                <a:latin typeface="Consolas" panose="020B0609020204030204" pitchFamily="49" charset="0"/>
              </a:rPr>
              <a:t>   &amp;&amp; echo '#!/bin/</a:t>
            </a:r>
            <a:r>
              <a:rPr lang="en-US" sz="1400" dirty="0" err="1">
                <a:latin typeface="Consolas" panose="020B0609020204030204" pitchFamily="49" charset="0"/>
              </a:rPr>
              <a:t>sh</a:t>
            </a:r>
            <a:r>
              <a:rPr lang="en-US" sz="1400" dirty="0">
                <a:latin typeface="Consolas" panose="020B0609020204030204" pitchFamily="49" charset="0"/>
              </a:rPr>
              <a:t>' &gt; /…   933B</a:t>
            </a:r>
          </a:p>
          <a:p>
            <a:pPr marL="169329" indent="0">
              <a:buNone/>
            </a:pPr>
            <a:r>
              <a:rPr lang="en-US" sz="1400" dirty="0">
                <a:latin typeface="Consolas" panose="020B0609020204030204" pitchFamily="49" charset="0"/>
              </a:rPr>
              <a:t>&lt;missing&gt;           4 weeks ago         /bin/</a:t>
            </a:r>
            <a:r>
              <a:rPr lang="en-US" sz="1400" dirty="0" err="1">
                <a:latin typeface="Consolas" panose="020B0609020204030204" pitchFamily="49" charset="0"/>
              </a:rPr>
              <a:t>sh</a:t>
            </a:r>
            <a:r>
              <a:rPr lang="en-US" sz="1400" dirty="0">
                <a:latin typeface="Consolas" panose="020B0609020204030204" pitchFamily="49" charset="0"/>
              </a:rPr>
              <a:t> -c #(</a:t>
            </a:r>
            <a:r>
              <a:rPr lang="en-US" sz="1400" dirty="0" err="1">
                <a:latin typeface="Consolas" panose="020B0609020204030204" pitchFamily="49" charset="0"/>
              </a:rPr>
              <a:t>nop</a:t>
            </a:r>
            <a:r>
              <a:rPr lang="en-US" sz="1400" dirty="0">
                <a:latin typeface="Consolas" panose="020B0609020204030204" pitchFamily="49" charset="0"/>
              </a:rPr>
              <a:t>) ADD file:b82101f178f1bebe3…   75.4MB</a:t>
            </a:r>
          </a:p>
        </p:txBody>
      </p:sp>
      <p:sp>
        <p:nvSpPr>
          <p:cNvPr id="4" name="Rectangle 3">
            <a:extLst>
              <a:ext uri="{FF2B5EF4-FFF2-40B4-BE49-F238E27FC236}">
                <a16:creationId xmlns:a16="http://schemas.microsoft.com/office/drawing/2014/main" id="{931D1DA9-C8BC-45C9-B569-9AE72ACFE391}"/>
              </a:ext>
            </a:extLst>
          </p:cNvPr>
          <p:cNvSpPr/>
          <p:nvPr/>
        </p:nvSpPr>
        <p:spPr>
          <a:xfrm>
            <a:off x="987879" y="3951514"/>
            <a:ext cx="9495064" cy="27758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139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19AF43-69F3-CF4F-81F1-DA940E70C289}"/>
              </a:ext>
            </a:extLst>
          </p:cNvPr>
          <p:cNvSpPr>
            <a:spLocks noGrp="1"/>
          </p:cNvSpPr>
          <p:nvPr>
            <p:ph type="title"/>
          </p:nvPr>
        </p:nvSpPr>
        <p:spPr>
          <a:xfrm>
            <a:off x="838200" y="631825"/>
            <a:ext cx="10515600" cy="1325563"/>
          </a:xfrm>
        </p:spPr>
        <p:txBody>
          <a:bodyPr>
            <a:normAutofit/>
          </a:bodyPr>
          <a:lstStyle/>
          <a:p>
            <a:r>
              <a:rPr lang="en-US" dirty="0"/>
              <a:t>Bad Layering Example</a:t>
            </a:r>
          </a:p>
        </p:txBody>
      </p:sp>
      <p:sp>
        <p:nvSpPr>
          <p:cNvPr id="3" name="Content Placeholder 2">
            <a:extLst>
              <a:ext uri="{FF2B5EF4-FFF2-40B4-BE49-F238E27FC236}">
                <a16:creationId xmlns:a16="http://schemas.microsoft.com/office/drawing/2014/main" id="{5DBD052B-03EE-C14A-99A3-A08588635A25}"/>
              </a:ext>
            </a:extLst>
          </p:cNvPr>
          <p:cNvSpPr>
            <a:spLocks noGrp="1"/>
          </p:cNvSpPr>
          <p:nvPr>
            <p:ph idx="1"/>
          </p:nvPr>
        </p:nvSpPr>
        <p:spPr>
          <a:xfrm>
            <a:off x="838200" y="2057400"/>
            <a:ext cx="10515600" cy="3871762"/>
          </a:xfrm>
        </p:spPr>
        <p:txBody>
          <a:bodyPr>
            <a:normAutofit/>
          </a:bodyPr>
          <a:lstStyle/>
          <a:p>
            <a:pPr marL="169329" indent="0">
              <a:buNone/>
            </a:pPr>
            <a:r>
              <a:rPr lang="en-US" sz="1400" dirty="0">
                <a:latin typeface="Consolas" panose="020B0609020204030204" pitchFamily="49" charset="0"/>
              </a:rPr>
              <a:t>FROM </a:t>
            </a:r>
            <a:r>
              <a:rPr lang="en-US" sz="1400" dirty="0" err="1">
                <a:latin typeface="Consolas" panose="020B0609020204030204" pitchFamily="49" charset="0"/>
              </a:rPr>
              <a:t>ubuntu:disco</a:t>
            </a:r>
            <a:endParaRPr lang="en-US" sz="1400" dirty="0">
              <a:latin typeface="Consolas" panose="020B0609020204030204" pitchFamily="49" charset="0"/>
            </a:endParaRPr>
          </a:p>
          <a:p>
            <a:pPr marL="169329" indent="0">
              <a:buNone/>
            </a:pPr>
            <a:br>
              <a:rPr lang="en-US" sz="1400" dirty="0">
                <a:latin typeface="Consolas" panose="020B0609020204030204" pitchFamily="49" charset="0"/>
              </a:rPr>
            </a:br>
            <a:r>
              <a:rPr lang="en-US" sz="1400" dirty="0">
                <a:latin typeface="Consolas" panose="020B0609020204030204" pitchFamily="49" charset="0"/>
              </a:rPr>
              <a:t>RUN apt-get update</a:t>
            </a:r>
          </a:p>
          <a:p>
            <a:pPr marL="169329" indent="0">
              <a:buNone/>
            </a:pPr>
            <a:r>
              <a:rPr lang="en-US" sz="1400" dirty="0">
                <a:latin typeface="Consolas" panose="020B0609020204030204" pitchFamily="49" charset="0"/>
              </a:rPr>
              <a:t>RUN apt-get install -y curl</a:t>
            </a:r>
          </a:p>
          <a:p>
            <a:pPr marL="169329" indent="0">
              <a:buNone/>
            </a:pPr>
            <a:r>
              <a:rPr lang="en-US" sz="1400" dirty="0">
                <a:latin typeface="Consolas" panose="020B0609020204030204" pitchFamily="49" charset="0"/>
              </a:rPr>
              <a:t>RUN rm -rf /var/lib/apt/lists/*</a:t>
            </a:r>
          </a:p>
        </p:txBody>
      </p:sp>
    </p:spTree>
    <p:extLst>
      <p:ext uri="{BB962C8B-B14F-4D97-AF65-F5344CB8AC3E}">
        <p14:creationId xmlns:p14="http://schemas.microsoft.com/office/powerpoint/2010/main" val="2033630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19AF43-69F3-CF4F-81F1-DA940E70C289}"/>
              </a:ext>
            </a:extLst>
          </p:cNvPr>
          <p:cNvSpPr>
            <a:spLocks noGrp="1"/>
          </p:cNvSpPr>
          <p:nvPr>
            <p:ph type="title"/>
          </p:nvPr>
        </p:nvSpPr>
        <p:spPr>
          <a:xfrm>
            <a:off x="838200" y="631825"/>
            <a:ext cx="10515600" cy="1325563"/>
          </a:xfrm>
        </p:spPr>
        <p:txBody>
          <a:bodyPr>
            <a:normAutofit/>
          </a:bodyPr>
          <a:lstStyle/>
          <a:p>
            <a:r>
              <a:rPr lang="en-US" dirty="0"/>
              <a:t>View Docker Layers</a:t>
            </a:r>
          </a:p>
        </p:txBody>
      </p:sp>
      <p:sp>
        <p:nvSpPr>
          <p:cNvPr id="3" name="Content Placeholder 2">
            <a:extLst>
              <a:ext uri="{FF2B5EF4-FFF2-40B4-BE49-F238E27FC236}">
                <a16:creationId xmlns:a16="http://schemas.microsoft.com/office/drawing/2014/main" id="{5DBD052B-03EE-C14A-99A3-A08588635A25}"/>
              </a:ext>
            </a:extLst>
          </p:cNvPr>
          <p:cNvSpPr>
            <a:spLocks noGrp="1"/>
          </p:cNvSpPr>
          <p:nvPr>
            <p:ph idx="1"/>
          </p:nvPr>
        </p:nvSpPr>
        <p:spPr>
          <a:xfrm>
            <a:off x="838200" y="2057400"/>
            <a:ext cx="10515600" cy="3871762"/>
          </a:xfrm>
        </p:spPr>
        <p:txBody>
          <a:bodyPr>
            <a:noAutofit/>
          </a:bodyPr>
          <a:lstStyle/>
          <a:p>
            <a:pPr marL="169329" indent="0">
              <a:buNone/>
            </a:pPr>
            <a:r>
              <a:rPr lang="en-US" sz="1400" dirty="0">
                <a:latin typeface="Consolas" panose="020B0609020204030204" pitchFamily="49" charset="0"/>
              </a:rPr>
              <a:t>PS D:\&gt; docker image ls training-day</a:t>
            </a:r>
          </a:p>
          <a:p>
            <a:pPr marL="169329" indent="0">
              <a:buNone/>
            </a:pPr>
            <a:r>
              <a:rPr lang="en-US" sz="1400" dirty="0">
                <a:latin typeface="Consolas" panose="020B0609020204030204" pitchFamily="49" charset="0"/>
              </a:rPr>
              <a:t>REPOSITORY          TAG                 IMAGE ID            CREATED             SIZE</a:t>
            </a:r>
          </a:p>
          <a:p>
            <a:pPr marL="169329" indent="0">
              <a:buNone/>
            </a:pPr>
            <a:r>
              <a:rPr lang="en-US" sz="1400" dirty="0">
                <a:latin typeface="Consolas" panose="020B0609020204030204" pitchFamily="49" charset="0"/>
              </a:rPr>
              <a:t>training-day        curl-cleanup        8c8ccd7a25c2        2 minutes ago       114MB</a:t>
            </a:r>
          </a:p>
          <a:p>
            <a:pPr marL="169329" indent="0">
              <a:buNone/>
            </a:pPr>
            <a:r>
              <a:rPr lang="en-US" sz="1400" dirty="0">
                <a:latin typeface="Consolas" panose="020B0609020204030204" pitchFamily="49" charset="0"/>
              </a:rPr>
              <a:t>training-day        curl                9686a8e92900        14 minutes ago      114MB</a:t>
            </a:r>
          </a:p>
          <a:p>
            <a:pPr marL="169329" indent="0">
              <a:buNone/>
            </a:pPr>
            <a:r>
              <a:rPr lang="en-US" sz="1400" dirty="0">
                <a:latin typeface="Consolas" panose="020B0609020204030204" pitchFamily="49" charset="0"/>
              </a:rPr>
              <a:t>PS D:\&gt; docker history </a:t>
            </a:r>
            <a:r>
              <a:rPr lang="en-US" sz="1400" dirty="0" err="1">
                <a:latin typeface="Consolas" panose="020B0609020204030204" pitchFamily="49" charset="0"/>
              </a:rPr>
              <a:t>training-day:curl-cleanup</a:t>
            </a:r>
            <a:endParaRPr lang="en-US" sz="1400" dirty="0">
              <a:latin typeface="Consolas" panose="020B0609020204030204" pitchFamily="49" charset="0"/>
            </a:endParaRPr>
          </a:p>
          <a:p>
            <a:pPr marL="169329" indent="0">
              <a:buNone/>
            </a:pPr>
            <a:r>
              <a:rPr lang="en-US" sz="1400" dirty="0">
                <a:latin typeface="Consolas" panose="020B0609020204030204" pitchFamily="49" charset="0"/>
              </a:rPr>
              <a:t>IMAGE               CREATED             CREATED BY                                      SIZE</a:t>
            </a:r>
          </a:p>
          <a:p>
            <a:pPr marL="169329" indent="0">
              <a:buNone/>
            </a:pPr>
            <a:r>
              <a:rPr lang="en-US" sz="1400" dirty="0">
                <a:latin typeface="Consolas" panose="020B0609020204030204" pitchFamily="49" charset="0"/>
              </a:rPr>
              <a:t>8c8ccd7a25c2        5 minutes ago       /bin/</a:t>
            </a:r>
            <a:r>
              <a:rPr lang="en-US" sz="1400" dirty="0" err="1">
                <a:latin typeface="Consolas" panose="020B0609020204030204" pitchFamily="49" charset="0"/>
              </a:rPr>
              <a:t>sh</a:t>
            </a:r>
            <a:r>
              <a:rPr lang="en-US" sz="1400" dirty="0">
                <a:latin typeface="Consolas" panose="020B0609020204030204" pitchFamily="49" charset="0"/>
              </a:rPr>
              <a:t> -c rm -rf /var/lib/apt/lists/*          0B</a:t>
            </a:r>
          </a:p>
          <a:p>
            <a:pPr marL="169329" indent="0">
              <a:buNone/>
            </a:pPr>
            <a:r>
              <a:rPr lang="en-US" sz="1400" dirty="0">
                <a:latin typeface="Consolas" panose="020B0609020204030204" pitchFamily="49" charset="0"/>
              </a:rPr>
              <a:t>9686a8e92900        16 minutes ago      /bin/</a:t>
            </a:r>
            <a:r>
              <a:rPr lang="en-US" sz="1400" dirty="0" err="1">
                <a:latin typeface="Consolas" panose="020B0609020204030204" pitchFamily="49" charset="0"/>
              </a:rPr>
              <a:t>sh</a:t>
            </a:r>
            <a:r>
              <a:rPr lang="en-US" sz="1400" dirty="0">
                <a:latin typeface="Consolas" panose="020B0609020204030204" pitchFamily="49" charset="0"/>
              </a:rPr>
              <a:t> -c apt-get install -y curl              15.2MB</a:t>
            </a:r>
          </a:p>
          <a:p>
            <a:pPr marL="169329" indent="0">
              <a:buNone/>
            </a:pPr>
            <a:r>
              <a:rPr lang="en-US" sz="1400" dirty="0">
                <a:latin typeface="Consolas" panose="020B0609020204030204" pitchFamily="49" charset="0"/>
              </a:rPr>
              <a:t>f86b6d0f93c1        17 minutes ago      /bin/</a:t>
            </a:r>
            <a:r>
              <a:rPr lang="en-US" sz="1400" dirty="0" err="1">
                <a:latin typeface="Consolas" panose="020B0609020204030204" pitchFamily="49" charset="0"/>
              </a:rPr>
              <a:t>sh</a:t>
            </a:r>
            <a:r>
              <a:rPr lang="en-US" sz="1400" dirty="0">
                <a:latin typeface="Consolas" panose="020B0609020204030204" pitchFamily="49" charset="0"/>
              </a:rPr>
              <a:t> -c apt-get update                       23.5MB</a:t>
            </a:r>
          </a:p>
          <a:p>
            <a:pPr marL="169329" indent="0">
              <a:buNone/>
            </a:pPr>
            <a:r>
              <a:rPr lang="en-US" sz="1400" dirty="0">
                <a:latin typeface="Consolas" panose="020B0609020204030204" pitchFamily="49" charset="0"/>
              </a:rPr>
              <a:t>9b17fc7d6848        4 weeks ago         /bin/</a:t>
            </a:r>
            <a:r>
              <a:rPr lang="en-US" sz="1400" dirty="0" err="1">
                <a:latin typeface="Consolas" panose="020B0609020204030204" pitchFamily="49" charset="0"/>
              </a:rPr>
              <a:t>sh</a:t>
            </a:r>
            <a:r>
              <a:rPr lang="en-US" sz="1400" dirty="0">
                <a:latin typeface="Consolas" panose="020B0609020204030204" pitchFamily="49" charset="0"/>
              </a:rPr>
              <a:t> -c #(</a:t>
            </a:r>
            <a:r>
              <a:rPr lang="en-US" sz="1400" dirty="0" err="1">
                <a:latin typeface="Consolas" panose="020B0609020204030204" pitchFamily="49" charset="0"/>
              </a:rPr>
              <a:t>nop</a:t>
            </a:r>
            <a:r>
              <a:rPr lang="en-US" sz="1400" dirty="0">
                <a:latin typeface="Consolas" panose="020B0609020204030204" pitchFamily="49" charset="0"/>
              </a:rPr>
              <a:t>)  CMD ["/bin/bash"]            0B</a:t>
            </a:r>
          </a:p>
          <a:p>
            <a:pPr marL="169329" indent="0">
              <a:buNone/>
            </a:pPr>
            <a:r>
              <a:rPr lang="en-US" sz="1400" dirty="0">
                <a:latin typeface="Consolas" panose="020B0609020204030204" pitchFamily="49" charset="0"/>
              </a:rPr>
              <a:t>&lt;missing&gt;           4 weeks ago         /bin/</a:t>
            </a:r>
            <a:r>
              <a:rPr lang="en-US" sz="1400" dirty="0" err="1">
                <a:latin typeface="Consolas" panose="020B0609020204030204" pitchFamily="49" charset="0"/>
              </a:rPr>
              <a:t>sh</a:t>
            </a:r>
            <a:r>
              <a:rPr lang="en-US" sz="1400" dirty="0">
                <a:latin typeface="Consolas" panose="020B0609020204030204" pitchFamily="49" charset="0"/>
              </a:rPr>
              <a:t> -c </a:t>
            </a:r>
            <a:r>
              <a:rPr lang="en-US" sz="1400" dirty="0" err="1">
                <a:latin typeface="Consolas" panose="020B0609020204030204" pitchFamily="49" charset="0"/>
              </a:rPr>
              <a:t>mkdir</a:t>
            </a:r>
            <a:r>
              <a:rPr lang="en-US" sz="1400" dirty="0">
                <a:latin typeface="Consolas" panose="020B0609020204030204" pitchFamily="49" charset="0"/>
              </a:rPr>
              <a:t> -p /run/</a:t>
            </a:r>
            <a:r>
              <a:rPr lang="en-US" sz="1400" dirty="0" err="1">
                <a:latin typeface="Consolas" panose="020B0609020204030204" pitchFamily="49" charset="0"/>
              </a:rPr>
              <a:t>systemd</a:t>
            </a:r>
            <a:r>
              <a:rPr lang="en-US" sz="1400" dirty="0">
                <a:latin typeface="Consolas" panose="020B0609020204030204" pitchFamily="49" charset="0"/>
              </a:rPr>
              <a:t> &amp;&amp; echo 'do…   7B</a:t>
            </a:r>
          </a:p>
          <a:p>
            <a:pPr marL="169329" indent="0">
              <a:buNone/>
            </a:pPr>
            <a:r>
              <a:rPr lang="en-US" sz="1400" dirty="0">
                <a:latin typeface="Consolas" panose="020B0609020204030204" pitchFamily="49" charset="0"/>
              </a:rPr>
              <a:t>&lt;missing&gt;           4 weeks ago         /bin/</a:t>
            </a:r>
            <a:r>
              <a:rPr lang="en-US" sz="1400" dirty="0" err="1">
                <a:latin typeface="Consolas" panose="020B0609020204030204" pitchFamily="49" charset="0"/>
              </a:rPr>
              <a:t>sh</a:t>
            </a:r>
            <a:r>
              <a:rPr lang="en-US" sz="1400" dirty="0">
                <a:latin typeface="Consolas" panose="020B0609020204030204" pitchFamily="49" charset="0"/>
              </a:rPr>
              <a:t> -c rm -rf /var/lib/apt/lists/*          0B</a:t>
            </a:r>
          </a:p>
          <a:p>
            <a:pPr marL="169329" indent="0">
              <a:buNone/>
            </a:pPr>
            <a:r>
              <a:rPr lang="en-US" sz="1400" dirty="0">
                <a:latin typeface="Consolas" panose="020B0609020204030204" pitchFamily="49" charset="0"/>
              </a:rPr>
              <a:t>&lt;missing&gt;           4 weeks ago         /bin/</a:t>
            </a:r>
            <a:r>
              <a:rPr lang="en-US" sz="1400" dirty="0" err="1">
                <a:latin typeface="Consolas" panose="020B0609020204030204" pitchFamily="49" charset="0"/>
              </a:rPr>
              <a:t>sh</a:t>
            </a:r>
            <a:r>
              <a:rPr lang="en-US" sz="1400" dirty="0">
                <a:latin typeface="Consolas" panose="020B0609020204030204" pitchFamily="49" charset="0"/>
              </a:rPr>
              <a:t> -c set -</a:t>
            </a:r>
            <a:r>
              <a:rPr lang="en-US" sz="1400" dirty="0" err="1">
                <a:latin typeface="Consolas" panose="020B0609020204030204" pitchFamily="49" charset="0"/>
              </a:rPr>
              <a:t>xe</a:t>
            </a:r>
            <a:r>
              <a:rPr lang="en-US" sz="1400" dirty="0">
                <a:latin typeface="Consolas" panose="020B0609020204030204" pitchFamily="49" charset="0"/>
              </a:rPr>
              <a:t>   &amp;&amp; echo '#!/bin/</a:t>
            </a:r>
            <a:r>
              <a:rPr lang="en-US" sz="1400" dirty="0" err="1">
                <a:latin typeface="Consolas" panose="020B0609020204030204" pitchFamily="49" charset="0"/>
              </a:rPr>
              <a:t>sh</a:t>
            </a:r>
            <a:r>
              <a:rPr lang="en-US" sz="1400" dirty="0">
                <a:latin typeface="Consolas" panose="020B0609020204030204" pitchFamily="49" charset="0"/>
              </a:rPr>
              <a:t>' &gt; /…   933B</a:t>
            </a:r>
          </a:p>
          <a:p>
            <a:pPr marL="169329" indent="0">
              <a:buNone/>
            </a:pPr>
            <a:r>
              <a:rPr lang="en-US" sz="1400" dirty="0">
                <a:latin typeface="Consolas" panose="020B0609020204030204" pitchFamily="49" charset="0"/>
              </a:rPr>
              <a:t>&lt;missing&gt;           4 weeks ago         /bin/</a:t>
            </a:r>
            <a:r>
              <a:rPr lang="en-US" sz="1400" dirty="0" err="1">
                <a:latin typeface="Consolas" panose="020B0609020204030204" pitchFamily="49" charset="0"/>
              </a:rPr>
              <a:t>sh</a:t>
            </a:r>
            <a:r>
              <a:rPr lang="en-US" sz="1400" dirty="0">
                <a:latin typeface="Consolas" panose="020B0609020204030204" pitchFamily="49" charset="0"/>
              </a:rPr>
              <a:t> -c #(</a:t>
            </a:r>
            <a:r>
              <a:rPr lang="en-US" sz="1400" dirty="0" err="1">
                <a:latin typeface="Consolas" panose="020B0609020204030204" pitchFamily="49" charset="0"/>
              </a:rPr>
              <a:t>nop</a:t>
            </a:r>
            <a:r>
              <a:rPr lang="en-US" sz="1400" dirty="0">
                <a:latin typeface="Consolas" panose="020B0609020204030204" pitchFamily="49" charset="0"/>
              </a:rPr>
              <a:t>) ADD file:b82101f178f1bebe3…   75.4MB</a:t>
            </a:r>
          </a:p>
        </p:txBody>
      </p:sp>
      <p:sp>
        <p:nvSpPr>
          <p:cNvPr id="5" name="Rectangle 4">
            <a:extLst>
              <a:ext uri="{FF2B5EF4-FFF2-40B4-BE49-F238E27FC236}">
                <a16:creationId xmlns:a16="http://schemas.microsoft.com/office/drawing/2014/main" id="{6BC821BD-E976-4A0E-B194-3C0E848BB9E4}"/>
              </a:ext>
            </a:extLst>
          </p:cNvPr>
          <p:cNvSpPr/>
          <p:nvPr/>
        </p:nvSpPr>
        <p:spPr>
          <a:xfrm>
            <a:off x="979714" y="3976007"/>
            <a:ext cx="9429750" cy="89807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311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19AF43-69F3-CF4F-81F1-DA940E70C289}"/>
              </a:ext>
            </a:extLst>
          </p:cNvPr>
          <p:cNvSpPr>
            <a:spLocks noGrp="1"/>
          </p:cNvSpPr>
          <p:nvPr>
            <p:ph type="title"/>
          </p:nvPr>
        </p:nvSpPr>
        <p:spPr>
          <a:xfrm>
            <a:off x="838200" y="631825"/>
            <a:ext cx="10515600" cy="1325563"/>
          </a:xfrm>
        </p:spPr>
        <p:txBody>
          <a:bodyPr>
            <a:normAutofit/>
          </a:bodyPr>
          <a:lstStyle/>
          <a:p>
            <a:r>
              <a:rPr lang="en-US" dirty="0"/>
              <a:t>Good Layering Example</a:t>
            </a:r>
          </a:p>
        </p:txBody>
      </p:sp>
      <p:sp>
        <p:nvSpPr>
          <p:cNvPr id="3" name="Content Placeholder 2">
            <a:extLst>
              <a:ext uri="{FF2B5EF4-FFF2-40B4-BE49-F238E27FC236}">
                <a16:creationId xmlns:a16="http://schemas.microsoft.com/office/drawing/2014/main" id="{5DBD052B-03EE-C14A-99A3-A08588635A25}"/>
              </a:ext>
            </a:extLst>
          </p:cNvPr>
          <p:cNvSpPr>
            <a:spLocks noGrp="1"/>
          </p:cNvSpPr>
          <p:nvPr>
            <p:ph idx="1"/>
          </p:nvPr>
        </p:nvSpPr>
        <p:spPr>
          <a:xfrm>
            <a:off x="838200" y="2057400"/>
            <a:ext cx="10515600" cy="3871762"/>
          </a:xfrm>
        </p:spPr>
        <p:txBody>
          <a:bodyPr>
            <a:normAutofit/>
          </a:bodyPr>
          <a:lstStyle/>
          <a:p>
            <a:pPr marL="169329" indent="0">
              <a:buNone/>
            </a:pPr>
            <a:r>
              <a:rPr lang="en-US" sz="1400" dirty="0">
                <a:latin typeface="Consolas" panose="020B0609020204030204" pitchFamily="49" charset="0"/>
              </a:rPr>
              <a:t>FROM </a:t>
            </a:r>
            <a:r>
              <a:rPr lang="en-US" sz="1400" dirty="0" err="1">
                <a:latin typeface="Consolas" panose="020B0609020204030204" pitchFamily="49" charset="0"/>
              </a:rPr>
              <a:t>ubuntu:disco</a:t>
            </a:r>
            <a:endParaRPr lang="en-US" sz="1400" dirty="0">
              <a:latin typeface="Consolas" panose="020B0609020204030204" pitchFamily="49" charset="0"/>
            </a:endParaRPr>
          </a:p>
          <a:p>
            <a:pPr marL="169329" indent="0">
              <a:buNone/>
            </a:pPr>
            <a:br>
              <a:rPr lang="en-US" sz="1400" dirty="0">
                <a:latin typeface="Consolas" panose="020B0609020204030204" pitchFamily="49" charset="0"/>
              </a:rPr>
            </a:br>
            <a:r>
              <a:rPr lang="en-US" sz="1400" dirty="0">
                <a:latin typeface="Consolas" panose="020B0609020204030204" pitchFamily="49" charset="0"/>
              </a:rPr>
              <a:t>RUN apt-get update \</a:t>
            </a:r>
          </a:p>
          <a:p>
            <a:pPr marL="169329" indent="0">
              <a:buNone/>
            </a:pPr>
            <a:r>
              <a:rPr lang="en-US" sz="1400" dirty="0">
                <a:latin typeface="Consolas" panose="020B0609020204030204" pitchFamily="49" charset="0"/>
              </a:rPr>
              <a:t>    &amp;&amp; apt-get install -y curl \</a:t>
            </a:r>
          </a:p>
          <a:p>
            <a:pPr marL="169329" indent="0">
              <a:buNone/>
            </a:pPr>
            <a:r>
              <a:rPr lang="en-US" sz="1400" dirty="0">
                <a:latin typeface="Consolas" panose="020B0609020204030204" pitchFamily="49" charset="0"/>
              </a:rPr>
              <a:t>    &amp;&amp; rm -rf /var/lib/apt/lists/*</a:t>
            </a:r>
          </a:p>
        </p:txBody>
      </p:sp>
    </p:spTree>
    <p:extLst>
      <p:ext uri="{BB962C8B-B14F-4D97-AF65-F5344CB8AC3E}">
        <p14:creationId xmlns:p14="http://schemas.microsoft.com/office/powerpoint/2010/main" val="42539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19AF43-69F3-CF4F-81F1-DA940E70C289}"/>
              </a:ext>
            </a:extLst>
          </p:cNvPr>
          <p:cNvSpPr>
            <a:spLocks noGrp="1"/>
          </p:cNvSpPr>
          <p:nvPr>
            <p:ph type="title"/>
          </p:nvPr>
        </p:nvSpPr>
        <p:spPr>
          <a:xfrm>
            <a:off x="838200" y="631825"/>
            <a:ext cx="10515600" cy="1325563"/>
          </a:xfrm>
        </p:spPr>
        <p:txBody>
          <a:bodyPr>
            <a:normAutofit/>
          </a:bodyPr>
          <a:lstStyle/>
          <a:p>
            <a:r>
              <a:rPr lang="en-US" dirty="0"/>
              <a:t>View Docker Layers</a:t>
            </a:r>
          </a:p>
        </p:txBody>
      </p:sp>
      <p:sp>
        <p:nvSpPr>
          <p:cNvPr id="3" name="Content Placeholder 2">
            <a:extLst>
              <a:ext uri="{FF2B5EF4-FFF2-40B4-BE49-F238E27FC236}">
                <a16:creationId xmlns:a16="http://schemas.microsoft.com/office/drawing/2014/main" id="{5DBD052B-03EE-C14A-99A3-A08588635A25}"/>
              </a:ext>
            </a:extLst>
          </p:cNvPr>
          <p:cNvSpPr>
            <a:spLocks noGrp="1"/>
          </p:cNvSpPr>
          <p:nvPr>
            <p:ph idx="1"/>
          </p:nvPr>
        </p:nvSpPr>
        <p:spPr>
          <a:xfrm>
            <a:off x="838200" y="2057400"/>
            <a:ext cx="10515600" cy="3871762"/>
          </a:xfrm>
        </p:spPr>
        <p:txBody>
          <a:bodyPr>
            <a:noAutofit/>
          </a:bodyPr>
          <a:lstStyle/>
          <a:p>
            <a:pPr marL="169329" indent="0">
              <a:buNone/>
            </a:pPr>
            <a:r>
              <a:rPr lang="en-US" sz="1400" dirty="0">
                <a:latin typeface="Consolas" panose="020B0609020204030204" pitchFamily="49" charset="0"/>
              </a:rPr>
              <a:t>PS D:\&gt; docker image ls training-day</a:t>
            </a:r>
          </a:p>
          <a:p>
            <a:pPr marL="169329" indent="0">
              <a:buNone/>
            </a:pPr>
            <a:r>
              <a:rPr lang="en-US" sz="1400" dirty="0">
                <a:latin typeface="Consolas" panose="020B0609020204030204" pitchFamily="49" charset="0"/>
              </a:rPr>
              <a:t>REPOSITORY          TAG                 IMAGE ID            CREATED             SIZE</a:t>
            </a:r>
          </a:p>
          <a:p>
            <a:pPr marL="169329" indent="0">
              <a:buNone/>
            </a:pPr>
            <a:r>
              <a:rPr lang="en-US" sz="1400" dirty="0">
                <a:latin typeface="Consolas" panose="020B0609020204030204" pitchFamily="49" charset="0"/>
              </a:rPr>
              <a:t>training-day        curl-fixed          5e8865b816e5        31 seconds ago      90.6MB</a:t>
            </a:r>
          </a:p>
          <a:p>
            <a:pPr marL="169329" indent="0">
              <a:buNone/>
            </a:pPr>
            <a:r>
              <a:rPr lang="en-US" sz="1400" dirty="0">
                <a:latin typeface="Consolas" panose="020B0609020204030204" pitchFamily="49" charset="0"/>
              </a:rPr>
              <a:t>training-day        curl                9686a8e92900        14 minutes ago      114MB</a:t>
            </a:r>
          </a:p>
          <a:p>
            <a:pPr marL="169329" indent="0">
              <a:buNone/>
            </a:pPr>
            <a:r>
              <a:rPr lang="en-US" sz="1400" dirty="0">
                <a:latin typeface="Consolas" panose="020B0609020204030204" pitchFamily="49" charset="0"/>
              </a:rPr>
              <a:t>PS D:\&gt; docker history </a:t>
            </a:r>
            <a:r>
              <a:rPr lang="en-US" sz="1400" dirty="0" err="1">
                <a:latin typeface="Consolas" panose="020B0609020204030204" pitchFamily="49" charset="0"/>
              </a:rPr>
              <a:t>training-day:curl-fixed</a:t>
            </a:r>
            <a:endParaRPr lang="en-US" sz="1400" dirty="0">
              <a:latin typeface="Consolas" panose="020B0609020204030204" pitchFamily="49" charset="0"/>
            </a:endParaRPr>
          </a:p>
          <a:p>
            <a:pPr marL="169329" indent="0">
              <a:buNone/>
            </a:pPr>
            <a:r>
              <a:rPr lang="en-US" sz="1400" dirty="0">
                <a:latin typeface="Consolas" panose="020B0609020204030204" pitchFamily="49" charset="0"/>
              </a:rPr>
              <a:t>IMAGE               CREATED             CREATED BY                                      SIZE</a:t>
            </a:r>
          </a:p>
          <a:p>
            <a:pPr marL="169329" indent="0">
              <a:buNone/>
            </a:pPr>
            <a:r>
              <a:rPr lang="en-US" sz="1400" dirty="0">
                <a:latin typeface="Consolas" panose="020B0609020204030204" pitchFamily="49" charset="0"/>
              </a:rPr>
              <a:t>5e8865b816e5        2 minutes ago       /bin/</a:t>
            </a:r>
            <a:r>
              <a:rPr lang="en-US" sz="1400" dirty="0" err="1">
                <a:latin typeface="Consolas" panose="020B0609020204030204" pitchFamily="49" charset="0"/>
              </a:rPr>
              <a:t>sh</a:t>
            </a:r>
            <a:r>
              <a:rPr lang="en-US" sz="1400" dirty="0">
                <a:latin typeface="Consolas" panose="020B0609020204030204" pitchFamily="49" charset="0"/>
              </a:rPr>
              <a:t> -c apt-get update     &amp;&amp; apt-get ins…   15.2MB</a:t>
            </a:r>
          </a:p>
          <a:p>
            <a:pPr marL="169329" indent="0">
              <a:buNone/>
            </a:pPr>
            <a:r>
              <a:rPr lang="en-US" sz="1400" dirty="0">
                <a:latin typeface="Consolas" panose="020B0609020204030204" pitchFamily="49" charset="0"/>
              </a:rPr>
              <a:t>9b17fc7d6848        4 weeks ago         /bin/</a:t>
            </a:r>
            <a:r>
              <a:rPr lang="en-US" sz="1400" dirty="0" err="1">
                <a:latin typeface="Consolas" panose="020B0609020204030204" pitchFamily="49" charset="0"/>
              </a:rPr>
              <a:t>sh</a:t>
            </a:r>
            <a:r>
              <a:rPr lang="en-US" sz="1400" dirty="0">
                <a:latin typeface="Consolas" panose="020B0609020204030204" pitchFamily="49" charset="0"/>
              </a:rPr>
              <a:t> -c #(</a:t>
            </a:r>
            <a:r>
              <a:rPr lang="en-US" sz="1400" dirty="0" err="1">
                <a:latin typeface="Consolas" panose="020B0609020204030204" pitchFamily="49" charset="0"/>
              </a:rPr>
              <a:t>nop</a:t>
            </a:r>
            <a:r>
              <a:rPr lang="en-US" sz="1400" dirty="0">
                <a:latin typeface="Consolas" panose="020B0609020204030204" pitchFamily="49" charset="0"/>
              </a:rPr>
              <a:t>)  CMD ["/bin/bash"]            0B</a:t>
            </a:r>
          </a:p>
          <a:p>
            <a:pPr marL="169329" indent="0">
              <a:buNone/>
            </a:pPr>
            <a:r>
              <a:rPr lang="en-US" sz="1400" dirty="0">
                <a:latin typeface="Consolas" panose="020B0609020204030204" pitchFamily="49" charset="0"/>
              </a:rPr>
              <a:t>&lt;missing&gt;           4 weeks ago         /bin/</a:t>
            </a:r>
            <a:r>
              <a:rPr lang="en-US" sz="1400" dirty="0" err="1">
                <a:latin typeface="Consolas" panose="020B0609020204030204" pitchFamily="49" charset="0"/>
              </a:rPr>
              <a:t>sh</a:t>
            </a:r>
            <a:r>
              <a:rPr lang="en-US" sz="1400" dirty="0">
                <a:latin typeface="Consolas" panose="020B0609020204030204" pitchFamily="49" charset="0"/>
              </a:rPr>
              <a:t> -c </a:t>
            </a:r>
            <a:r>
              <a:rPr lang="en-US" sz="1400" dirty="0" err="1">
                <a:latin typeface="Consolas" panose="020B0609020204030204" pitchFamily="49" charset="0"/>
              </a:rPr>
              <a:t>mkdir</a:t>
            </a:r>
            <a:r>
              <a:rPr lang="en-US" sz="1400" dirty="0">
                <a:latin typeface="Consolas" panose="020B0609020204030204" pitchFamily="49" charset="0"/>
              </a:rPr>
              <a:t> -p /run/</a:t>
            </a:r>
            <a:r>
              <a:rPr lang="en-US" sz="1400" dirty="0" err="1">
                <a:latin typeface="Consolas" panose="020B0609020204030204" pitchFamily="49" charset="0"/>
              </a:rPr>
              <a:t>systemd</a:t>
            </a:r>
            <a:r>
              <a:rPr lang="en-US" sz="1400" dirty="0">
                <a:latin typeface="Consolas" panose="020B0609020204030204" pitchFamily="49" charset="0"/>
              </a:rPr>
              <a:t> &amp;&amp; echo 'do…   7B</a:t>
            </a:r>
          </a:p>
          <a:p>
            <a:pPr marL="169329" indent="0">
              <a:buNone/>
            </a:pPr>
            <a:r>
              <a:rPr lang="en-US" sz="1400" dirty="0">
                <a:latin typeface="Consolas" panose="020B0609020204030204" pitchFamily="49" charset="0"/>
              </a:rPr>
              <a:t>&lt;missing&gt;           4 weeks ago         /bin/</a:t>
            </a:r>
            <a:r>
              <a:rPr lang="en-US" sz="1400" dirty="0" err="1">
                <a:latin typeface="Consolas" panose="020B0609020204030204" pitchFamily="49" charset="0"/>
              </a:rPr>
              <a:t>sh</a:t>
            </a:r>
            <a:r>
              <a:rPr lang="en-US" sz="1400" dirty="0">
                <a:latin typeface="Consolas" panose="020B0609020204030204" pitchFamily="49" charset="0"/>
              </a:rPr>
              <a:t> -c rm -rf /var/lib/apt/lists/*          0B</a:t>
            </a:r>
          </a:p>
          <a:p>
            <a:pPr marL="169329" indent="0">
              <a:buNone/>
            </a:pPr>
            <a:r>
              <a:rPr lang="en-US" sz="1400" dirty="0">
                <a:latin typeface="Consolas" panose="020B0609020204030204" pitchFamily="49" charset="0"/>
              </a:rPr>
              <a:t>&lt;missing&gt;           4 weeks ago         /bin/</a:t>
            </a:r>
            <a:r>
              <a:rPr lang="en-US" sz="1400" dirty="0" err="1">
                <a:latin typeface="Consolas" panose="020B0609020204030204" pitchFamily="49" charset="0"/>
              </a:rPr>
              <a:t>sh</a:t>
            </a:r>
            <a:r>
              <a:rPr lang="en-US" sz="1400" dirty="0">
                <a:latin typeface="Consolas" panose="020B0609020204030204" pitchFamily="49" charset="0"/>
              </a:rPr>
              <a:t> -c set -</a:t>
            </a:r>
            <a:r>
              <a:rPr lang="en-US" sz="1400" dirty="0" err="1">
                <a:latin typeface="Consolas" panose="020B0609020204030204" pitchFamily="49" charset="0"/>
              </a:rPr>
              <a:t>xe</a:t>
            </a:r>
            <a:r>
              <a:rPr lang="en-US" sz="1400" dirty="0">
                <a:latin typeface="Consolas" panose="020B0609020204030204" pitchFamily="49" charset="0"/>
              </a:rPr>
              <a:t>   &amp;&amp; echo '#!/bin/</a:t>
            </a:r>
            <a:r>
              <a:rPr lang="en-US" sz="1400" dirty="0" err="1">
                <a:latin typeface="Consolas" panose="020B0609020204030204" pitchFamily="49" charset="0"/>
              </a:rPr>
              <a:t>sh</a:t>
            </a:r>
            <a:r>
              <a:rPr lang="en-US" sz="1400" dirty="0">
                <a:latin typeface="Consolas" panose="020B0609020204030204" pitchFamily="49" charset="0"/>
              </a:rPr>
              <a:t>' &gt; /…   933B</a:t>
            </a:r>
          </a:p>
          <a:p>
            <a:pPr marL="169329" indent="0">
              <a:buNone/>
            </a:pPr>
            <a:r>
              <a:rPr lang="en-US" sz="1400" dirty="0">
                <a:latin typeface="Consolas" panose="020B0609020204030204" pitchFamily="49" charset="0"/>
              </a:rPr>
              <a:t>&lt;missing&gt;           4 weeks ago         /bin/</a:t>
            </a:r>
            <a:r>
              <a:rPr lang="en-US" sz="1400" dirty="0" err="1">
                <a:latin typeface="Consolas" panose="020B0609020204030204" pitchFamily="49" charset="0"/>
              </a:rPr>
              <a:t>sh</a:t>
            </a:r>
            <a:r>
              <a:rPr lang="en-US" sz="1400" dirty="0">
                <a:latin typeface="Consolas" panose="020B0609020204030204" pitchFamily="49" charset="0"/>
              </a:rPr>
              <a:t> -c #(</a:t>
            </a:r>
            <a:r>
              <a:rPr lang="en-US" sz="1400" dirty="0" err="1">
                <a:latin typeface="Consolas" panose="020B0609020204030204" pitchFamily="49" charset="0"/>
              </a:rPr>
              <a:t>nop</a:t>
            </a:r>
            <a:r>
              <a:rPr lang="en-US" sz="1400" dirty="0">
                <a:latin typeface="Consolas" panose="020B0609020204030204" pitchFamily="49" charset="0"/>
              </a:rPr>
              <a:t>) ADD file:b82101f178f1bebe3…   75.4MB</a:t>
            </a:r>
          </a:p>
        </p:txBody>
      </p:sp>
      <p:sp>
        <p:nvSpPr>
          <p:cNvPr id="5" name="Rectangle 4">
            <a:extLst>
              <a:ext uri="{FF2B5EF4-FFF2-40B4-BE49-F238E27FC236}">
                <a16:creationId xmlns:a16="http://schemas.microsoft.com/office/drawing/2014/main" id="{BF37C426-E900-475C-8BB5-EF4A50DDCB90}"/>
              </a:ext>
            </a:extLst>
          </p:cNvPr>
          <p:cNvSpPr/>
          <p:nvPr/>
        </p:nvSpPr>
        <p:spPr>
          <a:xfrm>
            <a:off x="1020536" y="3927022"/>
            <a:ext cx="9397093" cy="34289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7397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19AF43-69F3-CF4F-81F1-DA940E70C289}"/>
              </a:ext>
            </a:extLst>
          </p:cNvPr>
          <p:cNvSpPr>
            <a:spLocks noGrp="1"/>
          </p:cNvSpPr>
          <p:nvPr>
            <p:ph type="title"/>
          </p:nvPr>
        </p:nvSpPr>
        <p:spPr>
          <a:xfrm>
            <a:off x="838200" y="631825"/>
            <a:ext cx="10515600" cy="1325563"/>
          </a:xfrm>
        </p:spPr>
        <p:txBody>
          <a:bodyPr>
            <a:normAutofit/>
          </a:bodyPr>
          <a:lstStyle/>
          <a:p>
            <a:r>
              <a:rPr lang="en-US" dirty="0"/>
              <a:t>ADD Instruction</a:t>
            </a:r>
          </a:p>
        </p:txBody>
      </p:sp>
      <p:sp>
        <p:nvSpPr>
          <p:cNvPr id="3" name="Content Placeholder 2">
            <a:extLst>
              <a:ext uri="{FF2B5EF4-FFF2-40B4-BE49-F238E27FC236}">
                <a16:creationId xmlns:a16="http://schemas.microsoft.com/office/drawing/2014/main" id="{5DBD052B-03EE-C14A-99A3-A08588635A25}"/>
              </a:ext>
            </a:extLst>
          </p:cNvPr>
          <p:cNvSpPr>
            <a:spLocks noGrp="1"/>
          </p:cNvSpPr>
          <p:nvPr>
            <p:ph idx="1"/>
          </p:nvPr>
        </p:nvSpPr>
        <p:spPr>
          <a:xfrm>
            <a:off x="838200" y="2057400"/>
            <a:ext cx="10515600" cy="3871762"/>
          </a:xfrm>
        </p:spPr>
        <p:txBody>
          <a:bodyPr>
            <a:normAutofit/>
          </a:bodyPr>
          <a:lstStyle/>
          <a:p>
            <a:pPr marL="169329" indent="0">
              <a:buNone/>
            </a:pPr>
            <a:r>
              <a:rPr lang="en-US" sz="1400" dirty="0">
                <a:latin typeface="Consolas" panose="020B0609020204030204" pitchFamily="49" charset="0"/>
                <a:cs typeface="Consolas" panose="020B0609020204030204" pitchFamily="49" charset="0"/>
              </a:rPr>
              <a:t>FROM </a:t>
            </a:r>
            <a:r>
              <a:rPr lang="en-US" sz="1400" dirty="0" err="1">
                <a:latin typeface="Consolas" panose="020B0609020204030204" pitchFamily="49" charset="0"/>
                <a:cs typeface="Consolas" panose="020B0609020204030204" pitchFamily="49" charset="0"/>
              </a:rPr>
              <a:t>buildpack-deps:buster-scm</a:t>
            </a:r>
            <a:endParaRPr lang="en-US" sz="1400" dirty="0">
              <a:latin typeface="Consolas" panose="020B0609020204030204" pitchFamily="49" charset="0"/>
              <a:cs typeface="Consolas" panose="020B0609020204030204" pitchFamily="49" charset="0"/>
            </a:endParaRPr>
          </a:p>
          <a:p>
            <a:pPr marL="169329" indent="0">
              <a:buNone/>
            </a:pPr>
            <a:endParaRPr lang="en-US" sz="1400" dirty="0">
              <a:latin typeface="Consolas" panose="020B0609020204030204" pitchFamily="49" charset="0"/>
              <a:cs typeface="Consolas" panose="020B0609020204030204" pitchFamily="49" charset="0"/>
            </a:endParaRPr>
          </a:p>
          <a:p>
            <a:pPr marL="169329" indent="0">
              <a:buNone/>
            </a:pPr>
            <a:r>
              <a:rPr lang="en-US" sz="1400" dirty="0">
                <a:latin typeface="Consolas" panose="020B0609020204030204" pitchFamily="49" charset="0"/>
                <a:cs typeface="Consolas" panose="020B0609020204030204" pitchFamily="49" charset="0"/>
              </a:rPr>
              <a:t>ADD https://dotnetcli.blob.core.windows.net/dotnet/Sdk/3.0.100-preview5-011568/dotnet-sdk-3.0.100-preview5-011568-linux-x64.tar.gz</a:t>
            </a:r>
          </a:p>
          <a:p>
            <a:pPr marL="169329" indent="0">
              <a:buNone/>
            </a:pPr>
            <a:endParaRPr lang="en-US" sz="1400" dirty="0">
              <a:latin typeface="Consolas" panose="020B0609020204030204" pitchFamily="49" charset="0"/>
              <a:cs typeface="Consolas" panose="020B0609020204030204" pitchFamily="49" charset="0"/>
            </a:endParaRPr>
          </a:p>
          <a:p>
            <a:pPr marL="169329" indent="0">
              <a:buNone/>
            </a:pPr>
            <a:r>
              <a:rPr lang="en-US" sz="1400" dirty="0">
                <a:latin typeface="Consolas" panose="020B0609020204030204" pitchFamily="49" charset="0"/>
                <a:cs typeface="Consolas" panose="020B0609020204030204" pitchFamily="49" charset="0"/>
              </a:rPr>
              <a:t>RUN </a:t>
            </a:r>
            <a:r>
              <a:rPr lang="en-US" sz="1400" dirty="0" err="1">
                <a:latin typeface="Consolas" panose="020B0609020204030204" pitchFamily="49" charset="0"/>
                <a:cs typeface="Consolas" panose="020B0609020204030204" pitchFamily="49" charset="0"/>
              </a:rPr>
              <a:t>mkdir</a:t>
            </a:r>
            <a:r>
              <a:rPr lang="en-US" sz="1400" dirty="0">
                <a:latin typeface="Consolas" panose="020B0609020204030204" pitchFamily="49" charset="0"/>
                <a:cs typeface="Consolas" panose="020B0609020204030204" pitchFamily="49" charset="0"/>
              </a:rPr>
              <a:t> -p /dotnet \</a:t>
            </a:r>
          </a:p>
          <a:p>
            <a:pPr marL="169329" indent="0">
              <a:buNone/>
            </a:pPr>
            <a:r>
              <a:rPr lang="en-US" sz="1400" dirty="0">
                <a:latin typeface="Consolas" panose="020B0609020204030204" pitchFamily="49" charset="0"/>
                <a:cs typeface="Consolas" panose="020B0609020204030204" pitchFamily="49" charset="0"/>
              </a:rPr>
              <a:t>    &amp;&amp; tar -</a:t>
            </a:r>
            <a:r>
              <a:rPr lang="en-US" sz="1400" dirty="0" err="1">
                <a:latin typeface="Consolas" panose="020B0609020204030204" pitchFamily="49" charset="0"/>
                <a:cs typeface="Consolas" panose="020B0609020204030204" pitchFamily="49" charset="0"/>
              </a:rPr>
              <a:t>zxf</a:t>
            </a:r>
            <a:r>
              <a:rPr lang="en-US" sz="1400" dirty="0">
                <a:latin typeface="Consolas" panose="020B0609020204030204" pitchFamily="49" charset="0"/>
                <a:cs typeface="Consolas" panose="020B0609020204030204" pitchFamily="49" charset="0"/>
              </a:rPr>
              <a:t> dotnet-sdk-3.0.100-preview5-011568-linux-x64.tar.gz -C /dotnet \</a:t>
            </a:r>
          </a:p>
          <a:p>
            <a:pPr marL="169329" indent="0">
              <a:buNone/>
            </a:pPr>
            <a:r>
              <a:rPr lang="en-US" sz="1400" dirty="0">
                <a:latin typeface="Consolas" panose="020B0609020204030204" pitchFamily="49" charset="0"/>
                <a:cs typeface="Consolas" panose="020B0609020204030204" pitchFamily="49" charset="0"/>
              </a:rPr>
              <a:t>    &amp;&amp; rm dotnet-sdk-3.0.100-preview5-011568-linux-x64.tar.gz</a:t>
            </a:r>
          </a:p>
        </p:txBody>
      </p:sp>
    </p:spTree>
    <p:extLst>
      <p:ext uri="{BB962C8B-B14F-4D97-AF65-F5344CB8AC3E}">
        <p14:creationId xmlns:p14="http://schemas.microsoft.com/office/powerpoint/2010/main" val="2530402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19AF43-69F3-CF4F-81F1-DA940E70C289}"/>
              </a:ext>
            </a:extLst>
          </p:cNvPr>
          <p:cNvSpPr>
            <a:spLocks noGrp="1"/>
          </p:cNvSpPr>
          <p:nvPr>
            <p:ph type="title"/>
          </p:nvPr>
        </p:nvSpPr>
        <p:spPr>
          <a:xfrm>
            <a:off x="838200" y="631825"/>
            <a:ext cx="10515600" cy="1325563"/>
          </a:xfrm>
        </p:spPr>
        <p:txBody>
          <a:bodyPr>
            <a:normAutofit/>
          </a:bodyPr>
          <a:lstStyle/>
          <a:p>
            <a:r>
              <a:rPr lang="en-US" dirty="0"/>
              <a:t>View Docker Layers</a:t>
            </a:r>
          </a:p>
        </p:txBody>
      </p:sp>
      <p:sp>
        <p:nvSpPr>
          <p:cNvPr id="3" name="Content Placeholder 2">
            <a:extLst>
              <a:ext uri="{FF2B5EF4-FFF2-40B4-BE49-F238E27FC236}">
                <a16:creationId xmlns:a16="http://schemas.microsoft.com/office/drawing/2014/main" id="{5DBD052B-03EE-C14A-99A3-A08588635A25}"/>
              </a:ext>
            </a:extLst>
          </p:cNvPr>
          <p:cNvSpPr>
            <a:spLocks noGrp="1"/>
          </p:cNvSpPr>
          <p:nvPr>
            <p:ph idx="1"/>
          </p:nvPr>
        </p:nvSpPr>
        <p:spPr>
          <a:xfrm>
            <a:off x="838200" y="2057400"/>
            <a:ext cx="10515600" cy="3871762"/>
          </a:xfrm>
        </p:spPr>
        <p:txBody>
          <a:bodyPr>
            <a:normAutofit lnSpcReduction="10000"/>
          </a:bodyPr>
          <a:lstStyle/>
          <a:p>
            <a:pPr marL="169329" indent="0">
              <a:buNone/>
            </a:pPr>
            <a:r>
              <a:rPr lang="en-US" sz="1400" dirty="0">
                <a:latin typeface="Consolas" panose="020B0609020204030204" pitchFamily="49" charset="0"/>
              </a:rPr>
              <a:t>PS D:\&gt; docker image ls training-day</a:t>
            </a:r>
          </a:p>
          <a:p>
            <a:pPr marL="169329" indent="0">
              <a:buNone/>
            </a:pPr>
            <a:r>
              <a:rPr lang="en-US" sz="1400" dirty="0">
                <a:latin typeface="Consolas" panose="020B0609020204030204" pitchFamily="49" charset="0"/>
              </a:rPr>
              <a:t>REPOSITORY          TAG                 IMAGE ID            CREATED             SIZE</a:t>
            </a:r>
          </a:p>
          <a:p>
            <a:pPr marL="169329" indent="0">
              <a:buNone/>
            </a:pPr>
            <a:r>
              <a:rPr lang="en-US" sz="1400" dirty="0">
                <a:latin typeface="Consolas" panose="020B0609020204030204" pitchFamily="49" charset="0"/>
              </a:rPr>
              <a:t>training-day        add                 5c72bbbacc8c        45 seconds ago      783MB</a:t>
            </a:r>
          </a:p>
          <a:p>
            <a:pPr marL="169329" indent="0">
              <a:buNone/>
            </a:pPr>
            <a:r>
              <a:rPr lang="en-US" sz="1400" dirty="0">
                <a:latin typeface="Consolas" panose="020B0609020204030204" pitchFamily="49" charset="0"/>
              </a:rPr>
              <a:t>PS D:\&gt; docker history </a:t>
            </a:r>
            <a:r>
              <a:rPr lang="en-US" sz="1400" dirty="0" err="1">
                <a:latin typeface="Consolas" panose="020B0609020204030204" pitchFamily="49" charset="0"/>
              </a:rPr>
              <a:t>training-day:add</a:t>
            </a:r>
            <a:endParaRPr lang="en-US" sz="1400" dirty="0">
              <a:latin typeface="Consolas" panose="020B0609020204030204" pitchFamily="49" charset="0"/>
            </a:endParaRPr>
          </a:p>
          <a:p>
            <a:pPr marL="169329" indent="0">
              <a:buNone/>
            </a:pPr>
            <a:r>
              <a:rPr lang="en-US" sz="1400" dirty="0">
                <a:latin typeface="Consolas" panose="020B0609020204030204" pitchFamily="49" charset="0"/>
              </a:rPr>
              <a:t>IMAGE               CREATED             </a:t>
            </a:r>
            <a:r>
              <a:rPr lang="en-US" sz="1400" dirty="0" err="1">
                <a:latin typeface="Consolas" panose="020B0609020204030204" pitchFamily="49" charset="0"/>
              </a:rPr>
              <a:t>CREATED</a:t>
            </a:r>
            <a:r>
              <a:rPr lang="en-US" sz="1400" dirty="0">
                <a:latin typeface="Consolas" panose="020B0609020204030204" pitchFamily="49" charset="0"/>
              </a:rPr>
              <a:t> BY                                      SIZE                COMMENT</a:t>
            </a:r>
          </a:p>
          <a:p>
            <a:pPr marL="169329" indent="0">
              <a:buNone/>
            </a:pPr>
            <a:r>
              <a:rPr lang="en-US" sz="1400" dirty="0">
                <a:latin typeface="Consolas" panose="020B0609020204030204" pitchFamily="49" charset="0"/>
              </a:rPr>
              <a:t>5c72bbbacc8c        About an hour ago   /bin/</a:t>
            </a:r>
            <a:r>
              <a:rPr lang="en-US" sz="1400" dirty="0" err="1">
                <a:latin typeface="Consolas" panose="020B0609020204030204" pitchFamily="49" charset="0"/>
              </a:rPr>
              <a:t>sh</a:t>
            </a:r>
            <a:r>
              <a:rPr lang="en-US" sz="1400" dirty="0">
                <a:latin typeface="Consolas" panose="020B0609020204030204" pitchFamily="49" charset="0"/>
              </a:rPr>
              <a:t> -c </a:t>
            </a:r>
            <a:r>
              <a:rPr lang="en-US" sz="1400" dirty="0" err="1">
                <a:latin typeface="Consolas" panose="020B0609020204030204" pitchFamily="49" charset="0"/>
              </a:rPr>
              <a:t>mkdir</a:t>
            </a:r>
            <a:r>
              <a:rPr lang="en-US" sz="1400" dirty="0">
                <a:latin typeface="Consolas" panose="020B0609020204030204" pitchFamily="49" charset="0"/>
              </a:rPr>
              <a:t> -p /dotnet         &amp;&amp; tar -…   359MB</a:t>
            </a:r>
          </a:p>
          <a:p>
            <a:pPr marL="169329" indent="0">
              <a:buNone/>
            </a:pPr>
            <a:r>
              <a:rPr lang="en-US" sz="1400" dirty="0">
                <a:latin typeface="Consolas" panose="020B0609020204030204" pitchFamily="49" charset="0"/>
              </a:rPr>
              <a:t>e75fb87da16a        About an hour ago   /bin/</a:t>
            </a:r>
            <a:r>
              <a:rPr lang="en-US" sz="1400" dirty="0" err="1">
                <a:latin typeface="Consolas" panose="020B0609020204030204" pitchFamily="49" charset="0"/>
              </a:rPr>
              <a:t>sh</a:t>
            </a:r>
            <a:r>
              <a:rPr lang="en-US" sz="1400" dirty="0">
                <a:latin typeface="Consolas" panose="020B0609020204030204" pitchFamily="49" charset="0"/>
              </a:rPr>
              <a:t> -c #(</a:t>
            </a:r>
            <a:r>
              <a:rPr lang="en-US" sz="1400" dirty="0" err="1">
                <a:latin typeface="Consolas" panose="020B0609020204030204" pitchFamily="49" charset="0"/>
              </a:rPr>
              <a:t>nop</a:t>
            </a:r>
            <a:r>
              <a:rPr lang="en-US" sz="1400" dirty="0">
                <a:latin typeface="Consolas" panose="020B0609020204030204" pitchFamily="49" charset="0"/>
              </a:rPr>
              <a:t>) ADD 751b174796976088bba86f…   130MB</a:t>
            </a:r>
          </a:p>
          <a:p>
            <a:pPr marL="169329" indent="0">
              <a:buNone/>
            </a:pPr>
            <a:r>
              <a:rPr lang="en-US" sz="1400" dirty="0">
                <a:latin typeface="Consolas" panose="020B0609020204030204" pitchFamily="49" charset="0"/>
              </a:rPr>
              <a:t>38eb2db2a707        3 days ago          /bin/</a:t>
            </a:r>
            <a:r>
              <a:rPr lang="en-US" sz="1400" dirty="0" err="1">
                <a:latin typeface="Consolas" panose="020B0609020204030204" pitchFamily="49" charset="0"/>
              </a:rPr>
              <a:t>sh</a:t>
            </a:r>
            <a:r>
              <a:rPr lang="en-US" sz="1400" dirty="0">
                <a:latin typeface="Consolas" panose="020B0609020204030204" pitchFamily="49" charset="0"/>
              </a:rPr>
              <a:t> -c apt-get update &amp;&amp; apt-get install…   145MB</a:t>
            </a:r>
          </a:p>
          <a:p>
            <a:pPr marL="169329" indent="0">
              <a:buNone/>
            </a:pPr>
            <a:r>
              <a:rPr lang="en-US" sz="1400" dirty="0">
                <a:latin typeface="Consolas" panose="020B0609020204030204" pitchFamily="49" charset="0"/>
              </a:rPr>
              <a:t>&lt;missing&gt;           3 days ago          /bin/</a:t>
            </a:r>
            <a:r>
              <a:rPr lang="en-US" sz="1400" dirty="0" err="1">
                <a:latin typeface="Consolas" panose="020B0609020204030204" pitchFamily="49" charset="0"/>
              </a:rPr>
              <a:t>sh</a:t>
            </a:r>
            <a:r>
              <a:rPr lang="en-US" sz="1400" dirty="0">
                <a:latin typeface="Consolas" panose="020B0609020204030204" pitchFamily="49" charset="0"/>
              </a:rPr>
              <a:t> -c set -ex;  if ! command -v </a:t>
            </a:r>
            <a:r>
              <a:rPr lang="en-US" sz="1400" dirty="0" err="1">
                <a:latin typeface="Consolas" panose="020B0609020204030204" pitchFamily="49" charset="0"/>
              </a:rPr>
              <a:t>gpg</a:t>
            </a:r>
            <a:r>
              <a:rPr lang="en-US" sz="1400" dirty="0">
                <a:latin typeface="Consolas" panose="020B0609020204030204" pitchFamily="49" charset="0"/>
              </a:rPr>
              <a:t> &gt; /…   17.5MB</a:t>
            </a:r>
          </a:p>
          <a:p>
            <a:pPr marL="169329" indent="0">
              <a:buNone/>
            </a:pPr>
            <a:r>
              <a:rPr lang="en-US" sz="1400" dirty="0">
                <a:latin typeface="Consolas" panose="020B0609020204030204" pitchFamily="49" charset="0"/>
              </a:rPr>
              <a:t>&lt;missing&gt;           3 days ago          /bin/</a:t>
            </a:r>
            <a:r>
              <a:rPr lang="en-US" sz="1400" dirty="0" err="1">
                <a:latin typeface="Consolas" panose="020B0609020204030204" pitchFamily="49" charset="0"/>
              </a:rPr>
              <a:t>sh</a:t>
            </a:r>
            <a:r>
              <a:rPr lang="en-US" sz="1400" dirty="0">
                <a:latin typeface="Consolas" panose="020B0609020204030204" pitchFamily="49" charset="0"/>
              </a:rPr>
              <a:t> -c apt-get update &amp;&amp; apt-get install…   16.4MB</a:t>
            </a:r>
          </a:p>
          <a:p>
            <a:pPr marL="169329" indent="0">
              <a:buNone/>
            </a:pPr>
            <a:r>
              <a:rPr lang="en-US" sz="1400" dirty="0">
                <a:latin typeface="Consolas" panose="020B0609020204030204" pitchFamily="49" charset="0"/>
              </a:rPr>
              <a:t>&lt;missing&gt;           3 days ago          /bin/</a:t>
            </a:r>
            <a:r>
              <a:rPr lang="en-US" sz="1400" dirty="0" err="1">
                <a:latin typeface="Consolas" panose="020B0609020204030204" pitchFamily="49" charset="0"/>
              </a:rPr>
              <a:t>sh</a:t>
            </a:r>
            <a:r>
              <a:rPr lang="en-US" sz="1400" dirty="0">
                <a:latin typeface="Consolas" panose="020B0609020204030204" pitchFamily="49" charset="0"/>
              </a:rPr>
              <a:t> -c #(</a:t>
            </a:r>
            <a:r>
              <a:rPr lang="en-US" sz="1400" dirty="0" err="1">
                <a:latin typeface="Consolas" panose="020B0609020204030204" pitchFamily="49" charset="0"/>
              </a:rPr>
              <a:t>nop</a:t>
            </a:r>
            <a:r>
              <a:rPr lang="en-US" sz="1400" dirty="0">
                <a:latin typeface="Consolas" panose="020B0609020204030204" pitchFamily="49" charset="0"/>
              </a:rPr>
              <a:t>)  CMD ["bash"]                 0B</a:t>
            </a:r>
          </a:p>
          <a:p>
            <a:pPr marL="169329" indent="0">
              <a:buNone/>
            </a:pPr>
            <a:r>
              <a:rPr lang="en-US" sz="1400" dirty="0">
                <a:latin typeface="Consolas" panose="020B0609020204030204" pitchFamily="49" charset="0"/>
              </a:rPr>
              <a:t>&lt;missing&gt;           3 days ago          /bin/</a:t>
            </a:r>
            <a:r>
              <a:rPr lang="en-US" sz="1400" dirty="0" err="1">
                <a:latin typeface="Consolas" panose="020B0609020204030204" pitchFamily="49" charset="0"/>
              </a:rPr>
              <a:t>sh</a:t>
            </a:r>
            <a:r>
              <a:rPr lang="en-US" sz="1400" dirty="0">
                <a:latin typeface="Consolas" panose="020B0609020204030204" pitchFamily="49" charset="0"/>
              </a:rPr>
              <a:t> -c #(</a:t>
            </a:r>
            <a:r>
              <a:rPr lang="en-US" sz="1400" dirty="0" err="1">
                <a:latin typeface="Consolas" panose="020B0609020204030204" pitchFamily="49" charset="0"/>
              </a:rPr>
              <a:t>nop</a:t>
            </a:r>
            <a:r>
              <a:rPr lang="en-US" sz="1400" dirty="0">
                <a:latin typeface="Consolas" panose="020B0609020204030204" pitchFamily="49" charset="0"/>
              </a:rPr>
              <a:t>) ADD file:e7b0b4ed23ac0ce3e…   114MB</a:t>
            </a:r>
          </a:p>
        </p:txBody>
      </p:sp>
      <p:sp>
        <p:nvSpPr>
          <p:cNvPr id="4" name="Rectangle 3">
            <a:extLst>
              <a:ext uri="{FF2B5EF4-FFF2-40B4-BE49-F238E27FC236}">
                <a16:creationId xmlns:a16="http://schemas.microsoft.com/office/drawing/2014/main" id="{CE073A3B-FC0B-41C3-9AE2-80D0321D1968}"/>
              </a:ext>
            </a:extLst>
          </p:cNvPr>
          <p:cNvSpPr/>
          <p:nvPr/>
        </p:nvSpPr>
        <p:spPr>
          <a:xfrm>
            <a:off x="1004207" y="4000500"/>
            <a:ext cx="9397093" cy="27758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118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19AF43-69F3-CF4F-81F1-DA940E70C289}"/>
              </a:ext>
            </a:extLst>
          </p:cNvPr>
          <p:cNvSpPr>
            <a:spLocks noGrp="1"/>
          </p:cNvSpPr>
          <p:nvPr>
            <p:ph type="title"/>
          </p:nvPr>
        </p:nvSpPr>
        <p:spPr>
          <a:xfrm>
            <a:off x="838200" y="631825"/>
            <a:ext cx="10515600" cy="1325563"/>
          </a:xfrm>
        </p:spPr>
        <p:txBody>
          <a:bodyPr>
            <a:normAutofit/>
          </a:bodyPr>
          <a:lstStyle/>
          <a:p>
            <a:r>
              <a:rPr lang="en-US" dirty="0"/>
              <a:t>Correct ‘ADD’ Pattern</a:t>
            </a:r>
          </a:p>
        </p:txBody>
      </p:sp>
      <p:sp>
        <p:nvSpPr>
          <p:cNvPr id="3" name="Content Placeholder 2">
            <a:extLst>
              <a:ext uri="{FF2B5EF4-FFF2-40B4-BE49-F238E27FC236}">
                <a16:creationId xmlns:a16="http://schemas.microsoft.com/office/drawing/2014/main" id="{5DBD052B-03EE-C14A-99A3-A08588635A25}"/>
              </a:ext>
            </a:extLst>
          </p:cNvPr>
          <p:cNvSpPr>
            <a:spLocks noGrp="1"/>
          </p:cNvSpPr>
          <p:nvPr>
            <p:ph idx="1"/>
          </p:nvPr>
        </p:nvSpPr>
        <p:spPr>
          <a:xfrm>
            <a:off x="838200" y="2057400"/>
            <a:ext cx="10515600" cy="3871762"/>
          </a:xfrm>
        </p:spPr>
        <p:txBody>
          <a:bodyPr>
            <a:normAutofit/>
          </a:bodyPr>
          <a:lstStyle/>
          <a:p>
            <a:pPr marL="169329" indent="0">
              <a:buNone/>
            </a:pPr>
            <a:r>
              <a:rPr lang="en-US" sz="1400" dirty="0">
                <a:latin typeface="Consolas" panose="020B0609020204030204" pitchFamily="49" charset="0"/>
                <a:cs typeface="Consolas" panose="020B0609020204030204" pitchFamily="49" charset="0"/>
              </a:rPr>
              <a:t>FROM </a:t>
            </a:r>
            <a:r>
              <a:rPr lang="en-US" sz="1400" dirty="0" err="1">
                <a:latin typeface="Consolas" panose="020B0609020204030204" pitchFamily="49" charset="0"/>
                <a:cs typeface="Consolas" panose="020B0609020204030204" pitchFamily="49" charset="0"/>
              </a:rPr>
              <a:t>buildpack-deps:buster-scm</a:t>
            </a:r>
            <a:endParaRPr lang="en-US" sz="1400" dirty="0">
              <a:latin typeface="Consolas" panose="020B0609020204030204" pitchFamily="49" charset="0"/>
              <a:cs typeface="Consolas" panose="020B0609020204030204" pitchFamily="49" charset="0"/>
            </a:endParaRPr>
          </a:p>
          <a:p>
            <a:pPr marL="169329" indent="0">
              <a:buNone/>
            </a:pPr>
            <a:endParaRPr lang="en-US" sz="1400" dirty="0">
              <a:latin typeface="Consolas" panose="020B0609020204030204" pitchFamily="49" charset="0"/>
              <a:cs typeface="Consolas" panose="020B0609020204030204" pitchFamily="49" charset="0"/>
            </a:endParaRPr>
          </a:p>
          <a:p>
            <a:pPr marL="169329" indent="0">
              <a:buNone/>
            </a:pPr>
            <a:r>
              <a:rPr lang="en-US" sz="1400" dirty="0">
                <a:latin typeface="Consolas" panose="020B0609020204030204" pitchFamily="49" charset="0"/>
                <a:cs typeface="Consolas" panose="020B0609020204030204" pitchFamily="49" charset="0"/>
              </a:rPr>
              <a:t>RUN curl -SL --output </a:t>
            </a:r>
            <a:r>
              <a:rPr lang="en-US" sz="1400" dirty="0" err="1">
                <a:latin typeface="Consolas" panose="020B0609020204030204" pitchFamily="49" charset="0"/>
                <a:cs typeface="Consolas" panose="020B0609020204030204" pitchFamily="49" charset="0"/>
              </a:rPr>
              <a:t>dotnet.tar.gz</a:t>
            </a:r>
            <a:r>
              <a:rPr lang="en-US" sz="1400" dirty="0">
                <a:latin typeface="Consolas" panose="020B0609020204030204" pitchFamily="49" charset="0"/>
                <a:cs typeface="Consolas" panose="020B0609020204030204" pitchFamily="49" charset="0"/>
              </a:rPr>
              <a:t> https://</a:t>
            </a:r>
            <a:r>
              <a:rPr lang="en-US" sz="1400" dirty="0" err="1">
                <a:latin typeface="Consolas" panose="020B0609020204030204" pitchFamily="49" charset="0"/>
                <a:cs typeface="Consolas" panose="020B0609020204030204" pitchFamily="49" charset="0"/>
              </a:rPr>
              <a:t>dotnetcli.blob.core.windows.net</a:t>
            </a:r>
            <a:r>
              <a:rPr lang="en-US" sz="1400" dirty="0">
                <a:latin typeface="Consolas" panose="020B0609020204030204" pitchFamily="49" charset="0"/>
                <a:cs typeface="Consolas" panose="020B0609020204030204" pitchFamily="49" charset="0"/>
              </a:rPr>
              <a:t>/dotnet/</a:t>
            </a:r>
            <a:r>
              <a:rPr lang="en-US" sz="1400" dirty="0" err="1">
                <a:latin typeface="Consolas" panose="020B0609020204030204" pitchFamily="49" charset="0"/>
                <a:cs typeface="Consolas" panose="020B0609020204030204" pitchFamily="49" charset="0"/>
              </a:rPr>
              <a:t>Sdk</a:t>
            </a:r>
            <a:r>
              <a:rPr lang="en-US" sz="1400" dirty="0">
                <a:latin typeface="Consolas" panose="020B0609020204030204" pitchFamily="49" charset="0"/>
                <a:cs typeface="Consolas" panose="020B0609020204030204" pitchFamily="49" charset="0"/>
              </a:rPr>
              <a:t>/3.0.100-preview5-011568/dotnet-sdk-3.0.100-preview5-011568-linux-x64.tar.gz \</a:t>
            </a:r>
          </a:p>
          <a:p>
            <a:pPr marL="169329" indent="0">
              <a:buNone/>
            </a:pPr>
            <a:r>
              <a:rPr lang="en-US" sz="1400" dirty="0">
                <a:latin typeface="Consolas" panose="020B0609020204030204" pitchFamily="49" charset="0"/>
                <a:cs typeface="Consolas" panose="020B0609020204030204" pitchFamily="49" charset="0"/>
              </a:rPr>
              <a:t>    &amp;&amp; </a:t>
            </a:r>
            <a:r>
              <a:rPr lang="en-US" sz="1400" dirty="0" err="1">
                <a:latin typeface="Consolas" panose="020B0609020204030204" pitchFamily="49" charset="0"/>
                <a:cs typeface="Consolas" panose="020B0609020204030204" pitchFamily="49" charset="0"/>
              </a:rPr>
              <a:t>mkdir</a:t>
            </a:r>
            <a:r>
              <a:rPr lang="en-US" sz="1400" dirty="0">
                <a:latin typeface="Consolas" panose="020B0609020204030204" pitchFamily="49" charset="0"/>
                <a:cs typeface="Consolas" panose="020B0609020204030204" pitchFamily="49" charset="0"/>
              </a:rPr>
              <a:t> -p /dotnet \</a:t>
            </a:r>
          </a:p>
          <a:p>
            <a:pPr marL="169329" indent="0">
              <a:buNone/>
            </a:pPr>
            <a:r>
              <a:rPr lang="en-US" sz="1400" dirty="0">
                <a:latin typeface="Consolas" panose="020B0609020204030204" pitchFamily="49" charset="0"/>
                <a:cs typeface="Consolas" panose="020B0609020204030204" pitchFamily="49" charset="0"/>
              </a:rPr>
              <a:t>    &amp;&amp; tar -</a:t>
            </a:r>
            <a:r>
              <a:rPr lang="en-US" sz="1400" dirty="0" err="1">
                <a:latin typeface="Consolas" panose="020B0609020204030204" pitchFamily="49" charset="0"/>
                <a:cs typeface="Consolas" panose="020B0609020204030204" pitchFamily="49" charset="0"/>
              </a:rPr>
              <a:t>zxf</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dotnet.tar.gz</a:t>
            </a:r>
            <a:r>
              <a:rPr lang="en-US" sz="1400" dirty="0">
                <a:latin typeface="Consolas" panose="020B0609020204030204" pitchFamily="49" charset="0"/>
                <a:cs typeface="Consolas" panose="020B0609020204030204" pitchFamily="49" charset="0"/>
              </a:rPr>
              <a:t> -C /dotnet \</a:t>
            </a:r>
          </a:p>
          <a:p>
            <a:pPr marL="169329" indent="0">
              <a:buNone/>
            </a:pPr>
            <a:r>
              <a:rPr lang="en-US" sz="1400" dirty="0">
                <a:latin typeface="Consolas" panose="020B0609020204030204" pitchFamily="49" charset="0"/>
                <a:cs typeface="Consolas" panose="020B0609020204030204" pitchFamily="49" charset="0"/>
              </a:rPr>
              <a:t>    &amp;&amp; rm </a:t>
            </a:r>
            <a:r>
              <a:rPr lang="en-US" sz="1400" dirty="0" err="1">
                <a:latin typeface="Consolas" panose="020B0609020204030204" pitchFamily="49" charset="0"/>
                <a:cs typeface="Consolas" panose="020B0609020204030204" pitchFamily="49" charset="0"/>
              </a:rPr>
              <a:t>dotnet.tar.gz</a:t>
            </a:r>
            <a:endParaRPr lang="en-US"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23779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CCB12-0324-514B-AB60-433C938B07AC}"/>
              </a:ext>
            </a:extLst>
          </p:cNvPr>
          <p:cNvSpPr>
            <a:spLocks noGrp="1"/>
          </p:cNvSpPr>
          <p:nvPr>
            <p:ph type="title"/>
          </p:nvPr>
        </p:nvSpPr>
        <p:spPr>
          <a:xfrm>
            <a:off x="838200" y="365125"/>
            <a:ext cx="10515600" cy="1325563"/>
          </a:xfrm>
        </p:spPr>
        <p:txBody>
          <a:bodyPr>
            <a:normAutofit/>
          </a:bodyPr>
          <a:lstStyle/>
          <a:p>
            <a:r>
              <a:rPr lang="en-US"/>
              <a:t>Agenda</a:t>
            </a:r>
            <a:endParaRPr lang="en-US" dirty="0"/>
          </a:p>
        </p:txBody>
      </p:sp>
      <p:graphicFrame>
        <p:nvGraphicFramePr>
          <p:cNvPr id="5" name="Content Placeholder 2">
            <a:extLst>
              <a:ext uri="{FF2B5EF4-FFF2-40B4-BE49-F238E27FC236}">
                <a16:creationId xmlns:a16="http://schemas.microsoft.com/office/drawing/2014/main" id="{721D3B78-554B-4EE4-9061-378D3F04913D}"/>
              </a:ext>
            </a:extLst>
          </p:cNvPr>
          <p:cNvGraphicFramePr>
            <a:graphicFrameLocks noGrp="1"/>
          </p:cNvGraphicFramePr>
          <p:nvPr>
            <p:ph idx="1"/>
            <p:extLst>
              <p:ext uri="{D42A27DB-BD31-4B8C-83A1-F6EECF244321}">
                <p14:modId xmlns:p14="http://schemas.microsoft.com/office/powerpoint/2010/main" val="285675074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2560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19AF43-69F3-CF4F-81F1-DA940E70C289}"/>
              </a:ext>
            </a:extLst>
          </p:cNvPr>
          <p:cNvSpPr>
            <a:spLocks noGrp="1"/>
          </p:cNvSpPr>
          <p:nvPr>
            <p:ph type="title"/>
          </p:nvPr>
        </p:nvSpPr>
        <p:spPr>
          <a:xfrm>
            <a:off x="838200" y="631825"/>
            <a:ext cx="10515600" cy="1325563"/>
          </a:xfrm>
        </p:spPr>
        <p:txBody>
          <a:bodyPr>
            <a:normAutofit/>
          </a:bodyPr>
          <a:lstStyle/>
          <a:p>
            <a:r>
              <a:rPr lang="en-US" dirty="0"/>
              <a:t>View Docker Layers</a:t>
            </a:r>
          </a:p>
        </p:txBody>
      </p:sp>
      <p:sp>
        <p:nvSpPr>
          <p:cNvPr id="3" name="Content Placeholder 2">
            <a:extLst>
              <a:ext uri="{FF2B5EF4-FFF2-40B4-BE49-F238E27FC236}">
                <a16:creationId xmlns:a16="http://schemas.microsoft.com/office/drawing/2014/main" id="{5DBD052B-03EE-C14A-99A3-A08588635A25}"/>
              </a:ext>
            </a:extLst>
          </p:cNvPr>
          <p:cNvSpPr>
            <a:spLocks noGrp="1"/>
          </p:cNvSpPr>
          <p:nvPr>
            <p:ph idx="1"/>
          </p:nvPr>
        </p:nvSpPr>
        <p:spPr>
          <a:xfrm>
            <a:off x="838200" y="2057400"/>
            <a:ext cx="10515600" cy="3871762"/>
          </a:xfrm>
        </p:spPr>
        <p:txBody>
          <a:bodyPr>
            <a:normAutofit lnSpcReduction="10000"/>
          </a:bodyPr>
          <a:lstStyle/>
          <a:p>
            <a:pPr marL="169329" indent="0">
              <a:buNone/>
            </a:pPr>
            <a:r>
              <a:rPr lang="en-US" sz="1400" dirty="0">
                <a:latin typeface="Consolas" panose="020B0609020204030204" pitchFamily="49" charset="0"/>
              </a:rPr>
              <a:t>PS C:\Users\msimons&gt; docker image ls training-day</a:t>
            </a:r>
          </a:p>
          <a:p>
            <a:pPr marL="169329" indent="0">
              <a:buNone/>
            </a:pPr>
            <a:r>
              <a:rPr lang="en-US" sz="1400" dirty="0">
                <a:latin typeface="Consolas" panose="020B0609020204030204" pitchFamily="49" charset="0"/>
              </a:rPr>
              <a:t>REPOSITORY          TAG                 IMAGE ID            CREATED             SIZE</a:t>
            </a:r>
          </a:p>
          <a:p>
            <a:pPr marL="169329" indent="0">
              <a:buNone/>
            </a:pPr>
            <a:r>
              <a:rPr lang="en-US" sz="1400" dirty="0">
                <a:latin typeface="Consolas" panose="020B0609020204030204" pitchFamily="49" charset="0"/>
              </a:rPr>
              <a:t>training-day        curl                7b7bfb810419        3 seconds ago       653MB</a:t>
            </a:r>
          </a:p>
          <a:p>
            <a:pPr marL="169329" indent="0">
              <a:buNone/>
            </a:pPr>
            <a:r>
              <a:rPr lang="en-US" sz="1400" dirty="0">
                <a:latin typeface="Consolas" panose="020B0609020204030204" pitchFamily="49" charset="0"/>
              </a:rPr>
              <a:t>training-day        add                 5c72bbbacc8c        45 seconds ago      783MB</a:t>
            </a:r>
          </a:p>
          <a:p>
            <a:pPr marL="169329" indent="0">
              <a:buNone/>
            </a:pPr>
            <a:r>
              <a:rPr lang="en-US" sz="1400" dirty="0">
                <a:latin typeface="Consolas" panose="020B0609020204030204" pitchFamily="49" charset="0"/>
              </a:rPr>
              <a:t>PS D:\&gt; docker history </a:t>
            </a:r>
            <a:r>
              <a:rPr lang="en-US" sz="1400" dirty="0" err="1">
                <a:latin typeface="Consolas" panose="020B0609020204030204" pitchFamily="49" charset="0"/>
              </a:rPr>
              <a:t>training-day:curl</a:t>
            </a:r>
            <a:endParaRPr lang="en-US" sz="1400" dirty="0">
              <a:latin typeface="Consolas" panose="020B0609020204030204" pitchFamily="49" charset="0"/>
            </a:endParaRPr>
          </a:p>
          <a:p>
            <a:pPr marL="169329" indent="0">
              <a:buNone/>
            </a:pPr>
            <a:r>
              <a:rPr lang="en-US" sz="1400" dirty="0">
                <a:latin typeface="Consolas" panose="020B0609020204030204" pitchFamily="49" charset="0"/>
              </a:rPr>
              <a:t>IMAGE               CREATED             </a:t>
            </a:r>
            <a:r>
              <a:rPr lang="en-US" sz="1400" dirty="0" err="1">
                <a:latin typeface="Consolas" panose="020B0609020204030204" pitchFamily="49" charset="0"/>
              </a:rPr>
              <a:t>CREATED</a:t>
            </a:r>
            <a:r>
              <a:rPr lang="en-US" sz="1400" dirty="0">
                <a:latin typeface="Consolas" panose="020B0609020204030204" pitchFamily="49" charset="0"/>
              </a:rPr>
              <a:t> BY                                      SIZE                COMMENT</a:t>
            </a:r>
          </a:p>
          <a:p>
            <a:pPr marL="169329" indent="0">
              <a:buNone/>
            </a:pPr>
            <a:r>
              <a:rPr lang="en-US" sz="1400" dirty="0">
                <a:latin typeface="Consolas" panose="020B0609020204030204" pitchFamily="49" charset="0"/>
              </a:rPr>
              <a:t>7b7bfb810419        About an hour ago   /bin/</a:t>
            </a:r>
            <a:r>
              <a:rPr lang="en-US" sz="1400" dirty="0" err="1">
                <a:latin typeface="Consolas" panose="020B0609020204030204" pitchFamily="49" charset="0"/>
              </a:rPr>
              <a:t>sh</a:t>
            </a:r>
            <a:r>
              <a:rPr lang="en-US" sz="1400" dirty="0">
                <a:latin typeface="Consolas" panose="020B0609020204030204" pitchFamily="49" charset="0"/>
              </a:rPr>
              <a:t> -c curl -SL --output dotnet.tar.gz h…   359MB</a:t>
            </a:r>
          </a:p>
          <a:p>
            <a:pPr marL="169329" indent="0">
              <a:buNone/>
            </a:pPr>
            <a:r>
              <a:rPr lang="en-US" sz="1400" dirty="0">
                <a:latin typeface="Consolas" panose="020B0609020204030204" pitchFamily="49" charset="0"/>
              </a:rPr>
              <a:t>38eb2db2a707        3 days ago          /bin/</a:t>
            </a:r>
            <a:r>
              <a:rPr lang="en-US" sz="1400" dirty="0" err="1">
                <a:latin typeface="Consolas" panose="020B0609020204030204" pitchFamily="49" charset="0"/>
              </a:rPr>
              <a:t>sh</a:t>
            </a:r>
            <a:r>
              <a:rPr lang="en-US" sz="1400" dirty="0">
                <a:latin typeface="Consolas" panose="020B0609020204030204" pitchFamily="49" charset="0"/>
              </a:rPr>
              <a:t> -c apt-get update &amp;&amp; apt-get install…   145MB</a:t>
            </a:r>
          </a:p>
          <a:p>
            <a:pPr marL="169329" indent="0">
              <a:buNone/>
            </a:pPr>
            <a:r>
              <a:rPr lang="en-US" sz="1400" dirty="0">
                <a:latin typeface="Consolas" panose="020B0609020204030204" pitchFamily="49" charset="0"/>
              </a:rPr>
              <a:t>&lt;missing&gt;           3 days ago          /bin/</a:t>
            </a:r>
            <a:r>
              <a:rPr lang="en-US" sz="1400" dirty="0" err="1">
                <a:latin typeface="Consolas" panose="020B0609020204030204" pitchFamily="49" charset="0"/>
              </a:rPr>
              <a:t>sh</a:t>
            </a:r>
            <a:r>
              <a:rPr lang="en-US" sz="1400" dirty="0">
                <a:latin typeface="Consolas" panose="020B0609020204030204" pitchFamily="49" charset="0"/>
              </a:rPr>
              <a:t> -c set -ex;  if ! command -v </a:t>
            </a:r>
            <a:r>
              <a:rPr lang="en-US" sz="1400" dirty="0" err="1">
                <a:latin typeface="Consolas" panose="020B0609020204030204" pitchFamily="49" charset="0"/>
              </a:rPr>
              <a:t>gpg</a:t>
            </a:r>
            <a:r>
              <a:rPr lang="en-US" sz="1400" dirty="0">
                <a:latin typeface="Consolas" panose="020B0609020204030204" pitchFamily="49" charset="0"/>
              </a:rPr>
              <a:t> &gt; /…   17.5MB</a:t>
            </a:r>
          </a:p>
          <a:p>
            <a:pPr marL="169329" indent="0">
              <a:buNone/>
            </a:pPr>
            <a:r>
              <a:rPr lang="en-US" sz="1400" dirty="0">
                <a:latin typeface="Consolas" panose="020B0609020204030204" pitchFamily="49" charset="0"/>
              </a:rPr>
              <a:t>&lt;missing&gt;           3 days ago          /bin/</a:t>
            </a:r>
            <a:r>
              <a:rPr lang="en-US" sz="1400" dirty="0" err="1">
                <a:latin typeface="Consolas" panose="020B0609020204030204" pitchFamily="49" charset="0"/>
              </a:rPr>
              <a:t>sh</a:t>
            </a:r>
            <a:r>
              <a:rPr lang="en-US" sz="1400" dirty="0">
                <a:latin typeface="Consolas" panose="020B0609020204030204" pitchFamily="49" charset="0"/>
              </a:rPr>
              <a:t> -c apt-get update &amp;&amp; apt-get install…   16.4MB</a:t>
            </a:r>
          </a:p>
          <a:p>
            <a:pPr marL="169329" indent="0">
              <a:buNone/>
            </a:pPr>
            <a:r>
              <a:rPr lang="en-US" sz="1400" dirty="0">
                <a:latin typeface="Consolas" panose="020B0609020204030204" pitchFamily="49" charset="0"/>
              </a:rPr>
              <a:t>&lt;missing&gt;           3 days ago          /bin/</a:t>
            </a:r>
            <a:r>
              <a:rPr lang="en-US" sz="1400" dirty="0" err="1">
                <a:latin typeface="Consolas" panose="020B0609020204030204" pitchFamily="49" charset="0"/>
              </a:rPr>
              <a:t>sh</a:t>
            </a:r>
            <a:r>
              <a:rPr lang="en-US" sz="1400" dirty="0">
                <a:latin typeface="Consolas" panose="020B0609020204030204" pitchFamily="49" charset="0"/>
              </a:rPr>
              <a:t> -c #(</a:t>
            </a:r>
            <a:r>
              <a:rPr lang="en-US" sz="1400" dirty="0" err="1">
                <a:latin typeface="Consolas" panose="020B0609020204030204" pitchFamily="49" charset="0"/>
              </a:rPr>
              <a:t>nop</a:t>
            </a:r>
            <a:r>
              <a:rPr lang="en-US" sz="1400" dirty="0">
                <a:latin typeface="Consolas" panose="020B0609020204030204" pitchFamily="49" charset="0"/>
              </a:rPr>
              <a:t>)  CMD ["bash"]                 0B</a:t>
            </a:r>
          </a:p>
          <a:p>
            <a:pPr marL="169329" indent="0">
              <a:buNone/>
            </a:pPr>
            <a:r>
              <a:rPr lang="en-US" sz="1400" dirty="0">
                <a:latin typeface="Consolas" panose="020B0609020204030204" pitchFamily="49" charset="0"/>
              </a:rPr>
              <a:t>&lt;missing&gt;           3 days ago          /bin/</a:t>
            </a:r>
            <a:r>
              <a:rPr lang="en-US" sz="1400" dirty="0" err="1">
                <a:latin typeface="Consolas" panose="020B0609020204030204" pitchFamily="49" charset="0"/>
              </a:rPr>
              <a:t>sh</a:t>
            </a:r>
            <a:r>
              <a:rPr lang="en-US" sz="1400" dirty="0">
                <a:latin typeface="Consolas" panose="020B0609020204030204" pitchFamily="49" charset="0"/>
              </a:rPr>
              <a:t> -c #(</a:t>
            </a:r>
            <a:r>
              <a:rPr lang="en-US" sz="1400" dirty="0" err="1">
                <a:latin typeface="Consolas" panose="020B0609020204030204" pitchFamily="49" charset="0"/>
              </a:rPr>
              <a:t>nop</a:t>
            </a:r>
            <a:r>
              <a:rPr lang="en-US" sz="1400" dirty="0">
                <a:latin typeface="Consolas" panose="020B0609020204030204" pitchFamily="49" charset="0"/>
              </a:rPr>
              <a:t>) ADD file:e7b0b4ed23ac0ce3e…   114MB</a:t>
            </a:r>
          </a:p>
        </p:txBody>
      </p:sp>
      <p:sp>
        <p:nvSpPr>
          <p:cNvPr id="4" name="Rectangle 3">
            <a:extLst>
              <a:ext uri="{FF2B5EF4-FFF2-40B4-BE49-F238E27FC236}">
                <a16:creationId xmlns:a16="http://schemas.microsoft.com/office/drawing/2014/main" id="{4C326C2E-3B51-4B72-BD8E-971AF3E062EE}"/>
              </a:ext>
            </a:extLst>
          </p:cNvPr>
          <p:cNvSpPr/>
          <p:nvPr/>
        </p:nvSpPr>
        <p:spPr>
          <a:xfrm>
            <a:off x="1053193" y="4000500"/>
            <a:ext cx="9266464" cy="26942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5456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FB7E80-677F-8B41-A882-849FFE2102AC}"/>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Multi-Stage Builds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5FBFB5C-013A-2441-958A-34041B4785E1}"/>
              </a:ext>
            </a:extLst>
          </p:cNvPr>
          <p:cNvSpPr>
            <a:spLocks noGrp="1"/>
          </p:cNvSpPr>
          <p:nvPr>
            <p:ph idx="1"/>
          </p:nvPr>
        </p:nvSpPr>
        <p:spPr>
          <a:xfrm>
            <a:off x="4976031" y="963877"/>
            <a:ext cx="6377769" cy="4930246"/>
          </a:xfrm>
        </p:spPr>
        <p:txBody>
          <a:bodyPr anchor="ctr">
            <a:normAutofit/>
          </a:bodyPr>
          <a:lstStyle/>
          <a:p>
            <a:pPr marL="0" indent="0">
              <a:buNone/>
            </a:pPr>
            <a:r>
              <a:rPr lang="en-US" sz="2400" dirty="0"/>
              <a:t>Multi-stage builds are another mechanism to help create smaller lightweight images.</a:t>
            </a:r>
          </a:p>
          <a:p>
            <a:endParaRPr lang="en-US" sz="2400" dirty="0"/>
          </a:p>
        </p:txBody>
      </p:sp>
    </p:spTree>
    <p:extLst>
      <p:ext uri="{BB962C8B-B14F-4D97-AF65-F5344CB8AC3E}">
        <p14:creationId xmlns:p14="http://schemas.microsoft.com/office/powerpoint/2010/main" val="1547659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19AF43-69F3-CF4F-81F1-DA940E70C289}"/>
              </a:ext>
            </a:extLst>
          </p:cNvPr>
          <p:cNvSpPr>
            <a:spLocks noGrp="1"/>
          </p:cNvSpPr>
          <p:nvPr>
            <p:ph type="title"/>
          </p:nvPr>
        </p:nvSpPr>
        <p:spPr>
          <a:xfrm>
            <a:off x="838200" y="631825"/>
            <a:ext cx="10515600" cy="1325563"/>
          </a:xfrm>
        </p:spPr>
        <p:txBody>
          <a:bodyPr>
            <a:normAutofit/>
          </a:bodyPr>
          <a:lstStyle/>
          <a:p>
            <a:r>
              <a:rPr lang="en-US" dirty="0"/>
              <a:t>Problem</a:t>
            </a:r>
          </a:p>
        </p:txBody>
      </p:sp>
      <p:sp>
        <p:nvSpPr>
          <p:cNvPr id="3" name="Content Placeholder 2">
            <a:extLst>
              <a:ext uri="{FF2B5EF4-FFF2-40B4-BE49-F238E27FC236}">
                <a16:creationId xmlns:a16="http://schemas.microsoft.com/office/drawing/2014/main" id="{5DBD052B-03EE-C14A-99A3-A08588635A25}"/>
              </a:ext>
            </a:extLst>
          </p:cNvPr>
          <p:cNvSpPr>
            <a:spLocks noGrp="1"/>
          </p:cNvSpPr>
          <p:nvPr>
            <p:ph idx="1"/>
          </p:nvPr>
        </p:nvSpPr>
        <p:spPr>
          <a:xfrm>
            <a:off x="838200" y="2057400"/>
            <a:ext cx="10515600" cy="3871762"/>
          </a:xfrm>
        </p:spPr>
        <p:txBody>
          <a:bodyPr>
            <a:normAutofit/>
          </a:bodyPr>
          <a:lstStyle/>
          <a:p>
            <a:pPr marL="169329" indent="0">
              <a:buNone/>
            </a:pPr>
            <a:r>
              <a:rPr lang="en-US" sz="1400" dirty="0">
                <a:latin typeface="Consolas" panose="020B0609020204030204" pitchFamily="49" charset="0"/>
              </a:rPr>
              <a:t>FROM mcr.microsoft.com/dotnet/core/sdk:2.2</a:t>
            </a:r>
          </a:p>
          <a:p>
            <a:pPr marL="169329" indent="0">
              <a:buNone/>
            </a:pPr>
            <a:r>
              <a:rPr lang="en-US" sz="1400" dirty="0">
                <a:latin typeface="Consolas" panose="020B0609020204030204" pitchFamily="49" charset="0"/>
              </a:rPr>
              <a:t>WORKDIR /app</a:t>
            </a:r>
          </a:p>
          <a:p>
            <a:pPr marL="169329" indent="0">
              <a:buNone/>
            </a:pPr>
            <a:br>
              <a:rPr lang="en-US" sz="1400" dirty="0">
                <a:latin typeface="Consolas" panose="020B0609020204030204" pitchFamily="49" charset="0"/>
              </a:rPr>
            </a:br>
            <a:r>
              <a:rPr lang="en-US" sz="1400" dirty="0">
                <a:latin typeface="Consolas" panose="020B0609020204030204" pitchFamily="49" charset="0"/>
              </a:rPr>
              <a:t>COPY . ./</a:t>
            </a:r>
          </a:p>
          <a:p>
            <a:pPr marL="169329" indent="0">
              <a:buNone/>
            </a:pPr>
            <a:r>
              <a:rPr lang="en-US" sz="1400" dirty="0">
                <a:latin typeface="Consolas" panose="020B0609020204030204" pitchFamily="49" charset="0"/>
              </a:rPr>
              <a:t>RUN dotnet publish -c Release -o out</a:t>
            </a:r>
          </a:p>
          <a:p>
            <a:pPr marL="169329" indent="0">
              <a:buNone/>
            </a:pPr>
            <a:endParaRPr lang="en-US" sz="1400" dirty="0">
              <a:latin typeface="Consolas" panose="020B0609020204030204" pitchFamily="49" charset="0"/>
            </a:endParaRPr>
          </a:p>
          <a:p>
            <a:pPr marL="169329" indent="0">
              <a:buNone/>
            </a:pPr>
            <a:r>
              <a:rPr lang="en-US" sz="1400" dirty="0">
                <a:latin typeface="Consolas" panose="020B0609020204030204" pitchFamily="49" charset="0"/>
              </a:rPr>
              <a:t>WORKDIR /app/out</a:t>
            </a:r>
          </a:p>
          <a:p>
            <a:pPr marL="169329" indent="0">
              <a:buNone/>
            </a:pPr>
            <a:r>
              <a:rPr lang="en-US" sz="1400" dirty="0">
                <a:latin typeface="Consolas" panose="020B0609020204030204" pitchFamily="49" charset="0"/>
              </a:rPr>
              <a:t>ENTRYPOINT ["dotnet", "</a:t>
            </a:r>
            <a:r>
              <a:rPr lang="en-US" sz="1400" dirty="0" err="1">
                <a:latin typeface="Consolas" panose="020B0609020204030204" pitchFamily="49" charset="0"/>
              </a:rPr>
              <a:t>dotnetapp.dll</a:t>
            </a:r>
            <a:r>
              <a:rPr lang="en-US" sz="1400" dirty="0">
                <a:latin typeface="Consolas" panose="020B0609020204030204" pitchFamily="49" charset="0"/>
              </a:rPr>
              <a:t>"]</a:t>
            </a:r>
          </a:p>
        </p:txBody>
      </p:sp>
    </p:spTree>
    <p:extLst>
      <p:ext uri="{BB962C8B-B14F-4D97-AF65-F5344CB8AC3E}">
        <p14:creationId xmlns:p14="http://schemas.microsoft.com/office/powerpoint/2010/main" val="2643444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19AF43-69F3-CF4F-81F1-DA940E70C289}"/>
              </a:ext>
            </a:extLst>
          </p:cNvPr>
          <p:cNvSpPr>
            <a:spLocks noGrp="1"/>
          </p:cNvSpPr>
          <p:nvPr>
            <p:ph type="title"/>
          </p:nvPr>
        </p:nvSpPr>
        <p:spPr>
          <a:xfrm>
            <a:off x="838200" y="631825"/>
            <a:ext cx="10515600" cy="1325563"/>
          </a:xfrm>
        </p:spPr>
        <p:txBody>
          <a:bodyPr>
            <a:normAutofit/>
          </a:bodyPr>
          <a:lstStyle/>
          <a:p>
            <a:r>
              <a:rPr lang="en-US" dirty="0"/>
              <a:t>Undesirable Image Size</a:t>
            </a:r>
          </a:p>
        </p:txBody>
      </p:sp>
      <p:sp>
        <p:nvSpPr>
          <p:cNvPr id="3" name="Content Placeholder 2">
            <a:extLst>
              <a:ext uri="{FF2B5EF4-FFF2-40B4-BE49-F238E27FC236}">
                <a16:creationId xmlns:a16="http://schemas.microsoft.com/office/drawing/2014/main" id="{5DBD052B-03EE-C14A-99A3-A08588635A25}"/>
              </a:ext>
            </a:extLst>
          </p:cNvPr>
          <p:cNvSpPr>
            <a:spLocks noGrp="1"/>
          </p:cNvSpPr>
          <p:nvPr>
            <p:ph idx="1"/>
          </p:nvPr>
        </p:nvSpPr>
        <p:spPr>
          <a:xfrm>
            <a:off x="838200" y="2057400"/>
            <a:ext cx="10515600" cy="3871762"/>
          </a:xfrm>
        </p:spPr>
        <p:txBody>
          <a:bodyPr>
            <a:normAutofit/>
          </a:bodyPr>
          <a:lstStyle/>
          <a:p>
            <a:pPr marL="169329" indent="0">
              <a:buNone/>
            </a:pPr>
            <a:r>
              <a:rPr lang="en-US" sz="1400" dirty="0">
                <a:latin typeface="Consolas" panose="020B0609020204030204" pitchFamily="49" charset="0"/>
              </a:rPr>
              <a:t>PS D:\&gt; </a:t>
            </a:r>
            <a:r>
              <a:rPr lang="en-US" sz="1400" dirty="0">
                <a:latin typeface="Consolas" panose="020B0609020204030204" pitchFamily="49" charset="0"/>
                <a:cs typeface="Consolas" panose="020B0609020204030204" pitchFamily="49" charset="0"/>
              </a:rPr>
              <a:t>docker image ls training-day</a:t>
            </a:r>
          </a:p>
          <a:p>
            <a:pPr marL="169329" indent="0">
              <a:buNone/>
            </a:pPr>
            <a:r>
              <a:rPr lang="en-US" sz="1400" dirty="0">
                <a:latin typeface="Consolas" panose="020B0609020204030204" pitchFamily="49" charset="0"/>
                <a:cs typeface="Consolas" panose="020B0609020204030204" pitchFamily="49" charset="0"/>
              </a:rPr>
              <a:t>REPOSITORY          TAG                 IMAGE ID            SIZE</a:t>
            </a:r>
          </a:p>
          <a:p>
            <a:pPr marL="169329" indent="0">
              <a:buNone/>
            </a:pPr>
            <a:r>
              <a:rPr lang="en-US" sz="1400" dirty="0">
                <a:latin typeface="Consolas" panose="020B0609020204030204" pitchFamily="49" charset="0"/>
                <a:cs typeface="Consolas" panose="020B0609020204030204" pitchFamily="49" charset="0"/>
              </a:rPr>
              <a:t>training-day        </a:t>
            </a:r>
            <a:r>
              <a:rPr lang="en-US" sz="1400" dirty="0" err="1">
                <a:latin typeface="Consolas" panose="020B0609020204030204" pitchFamily="49" charset="0"/>
                <a:cs typeface="Consolas" panose="020B0609020204030204" pitchFamily="49" charset="0"/>
              </a:rPr>
              <a:t>dotnetapp-sdk</a:t>
            </a:r>
            <a:r>
              <a:rPr lang="en-US" sz="1400" dirty="0">
                <a:latin typeface="Consolas" panose="020B0609020204030204" pitchFamily="49" charset="0"/>
                <a:cs typeface="Consolas" panose="020B0609020204030204" pitchFamily="49" charset="0"/>
              </a:rPr>
              <a:t>       f9c59aaf3e00        1.76GB</a:t>
            </a:r>
          </a:p>
          <a:p>
            <a:pPr marL="169329" indent="0">
              <a:buNone/>
            </a:pPr>
            <a:r>
              <a:rPr lang="en-US" sz="1400" dirty="0">
                <a:latin typeface="Consolas" panose="020B0609020204030204" pitchFamily="49" charset="0"/>
              </a:rPr>
              <a:t>PS D:\&gt; </a:t>
            </a:r>
            <a:r>
              <a:rPr lang="en-US" sz="1400" dirty="0">
                <a:latin typeface="Consolas" panose="020B0609020204030204" pitchFamily="49" charset="0"/>
                <a:cs typeface="Consolas" panose="020B0609020204030204" pitchFamily="49" charset="0"/>
              </a:rPr>
              <a:t>docker images </a:t>
            </a:r>
            <a:r>
              <a:rPr lang="en-US" sz="1400" dirty="0" err="1">
                <a:latin typeface="Consolas" panose="020B0609020204030204" pitchFamily="49" charset="0"/>
                <a:cs typeface="Consolas" panose="020B0609020204030204" pitchFamily="49" charset="0"/>
              </a:rPr>
              <a:t>mcr.microsoft.com</a:t>
            </a:r>
            <a:r>
              <a:rPr lang="en-US" sz="1400" dirty="0">
                <a:latin typeface="Consolas" panose="020B0609020204030204" pitchFamily="49" charset="0"/>
                <a:cs typeface="Consolas" panose="020B0609020204030204" pitchFamily="49" charset="0"/>
              </a:rPr>
              <a:t>/dotnet/core/sdk:2.2</a:t>
            </a:r>
          </a:p>
          <a:p>
            <a:pPr marL="169329" indent="0">
              <a:buNone/>
            </a:pPr>
            <a:r>
              <a:rPr lang="en-US" sz="1400" dirty="0">
                <a:latin typeface="Consolas" panose="020B0609020204030204" pitchFamily="49" charset="0"/>
                <a:cs typeface="Consolas" panose="020B0609020204030204" pitchFamily="49" charset="0"/>
              </a:rPr>
              <a:t>REPOSITORY                          TAG                 IMAGE ID              SIZE</a:t>
            </a:r>
          </a:p>
          <a:p>
            <a:pPr marL="169329" indent="0">
              <a:buNone/>
            </a:pPr>
            <a:r>
              <a:rPr lang="en-US" sz="1400" dirty="0">
                <a:latin typeface="Consolas" panose="020B0609020204030204" pitchFamily="49" charset="0"/>
                <a:cs typeface="Consolas" panose="020B0609020204030204" pitchFamily="49" charset="0"/>
              </a:rPr>
              <a:t>mcr.microsoft.com/dotnet/core/</a:t>
            </a:r>
            <a:r>
              <a:rPr lang="en-US" sz="1400" dirty="0" err="1">
                <a:latin typeface="Consolas" panose="020B0609020204030204" pitchFamily="49" charset="0"/>
                <a:cs typeface="Consolas" panose="020B0609020204030204" pitchFamily="49" charset="0"/>
              </a:rPr>
              <a:t>sdk</a:t>
            </a:r>
            <a:r>
              <a:rPr lang="en-US" sz="1400" dirty="0">
                <a:latin typeface="Consolas" panose="020B0609020204030204" pitchFamily="49" charset="0"/>
                <a:cs typeface="Consolas" panose="020B0609020204030204" pitchFamily="49" charset="0"/>
              </a:rPr>
              <a:t>   2.2                 08663b8eaa01          1.74GB</a:t>
            </a:r>
          </a:p>
          <a:p>
            <a:pPr marL="169329" indent="0">
              <a:buNone/>
            </a:pPr>
            <a:r>
              <a:rPr lang="en-US" sz="1400" dirty="0">
                <a:latin typeface="Consolas" panose="020B0609020204030204" pitchFamily="49" charset="0"/>
              </a:rPr>
              <a:t>PS D:\&gt; </a:t>
            </a:r>
            <a:r>
              <a:rPr lang="en-US" sz="1400" dirty="0">
                <a:latin typeface="Consolas" panose="020B0609020204030204" pitchFamily="49" charset="0"/>
                <a:cs typeface="Consolas" panose="020B0609020204030204" pitchFamily="49" charset="0"/>
              </a:rPr>
              <a:t>docker images mcr.microsoft.com/dotnet/core/runtime:2.2</a:t>
            </a:r>
          </a:p>
          <a:p>
            <a:pPr marL="169329" indent="0">
              <a:buNone/>
            </a:pPr>
            <a:r>
              <a:rPr lang="en-US" sz="1400" dirty="0">
                <a:latin typeface="Consolas" panose="020B0609020204030204" pitchFamily="49" charset="0"/>
                <a:cs typeface="Consolas" panose="020B0609020204030204" pitchFamily="49" charset="0"/>
              </a:rPr>
              <a:t>REPOSITORY                              TAG                 IMAGE ID            SIZE</a:t>
            </a:r>
          </a:p>
          <a:p>
            <a:pPr marL="169329" indent="0">
              <a:buNone/>
            </a:pPr>
            <a:r>
              <a:rPr lang="en-US" sz="1400" dirty="0">
                <a:latin typeface="Consolas" panose="020B0609020204030204" pitchFamily="49" charset="0"/>
                <a:cs typeface="Consolas" panose="020B0609020204030204" pitchFamily="49" charset="0"/>
              </a:rPr>
              <a:t>mcr.microsoft.com/dotnet/core/runtime   2.2                 5821aefa479a        181MB</a:t>
            </a:r>
          </a:p>
          <a:p>
            <a:pPr marL="169329" indent="0">
              <a:buNone/>
            </a:pPr>
            <a:endParaRPr lang="en-US" sz="1400" dirty="0">
              <a:latin typeface="Consolas" panose="020B0609020204030204" pitchFamily="49" charset="0"/>
              <a:cs typeface="Consolas" panose="020B0609020204030204" pitchFamily="49" charset="0"/>
            </a:endParaRPr>
          </a:p>
          <a:p>
            <a:pPr marL="169329" indent="0">
              <a:buNone/>
            </a:pPr>
            <a:endParaRPr lang="en-US" sz="1400" dirty="0">
              <a:latin typeface="Consolas" panose="020B0609020204030204" pitchFamily="49" charset="0"/>
              <a:cs typeface="Consolas" panose="020B0609020204030204" pitchFamily="49" charset="0"/>
            </a:endParaRPr>
          </a:p>
          <a:p>
            <a:endParaRPr lang="en-US" sz="1400" dirty="0"/>
          </a:p>
        </p:txBody>
      </p:sp>
    </p:spTree>
    <p:extLst>
      <p:ext uri="{BB962C8B-B14F-4D97-AF65-F5344CB8AC3E}">
        <p14:creationId xmlns:p14="http://schemas.microsoft.com/office/powerpoint/2010/main" val="179014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19AF43-69F3-CF4F-81F1-DA940E70C289}"/>
              </a:ext>
            </a:extLst>
          </p:cNvPr>
          <p:cNvSpPr>
            <a:spLocks noGrp="1"/>
          </p:cNvSpPr>
          <p:nvPr>
            <p:ph type="title"/>
          </p:nvPr>
        </p:nvSpPr>
        <p:spPr>
          <a:xfrm>
            <a:off x="838200" y="631825"/>
            <a:ext cx="10515600" cy="1325563"/>
          </a:xfrm>
        </p:spPr>
        <p:txBody>
          <a:bodyPr>
            <a:normAutofit/>
          </a:bodyPr>
          <a:lstStyle/>
          <a:p>
            <a:r>
              <a:rPr lang="en-US" dirty="0"/>
              <a:t>Solution</a:t>
            </a:r>
          </a:p>
        </p:txBody>
      </p:sp>
      <p:sp>
        <p:nvSpPr>
          <p:cNvPr id="3" name="Content Placeholder 2">
            <a:extLst>
              <a:ext uri="{FF2B5EF4-FFF2-40B4-BE49-F238E27FC236}">
                <a16:creationId xmlns:a16="http://schemas.microsoft.com/office/drawing/2014/main" id="{5DBD052B-03EE-C14A-99A3-A08588635A25}"/>
              </a:ext>
            </a:extLst>
          </p:cNvPr>
          <p:cNvSpPr>
            <a:spLocks noGrp="1"/>
          </p:cNvSpPr>
          <p:nvPr>
            <p:ph idx="1"/>
          </p:nvPr>
        </p:nvSpPr>
        <p:spPr>
          <a:xfrm>
            <a:off x="838200" y="2057400"/>
            <a:ext cx="10515600" cy="3871762"/>
          </a:xfrm>
        </p:spPr>
        <p:txBody>
          <a:bodyPr>
            <a:normAutofit/>
          </a:bodyPr>
          <a:lstStyle/>
          <a:p>
            <a:pPr marL="169329" indent="0">
              <a:buNone/>
            </a:pPr>
            <a:r>
              <a:rPr lang="en-US" sz="1400" dirty="0">
                <a:latin typeface="Consolas" panose="020B0609020204030204" pitchFamily="49" charset="0"/>
                <a:cs typeface="Consolas" panose="020B0609020204030204" pitchFamily="49" charset="0"/>
              </a:rPr>
              <a:t>FROM </a:t>
            </a:r>
            <a:r>
              <a:rPr lang="en-US" sz="1400" dirty="0" err="1">
                <a:latin typeface="Consolas" panose="020B0609020204030204" pitchFamily="49" charset="0"/>
                <a:cs typeface="Consolas" panose="020B0609020204030204" pitchFamily="49" charset="0"/>
              </a:rPr>
              <a:t>mcr.microsoft.com</a:t>
            </a:r>
            <a:r>
              <a:rPr lang="en-US" sz="1400" dirty="0">
                <a:latin typeface="Consolas" panose="020B0609020204030204" pitchFamily="49" charset="0"/>
                <a:cs typeface="Consolas" panose="020B0609020204030204" pitchFamily="49" charset="0"/>
              </a:rPr>
              <a:t>/dotnet/core/sdk:2.2 AS build</a:t>
            </a:r>
          </a:p>
          <a:p>
            <a:pPr marL="169329" indent="0">
              <a:buNone/>
            </a:pPr>
            <a:r>
              <a:rPr lang="en-US" sz="1400" dirty="0">
                <a:latin typeface="Consolas" panose="020B0609020204030204" pitchFamily="49" charset="0"/>
                <a:cs typeface="Consolas" panose="020B0609020204030204" pitchFamily="49" charset="0"/>
              </a:rPr>
              <a:t>WORKDIR /app</a:t>
            </a:r>
          </a:p>
          <a:p>
            <a:pPr marL="169329" indent="0">
              <a:buNone/>
            </a:pP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COPY . ./</a:t>
            </a:r>
          </a:p>
          <a:p>
            <a:pPr marL="169329" indent="0">
              <a:buNone/>
            </a:pPr>
            <a:r>
              <a:rPr lang="en-US" sz="1400" dirty="0">
                <a:latin typeface="Consolas" panose="020B0609020204030204" pitchFamily="49" charset="0"/>
                <a:cs typeface="Consolas" panose="020B0609020204030204" pitchFamily="49" charset="0"/>
              </a:rPr>
              <a:t>RUN dotnet publish -c Release -o out</a:t>
            </a:r>
          </a:p>
          <a:p>
            <a:pPr marL="169329" indent="0">
              <a:buNone/>
            </a:pPr>
            <a:endParaRPr lang="en-US" sz="1400" dirty="0">
              <a:latin typeface="Consolas" panose="020B0609020204030204" pitchFamily="49" charset="0"/>
              <a:cs typeface="Consolas" panose="020B0609020204030204" pitchFamily="49" charset="0"/>
            </a:endParaRPr>
          </a:p>
          <a:p>
            <a:pPr marL="169329" indent="0">
              <a:buNone/>
            </a:pPr>
            <a:r>
              <a:rPr lang="en-US" sz="1400" dirty="0">
                <a:latin typeface="Consolas" panose="020B0609020204030204" pitchFamily="49" charset="0"/>
                <a:cs typeface="Consolas" panose="020B0609020204030204" pitchFamily="49" charset="0"/>
              </a:rPr>
              <a:t>FROM </a:t>
            </a:r>
            <a:r>
              <a:rPr lang="en-US" sz="1400" dirty="0" err="1">
                <a:latin typeface="Consolas" panose="020B0609020204030204" pitchFamily="49" charset="0"/>
                <a:cs typeface="Consolas" panose="020B0609020204030204" pitchFamily="49" charset="0"/>
              </a:rPr>
              <a:t>mcr.microsoft.com</a:t>
            </a:r>
            <a:r>
              <a:rPr lang="en-US" sz="1400" dirty="0">
                <a:latin typeface="Consolas" panose="020B0609020204030204" pitchFamily="49" charset="0"/>
                <a:cs typeface="Consolas" panose="020B0609020204030204" pitchFamily="49" charset="0"/>
              </a:rPr>
              <a:t>/dotnet/core/runtime:2.2</a:t>
            </a:r>
          </a:p>
          <a:p>
            <a:pPr marL="169329" indent="0">
              <a:buNone/>
            </a:pPr>
            <a:r>
              <a:rPr lang="en-US" sz="1400" dirty="0">
                <a:latin typeface="Consolas" panose="020B0609020204030204" pitchFamily="49" charset="0"/>
                <a:cs typeface="Consolas" panose="020B0609020204030204" pitchFamily="49" charset="0"/>
              </a:rPr>
              <a:t>WORKDIR /app</a:t>
            </a:r>
          </a:p>
          <a:p>
            <a:pPr marL="169329" indent="0">
              <a:buNone/>
            </a:pPr>
            <a:r>
              <a:rPr lang="en-US" sz="1400" dirty="0">
                <a:latin typeface="Consolas" panose="020B0609020204030204" pitchFamily="49" charset="0"/>
                <a:cs typeface="Consolas" panose="020B0609020204030204" pitchFamily="49" charset="0"/>
              </a:rPr>
              <a:t>COPY --from=build /app/out ./</a:t>
            </a:r>
          </a:p>
          <a:p>
            <a:pPr marL="169329" indent="0">
              <a:buNone/>
            </a:pPr>
            <a:r>
              <a:rPr lang="en-US" sz="1400" dirty="0">
                <a:latin typeface="Consolas" panose="020B0609020204030204" pitchFamily="49" charset="0"/>
                <a:cs typeface="Consolas" panose="020B0609020204030204" pitchFamily="49" charset="0"/>
              </a:rPr>
              <a:t>ENTRYPOINT ["dotnet", "</a:t>
            </a:r>
            <a:r>
              <a:rPr lang="en-US" sz="1400" dirty="0" err="1">
                <a:latin typeface="Consolas" panose="020B0609020204030204" pitchFamily="49" charset="0"/>
                <a:cs typeface="Consolas" panose="020B0609020204030204" pitchFamily="49" charset="0"/>
              </a:rPr>
              <a:t>dotnetapp.dll</a:t>
            </a:r>
            <a:r>
              <a:rPr lang="en-US" sz="1400" dirty="0">
                <a:latin typeface="Consolas" panose="020B0609020204030204" pitchFamily="49" charset="0"/>
                <a:cs typeface="Consolas" panose="020B0609020204030204" pitchFamily="49" charset="0"/>
              </a:rPr>
              <a:t>"]</a:t>
            </a:r>
          </a:p>
          <a:p>
            <a:pPr marL="169329" indent="0">
              <a:buNone/>
            </a:pPr>
            <a:endParaRPr lang="en-US" sz="1400" dirty="0">
              <a:latin typeface="Consolas" panose="020B0609020204030204" pitchFamily="49" charset="0"/>
              <a:cs typeface="Consolas" panose="020B0609020204030204" pitchFamily="49" charset="0"/>
            </a:endParaRPr>
          </a:p>
        </p:txBody>
      </p:sp>
      <p:sp>
        <p:nvSpPr>
          <p:cNvPr id="4" name="Rectangle 3">
            <a:extLst>
              <a:ext uri="{FF2B5EF4-FFF2-40B4-BE49-F238E27FC236}">
                <a16:creationId xmlns:a16="http://schemas.microsoft.com/office/drawing/2014/main" id="{DBA2AF84-7D77-4A93-9F63-F1FC3B29F7B2}"/>
              </a:ext>
            </a:extLst>
          </p:cNvPr>
          <p:cNvSpPr/>
          <p:nvPr/>
        </p:nvSpPr>
        <p:spPr>
          <a:xfrm>
            <a:off x="5282293" y="2057400"/>
            <a:ext cx="873578" cy="26942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8640C15-0315-4BAE-BE7F-17B1B4415551}"/>
              </a:ext>
            </a:extLst>
          </p:cNvPr>
          <p:cNvSpPr/>
          <p:nvPr/>
        </p:nvSpPr>
        <p:spPr>
          <a:xfrm>
            <a:off x="1036864" y="4498521"/>
            <a:ext cx="3037115" cy="28575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534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19AF43-69F3-CF4F-81F1-DA940E70C289}"/>
              </a:ext>
            </a:extLst>
          </p:cNvPr>
          <p:cNvSpPr>
            <a:spLocks noGrp="1"/>
          </p:cNvSpPr>
          <p:nvPr>
            <p:ph type="title"/>
          </p:nvPr>
        </p:nvSpPr>
        <p:spPr>
          <a:xfrm>
            <a:off x="838200" y="631825"/>
            <a:ext cx="10515600" cy="1325563"/>
          </a:xfrm>
        </p:spPr>
        <p:txBody>
          <a:bodyPr>
            <a:normAutofit/>
          </a:bodyPr>
          <a:lstStyle/>
          <a:p>
            <a:r>
              <a:rPr lang="en-US" dirty="0"/>
              <a:t>Desirable Image Size</a:t>
            </a:r>
          </a:p>
        </p:txBody>
      </p:sp>
      <p:sp>
        <p:nvSpPr>
          <p:cNvPr id="3" name="Content Placeholder 2">
            <a:extLst>
              <a:ext uri="{FF2B5EF4-FFF2-40B4-BE49-F238E27FC236}">
                <a16:creationId xmlns:a16="http://schemas.microsoft.com/office/drawing/2014/main" id="{5DBD052B-03EE-C14A-99A3-A08588635A25}"/>
              </a:ext>
            </a:extLst>
          </p:cNvPr>
          <p:cNvSpPr>
            <a:spLocks noGrp="1"/>
          </p:cNvSpPr>
          <p:nvPr>
            <p:ph idx="1"/>
          </p:nvPr>
        </p:nvSpPr>
        <p:spPr>
          <a:xfrm>
            <a:off x="838200" y="2057400"/>
            <a:ext cx="10515600" cy="3871762"/>
          </a:xfrm>
        </p:spPr>
        <p:txBody>
          <a:bodyPr>
            <a:normAutofit/>
          </a:bodyPr>
          <a:lstStyle/>
          <a:p>
            <a:pPr marL="169329" indent="0">
              <a:buNone/>
            </a:pPr>
            <a:r>
              <a:rPr lang="en-US" sz="1400" dirty="0">
                <a:latin typeface="Consolas" panose="020B0609020204030204" pitchFamily="49" charset="0"/>
              </a:rPr>
              <a:t>PS D:\&gt; </a:t>
            </a:r>
            <a:r>
              <a:rPr lang="en-US" sz="1400" dirty="0">
                <a:latin typeface="Consolas" panose="020B0609020204030204" pitchFamily="49" charset="0"/>
                <a:cs typeface="Consolas" panose="020B0609020204030204" pitchFamily="49" charset="0"/>
              </a:rPr>
              <a:t>docker image ls training-day</a:t>
            </a:r>
          </a:p>
          <a:p>
            <a:pPr marL="169329" indent="0">
              <a:buNone/>
            </a:pPr>
            <a:r>
              <a:rPr lang="en-US" sz="1400" dirty="0">
                <a:latin typeface="Consolas" panose="020B0609020204030204" pitchFamily="49" charset="0"/>
                <a:cs typeface="Consolas" panose="020B0609020204030204" pitchFamily="49" charset="0"/>
              </a:rPr>
              <a:t>REPOSITORY          TAG                 IMAGE ID            CREATED             SIZE</a:t>
            </a:r>
          </a:p>
          <a:p>
            <a:pPr marL="169329" indent="0">
              <a:buNone/>
            </a:pPr>
            <a:r>
              <a:rPr lang="en-US" sz="1400" dirty="0">
                <a:latin typeface="Consolas" panose="020B0609020204030204" pitchFamily="49" charset="0"/>
                <a:cs typeface="Consolas" panose="020B0609020204030204" pitchFamily="49" charset="0"/>
              </a:rPr>
              <a:t>training-day        </a:t>
            </a:r>
            <a:r>
              <a:rPr lang="en-US" sz="1400" dirty="0" err="1">
                <a:latin typeface="Consolas" panose="020B0609020204030204" pitchFamily="49" charset="0"/>
                <a:cs typeface="Consolas" panose="020B0609020204030204" pitchFamily="49" charset="0"/>
              </a:rPr>
              <a:t>dotnetapp</a:t>
            </a:r>
            <a:r>
              <a:rPr lang="en-US" sz="1400" dirty="0">
                <a:latin typeface="Consolas" panose="020B0609020204030204" pitchFamily="49" charset="0"/>
                <a:cs typeface="Consolas" panose="020B0609020204030204" pitchFamily="49" charset="0"/>
              </a:rPr>
              <a:t>-runtime   97cae90eaf37        10 seconds ago      181MB</a:t>
            </a:r>
          </a:p>
          <a:p>
            <a:pPr marL="169329" indent="0">
              <a:buNone/>
            </a:pPr>
            <a:r>
              <a:rPr lang="en-US" sz="1400" dirty="0">
                <a:latin typeface="Consolas" panose="020B0609020204030204" pitchFamily="49" charset="0"/>
                <a:cs typeface="Consolas" panose="020B0609020204030204" pitchFamily="49" charset="0"/>
              </a:rPr>
              <a:t>training-day        </a:t>
            </a:r>
            <a:r>
              <a:rPr lang="en-US" sz="1400" dirty="0" err="1">
                <a:latin typeface="Consolas" panose="020B0609020204030204" pitchFamily="49" charset="0"/>
                <a:cs typeface="Consolas" panose="020B0609020204030204" pitchFamily="49" charset="0"/>
              </a:rPr>
              <a:t>dotnetapp-sdk</a:t>
            </a:r>
            <a:r>
              <a:rPr lang="en-US" sz="1400" dirty="0">
                <a:latin typeface="Consolas" panose="020B0609020204030204" pitchFamily="49" charset="0"/>
                <a:cs typeface="Consolas" panose="020B0609020204030204" pitchFamily="49" charset="0"/>
              </a:rPr>
              <a:t>       f9c59aaf3e00        39 seconds ago      1.76GB</a:t>
            </a:r>
          </a:p>
          <a:p>
            <a:pPr marL="169329" indent="0">
              <a:buNone/>
            </a:pPr>
            <a:endParaRPr lang="en-US"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62220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93C8D1-267A-C449-833E-5C68AA5B482E}"/>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Dockerfile Best Practices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E2AAFDD-C0CA-634A-B9DF-1B3D57DEBE62}"/>
              </a:ext>
            </a:extLst>
          </p:cNvPr>
          <p:cNvSpPr>
            <a:spLocks noGrp="1"/>
          </p:cNvSpPr>
          <p:nvPr>
            <p:ph idx="1"/>
          </p:nvPr>
        </p:nvSpPr>
        <p:spPr>
          <a:xfrm>
            <a:off x="4976031" y="963877"/>
            <a:ext cx="6377769" cy="4930246"/>
          </a:xfrm>
        </p:spPr>
        <p:txBody>
          <a:bodyPr anchor="ctr">
            <a:normAutofit/>
          </a:bodyPr>
          <a:lstStyle/>
          <a:p>
            <a:pPr marL="0" indent="0">
              <a:buNone/>
            </a:pPr>
            <a:r>
              <a:rPr lang="en-US" sz="2400" dirty="0">
                <a:hlinkClick r:id="rId2"/>
              </a:rPr>
              <a:t>https://docs.docker.com/develop/develop-images/dockerfile_best-practices/</a:t>
            </a:r>
            <a:endParaRPr lang="en-US" sz="2400" dirty="0"/>
          </a:p>
          <a:p>
            <a:endParaRPr lang="en-US" sz="2400" dirty="0"/>
          </a:p>
        </p:txBody>
      </p:sp>
    </p:spTree>
    <p:extLst>
      <p:ext uri="{BB962C8B-B14F-4D97-AF65-F5344CB8AC3E}">
        <p14:creationId xmlns:p14="http://schemas.microsoft.com/office/powerpoint/2010/main" val="19079819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19AF43-69F3-CF4F-81F1-DA940E70C289}"/>
              </a:ext>
            </a:extLst>
          </p:cNvPr>
          <p:cNvSpPr>
            <a:spLocks noGrp="1"/>
          </p:cNvSpPr>
          <p:nvPr>
            <p:ph type="title"/>
          </p:nvPr>
        </p:nvSpPr>
        <p:spPr>
          <a:xfrm>
            <a:off x="838200" y="631825"/>
            <a:ext cx="10515600" cy="1325563"/>
          </a:xfrm>
        </p:spPr>
        <p:txBody>
          <a:bodyPr>
            <a:normAutofit/>
          </a:bodyPr>
          <a:lstStyle/>
          <a:p>
            <a:r>
              <a:rPr lang="en-US" dirty="0"/>
              <a:t>Disk Usage</a:t>
            </a:r>
          </a:p>
        </p:txBody>
      </p:sp>
      <p:sp>
        <p:nvSpPr>
          <p:cNvPr id="3" name="Content Placeholder 2">
            <a:extLst>
              <a:ext uri="{FF2B5EF4-FFF2-40B4-BE49-F238E27FC236}">
                <a16:creationId xmlns:a16="http://schemas.microsoft.com/office/drawing/2014/main" id="{5DBD052B-03EE-C14A-99A3-A08588635A25}"/>
              </a:ext>
            </a:extLst>
          </p:cNvPr>
          <p:cNvSpPr>
            <a:spLocks noGrp="1"/>
          </p:cNvSpPr>
          <p:nvPr>
            <p:ph idx="1"/>
          </p:nvPr>
        </p:nvSpPr>
        <p:spPr>
          <a:xfrm>
            <a:off x="838200" y="2057400"/>
            <a:ext cx="10515600" cy="3871762"/>
          </a:xfrm>
        </p:spPr>
        <p:txBody>
          <a:bodyPr>
            <a:normAutofit/>
          </a:bodyPr>
          <a:lstStyle/>
          <a:p>
            <a:pPr marL="169329" indent="0">
              <a:buNone/>
            </a:pPr>
            <a:r>
              <a:rPr lang="en-US" sz="1400" dirty="0">
                <a:latin typeface="Consolas" panose="020B0609020204030204" pitchFamily="49" charset="0"/>
              </a:rPr>
              <a:t>PS D:\&gt; docker system df</a:t>
            </a:r>
          </a:p>
          <a:p>
            <a:pPr marL="169329" indent="0">
              <a:buNone/>
            </a:pPr>
            <a:r>
              <a:rPr lang="en-US" sz="1400" dirty="0">
                <a:latin typeface="Consolas" panose="020B0609020204030204" pitchFamily="49" charset="0"/>
              </a:rPr>
              <a:t>TYPE                TOTAL               ACTIVE              SIZE                RECLAIMABLE</a:t>
            </a:r>
          </a:p>
          <a:p>
            <a:pPr marL="169329" indent="0">
              <a:buNone/>
            </a:pPr>
            <a:r>
              <a:rPr lang="en-US" sz="1400" dirty="0">
                <a:latin typeface="Consolas" panose="020B0609020204030204" pitchFamily="49" charset="0"/>
              </a:rPr>
              <a:t>Images              54                  3                   12.67GB             12.63GB (99%)</a:t>
            </a:r>
          </a:p>
          <a:p>
            <a:pPr marL="169329" indent="0">
              <a:buNone/>
            </a:pPr>
            <a:r>
              <a:rPr lang="en-US" sz="1400" dirty="0">
                <a:latin typeface="Consolas" panose="020B0609020204030204" pitchFamily="49" charset="0"/>
              </a:rPr>
              <a:t>Containers          36                  0                   170.3kB             170.3kB (100%)</a:t>
            </a:r>
          </a:p>
          <a:p>
            <a:pPr marL="169329" indent="0">
              <a:buNone/>
            </a:pPr>
            <a:r>
              <a:rPr lang="en-US" sz="1400" dirty="0">
                <a:latin typeface="Consolas" panose="020B0609020204030204" pitchFamily="49" charset="0"/>
              </a:rPr>
              <a:t>Local Volumes       0                   0                   0B                  0B</a:t>
            </a:r>
          </a:p>
          <a:p>
            <a:pPr marL="169329" indent="0">
              <a:buNone/>
            </a:pPr>
            <a:r>
              <a:rPr lang="en-US" sz="1400" dirty="0">
                <a:latin typeface="Consolas" panose="020B0609020204030204" pitchFamily="49" charset="0"/>
              </a:rPr>
              <a:t>Build Cache         0                   0                   0B                  0B</a:t>
            </a:r>
          </a:p>
        </p:txBody>
      </p:sp>
    </p:spTree>
    <p:extLst>
      <p:ext uri="{BB962C8B-B14F-4D97-AF65-F5344CB8AC3E}">
        <p14:creationId xmlns:p14="http://schemas.microsoft.com/office/powerpoint/2010/main" val="2917306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19AF43-69F3-CF4F-81F1-DA940E70C289}"/>
              </a:ext>
            </a:extLst>
          </p:cNvPr>
          <p:cNvSpPr>
            <a:spLocks noGrp="1"/>
          </p:cNvSpPr>
          <p:nvPr>
            <p:ph type="title"/>
          </p:nvPr>
        </p:nvSpPr>
        <p:spPr>
          <a:xfrm>
            <a:off x="838200" y="631825"/>
            <a:ext cx="10515600" cy="1325563"/>
          </a:xfrm>
        </p:spPr>
        <p:txBody>
          <a:bodyPr>
            <a:normAutofit/>
          </a:bodyPr>
          <a:lstStyle/>
          <a:p>
            <a:r>
              <a:rPr lang="en-US" dirty="0"/>
              <a:t>Pruning Containers</a:t>
            </a:r>
          </a:p>
        </p:txBody>
      </p:sp>
      <p:sp>
        <p:nvSpPr>
          <p:cNvPr id="3" name="Content Placeholder 2">
            <a:extLst>
              <a:ext uri="{FF2B5EF4-FFF2-40B4-BE49-F238E27FC236}">
                <a16:creationId xmlns:a16="http://schemas.microsoft.com/office/drawing/2014/main" id="{5DBD052B-03EE-C14A-99A3-A08588635A25}"/>
              </a:ext>
            </a:extLst>
          </p:cNvPr>
          <p:cNvSpPr>
            <a:spLocks noGrp="1"/>
          </p:cNvSpPr>
          <p:nvPr>
            <p:ph idx="1"/>
          </p:nvPr>
        </p:nvSpPr>
        <p:spPr>
          <a:xfrm>
            <a:off x="838200" y="2057400"/>
            <a:ext cx="10515600" cy="3871762"/>
          </a:xfrm>
        </p:spPr>
        <p:txBody>
          <a:bodyPr>
            <a:normAutofit/>
          </a:bodyPr>
          <a:lstStyle/>
          <a:p>
            <a:pPr marL="169329" indent="0">
              <a:buNone/>
            </a:pPr>
            <a:r>
              <a:rPr lang="en-US" sz="1400" dirty="0">
                <a:latin typeface="Consolas" panose="020B0609020204030204" pitchFamily="49" charset="0"/>
              </a:rPr>
              <a:t>PS D:\&gt; docker container prune --help</a:t>
            </a:r>
          </a:p>
          <a:p>
            <a:pPr marL="169329" indent="0">
              <a:buNone/>
            </a:pPr>
            <a:endParaRPr lang="en-US" sz="1400" dirty="0">
              <a:latin typeface="Consolas" panose="020B0609020204030204" pitchFamily="49" charset="0"/>
            </a:endParaRPr>
          </a:p>
          <a:p>
            <a:pPr marL="169329" indent="0">
              <a:buNone/>
            </a:pPr>
            <a:r>
              <a:rPr lang="en-US" sz="1400" dirty="0">
                <a:latin typeface="Consolas" panose="020B0609020204030204" pitchFamily="49" charset="0"/>
              </a:rPr>
              <a:t>Usage:  docker container prune [OPTIONS]</a:t>
            </a:r>
          </a:p>
          <a:p>
            <a:pPr marL="169329" indent="0">
              <a:buNone/>
            </a:pPr>
            <a:endParaRPr lang="en-US" sz="1400" dirty="0">
              <a:latin typeface="Consolas" panose="020B0609020204030204" pitchFamily="49" charset="0"/>
            </a:endParaRPr>
          </a:p>
          <a:p>
            <a:pPr marL="169329" indent="0">
              <a:buNone/>
            </a:pPr>
            <a:r>
              <a:rPr lang="en-US" sz="1400" dirty="0">
                <a:latin typeface="Consolas" panose="020B0609020204030204" pitchFamily="49" charset="0"/>
              </a:rPr>
              <a:t>Remove all stopped containers</a:t>
            </a:r>
          </a:p>
          <a:p>
            <a:pPr marL="169329" indent="0">
              <a:buNone/>
            </a:pPr>
            <a:endParaRPr lang="en-US" sz="1400" dirty="0">
              <a:latin typeface="Consolas" panose="020B0609020204030204" pitchFamily="49" charset="0"/>
            </a:endParaRPr>
          </a:p>
          <a:p>
            <a:pPr marL="169329" indent="0">
              <a:buNone/>
            </a:pPr>
            <a:r>
              <a:rPr lang="en-US" sz="1400" dirty="0">
                <a:latin typeface="Consolas" panose="020B0609020204030204" pitchFamily="49" charset="0"/>
              </a:rPr>
              <a:t>Options:</a:t>
            </a:r>
          </a:p>
          <a:p>
            <a:pPr marL="169329" indent="0">
              <a:buNone/>
            </a:pPr>
            <a:r>
              <a:rPr lang="en-US" sz="1400" dirty="0">
                <a:latin typeface="Consolas" panose="020B0609020204030204" pitchFamily="49" charset="0"/>
              </a:rPr>
              <a:t>      --filter filter   Provide filter values (e.g. 'until=&lt;timestamp&gt;')</a:t>
            </a:r>
          </a:p>
          <a:p>
            <a:pPr marL="169329" indent="0">
              <a:buNone/>
            </a:pPr>
            <a:r>
              <a:rPr lang="en-US" sz="1400" dirty="0">
                <a:latin typeface="Consolas" panose="020B0609020204030204" pitchFamily="49" charset="0"/>
              </a:rPr>
              <a:t>  -f, --force           Do not prompt for confirmation</a:t>
            </a:r>
          </a:p>
          <a:p>
            <a:pPr marL="169329" indent="0">
              <a:buNone/>
            </a:pPr>
            <a:endParaRPr lang="en-US" sz="1400" dirty="0">
              <a:latin typeface="Consolas" panose="020B0609020204030204" pitchFamily="49" charset="0"/>
            </a:endParaRPr>
          </a:p>
        </p:txBody>
      </p:sp>
    </p:spTree>
    <p:extLst>
      <p:ext uri="{BB962C8B-B14F-4D97-AF65-F5344CB8AC3E}">
        <p14:creationId xmlns:p14="http://schemas.microsoft.com/office/powerpoint/2010/main" val="361123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19AF43-69F3-CF4F-81F1-DA940E70C289}"/>
              </a:ext>
            </a:extLst>
          </p:cNvPr>
          <p:cNvSpPr>
            <a:spLocks noGrp="1"/>
          </p:cNvSpPr>
          <p:nvPr>
            <p:ph type="title"/>
          </p:nvPr>
        </p:nvSpPr>
        <p:spPr>
          <a:xfrm>
            <a:off x="838200" y="631825"/>
            <a:ext cx="10515600" cy="1325563"/>
          </a:xfrm>
        </p:spPr>
        <p:txBody>
          <a:bodyPr>
            <a:normAutofit/>
          </a:bodyPr>
          <a:lstStyle/>
          <a:p>
            <a:r>
              <a:rPr lang="en-US" dirty="0"/>
              <a:t>Pruning Images</a:t>
            </a:r>
          </a:p>
        </p:txBody>
      </p:sp>
      <p:sp>
        <p:nvSpPr>
          <p:cNvPr id="3" name="Content Placeholder 2">
            <a:extLst>
              <a:ext uri="{FF2B5EF4-FFF2-40B4-BE49-F238E27FC236}">
                <a16:creationId xmlns:a16="http://schemas.microsoft.com/office/drawing/2014/main" id="{5DBD052B-03EE-C14A-99A3-A08588635A25}"/>
              </a:ext>
            </a:extLst>
          </p:cNvPr>
          <p:cNvSpPr>
            <a:spLocks noGrp="1"/>
          </p:cNvSpPr>
          <p:nvPr>
            <p:ph idx="1"/>
          </p:nvPr>
        </p:nvSpPr>
        <p:spPr>
          <a:xfrm>
            <a:off x="838200" y="2057400"/>
            <a:ext cx="10515600" cy="3871762"/>
          </a:xfrm>
        </p:spPr>
        <p:txBody>
          <a:bodyPr>
            <a:normAutofit/>
          </a:bodyPr>
          <a:lstStyle/>
          <a:p>
            <a:pPr marL="169329" indent="0">
              <a:buNone/>
            </a:pPr>
            <a:r>
              <a:rPr lang="en-US" sz="1400" dirty="0">
                <a:latin typeface="Consolas" panose="020B0609020204030204" pitchFamily="49" charset="0"/>
              </a:rPr>
              <a:t>PS D:\&gt; docker image prune --help</a:t>
            </a:r>
          </a:p>
          <a:p>
            <a:pPr marL="169329" indent="0">
              <a:buNone/>
            </a:pPr>
            <a:endParaRPr lang="en-US" sz="1400" dirty="0">
              <a:latin typeface="Consolas" panose="020B0609020204030204" pitchFamily="49" charset="0"/>
            </a:endParaRPr>
          </a:p>
          <a:p>
            <a:pPr marL="169329" indent="0">
              <a:buNone/>
            </a:pPr>
            <a:r>
              <a:rPr lang="en-US" sz="1400" dirty="0">
                <a:latin typeface="Consolas" panose="020B0609020204030204" pitchFamily="49" charset="0"/>
              </a:rPr>
              <a:t>Usage:  docker image prune [OPTIONS]</a:t>
            </a:r>
          </a:p>
          <a:p>
            <a:pPr marL="169329" indent="0">
              <a:buNone/>
            </a:pPr>
            <a:endParaRPr lang="en-US" sz="1400" dirty="0">
              <a:latin typeface="Consolas" panose="020B0609020204030204" pitchFamily="49" charset="0"/>
            </a:endParaRPr>
          </a:p>
          <a:p>
            <a:pPr marL="169329" indent="0">
              <a:buNone/>
            </a:pPr>
            <a:r>
              <a:rPr lang="en-US" sz="1400" dirty="0">
                <a:latin typeface="Consolas" panose="020B0609020204030204" pitchFamily="49" charset="0"/>
              </a:rPr>
              <a:t>Remove unused images</a:t>
            </a:r>
          </a:p>
          <a:p>
            <a:pPr marL="169329" indent="0">
              <a:buNone/>
            </a:pPr>
            <a:endParaRPr lang="en-US" sz="1400" dirty="0">
              <a:latin typeface="Consolas" panose="020B0609020204030204" pitchFamily="49" charset="0"/>
            </a:endParaRPr>
          </a:p>
          <a:p>
            <a:pPr marL="169329" indent="0">
              <a:buNone/>
            </a:pPr>
            <a:r>
              <a:rPr lang="en-US" sz="1400" dirty="0">
                <a:latin typeface="Consolas" panose="020B0609020204030204" pitchFamily="49" charset="0"/>
              </a:rPr>
              <a:t>Options:</a:t>
            </a:r>
          </a:p>
          <a:p>
            <a:pPr marL="169329" indent="0">
              <a:buNone/>
            </a:pPr>
            <a:r>
              <a:rPr lang="en-US" sz="1400" dirty="0">
                <a:latin typeface="Consolas" panose="020B0609020204030204" pitchFamily="49" charset="0"/>
              </a:rPr>
              <a:t>  -a, --all             Remove all unused images, not just dangling ones</a:t>
            </a:r>
          </a:p>
          <a:p>
            <a:pPr marL="169329" indent="0">
              <a:buNone/>
            </a:pPr>
            <a:r>
              <a:rPr lang="en-US" sz="1400" dirty="0">
                <a:latin typeface="Consolas" panose="020B0609020204030204" pitchFamily="49" charset="0"/>
              </a:rPr>
              <a:t>      --filter filter   Provide filter values (e.g. 'until=&lt;timestamp&gt;')</a:t>
            </a:r>
          </a:p>
          <a:p>
            <a:pPr marL="169329" indent="0">
              <a:buNone/>
            </a:pPr>
            <a:r>
              <a:rPr lang="en-US" sz="1400" dirty="0">
                <a:latin typeface="Consolas" panose="020B0609020204030204" pitchFamily="49" charset="0"/>
              </a:rPr>
              <a:t>  -f, --force           Do not prompt for confirmation</a:t>
            </a:r>
          </a:p>
        </p:txBody>
      </p:sp>
    </p:spTree>
    <p:extLst>
      <p:ext uri="{BB962C8B-B14F-4D97-AF65-F5344CB8AC3E}">
        <p14:creationId xmlns:p14="http://schemas.microsoft.com/office/powerpoint/2010/main" val="343810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089F6E-651B-1E4C-9625-07FF14E0B1EB}"/>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Development Environments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18239E8-5FA9-E64F-894E-13437EEF3D17}"/>
              </a:ext>
            </a:extLst>
          </p:cNvPr>
          <p:cNvSpPr>
            <a:spLocks noGrp="1"/>
          </p:cNvSpPr>
          <p:nvPr>
            <p:ph idx="1"/>
          </p:nvPr>
        </p:nvSpPr>
        <p:spPr>
          <a:xfrm>
            <a:off x="4976031" y="963877"/>
            <a:ext cx="6377769" cy="4930246"/>
          </a:xfrm>
        </p:spPr>
        <p:txBody>
          <a:bodyPr anchor="ctr">
            <a:normAutofit/>
          </a:bodyPr>
          <a:lstStyle/>
          <a:p>
            <a:pPr marL="169329" indent="0">
              <a:buNone/>
            </a:pPr>
            <a:r>
              <a:rPr lang="en-US" sz="2400" dirty="0"/>
              <a:t>Mac &amp; Windows client (e.g. Windows 10) are considered development environments</a:t>
            </a:r>
          </a:p>
          <a:p>
            <a:pPr lvl="1"/>
            <a:r>
              <a:rPr lang="en-US" dirty="0"/>
              <a:t>Virtualization</a:t>
            </a:r>
          </a:p>
          <a:p>
            <a:pPr lvl="1"/>
            <a:r>
              <a:rPr lang="en-US" dirty="0"/>
              <a:t>Support running containers with </a:t>
            </a:r>
            <a:r>
              <a:rPr lang="en-US" dirty="0" err="1"/>
              <a:t>differenct</a:t>
            </a:r>
            <a:r>
              <a:rPr lang="en-US" dirty="0"/>
              <a:t> architectures than the host machine</a:t>
            </a:r>
          </a:p>
          <a:p>
            <a:endParaRPr lang="en-US" sz="2400" dirty="0"/>
          </a:p>
        </p:txBody>
      </p:sp>
    </p:spTree>
    <p:extLst>
      <p:ext uri="{BB962C8B-B14F-4D97-AF65-F5344CB8AC3E}">
        <p14:creationId xmlns:p14="http://schemas.microsoft.com/office/powerpoint/2010/main" val="27529010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19AF43-69F3-CF4F-81F1-DA940E70C289}"/>
              </a:ext>
            </a:extLst>
          </p:cNvPr>
          <p:cNvSpPr>
            <a:spLocks noGrp="1"/>
          </p:cNvSpPr>
          <p:nvPr>
            <p:ph type="title"/>
          </p:nvPr>
        </p:nvSpPr>
        <p:spPr>
          <a:xfrm>
            <a:off x="838200" y="631825"/>
            <a:ext cx="10515600" cy="1325563"/>
          </a:xfrm>
        </p:spPr>
        <p:txBody>
          <a:bodyPr>
            <a:normAutofit/>
          </a:bodyPr>
          <a:lstStyle/>
          <a:p>
            <a:r>
              <a:rPr lang="en-US" dirty="0"/>
              <a:t>Pruning Everything</a:t>
            </a:r>
          </a:p>
        </p:txBody>
      </p:sp>
      <p:sp>
        <p:nvSpPr>
          <p:cNvPr id="3" name="Content Placeholder 2">
            <a:extLst>
              <a:ext uri="{FF2B5EF4-FFF2-40B4-BE49-F238E27FC236}">
                <a16:creationId xmlns:a16="http://schemas.microsoft.com/office/drawing/2014/main" id="{5DBD052B-03EE-C14A-99A3-A08588635A25}"/>
              </a:ext>
            </a:extLst>
          </p:cNvPr>
          <p:cNvSpPr>
            <a:spLocks noGrp="1"/>
          </p:cNvSpPr>
          <p:nvPr>
            <p:ph idx="1"/>
          </p:nvPr>
        </p:nvSpPr>
        <p:spPr>
          <a:xfrm>
            <a:off x="838200" y="2057400"/>
            <a:ext cx="10515600" cy="3871762"/>
          </a:xfrm>
        </p:spPr>
        <p:txBody>
          <a:bodyPr>
            <a:normAutofit/>
          </a:bodyPr>
          <a:lstStyle/>
          <a:p>
            <a:pPr marL="169329" indent="0">
              <a:buNone/>
            </a:pPr>
            <a:r>
              <a:rPr lang="en-US" sz="1400" dirty="0">
                <a:latin typeface="Consolas" panose="020B0609020204030204" pitchFamily="49" charset="0"/>
              </a:rPr>
              <a:t>PS D:\&gt; docker system prune --help</a:t>
            </a:r>
          </a:p>
          <a:p>
            <a:pPr marL="169329" indent="0">
              <a:buNone/>
            </a:pPr>
            <a:endParaRPr lang="en-US" sz="1400" dirty="0">
              <a:latin typeface="Consolas" panose="020B0609020204030204" pitchFamily="49" charset="0"/>
            </a:endParaRPr>
          </a:p>
          <a:p>
            <a:pPr marL="169329" indent="0">
              <a:buNone/>
            </a:pPr>
            <a:r>
              <a:rPr lang="en-US" sz="1400" dirty="0">
                <a:latin typeface="Consolas" panose="020B0609020204030204" pitchFamily="49" charset="0"/>
              </a:rPr>
              <a:t>Usage:  docker system prune [OPTIONS]</a:t>
            </a:r>
          </a:p>
          <a:p>
            <a:pPr marL="169329" indent="0">
              <a:buNone/>
            </a:pPr>
            <a:endParaRPr lang="en-US" sz="1400" dirty="0">
              <a:latin typeface="Consolas" panose="020B0609020204030204" pitchFamily="49" charset="0"/>
            </a:endParaRPr>
          </a:p>
          <a:p>
            <a:pPr marL="169329" indent="0">
              <a:buNone/>
            </a:pPr>
            <a:r>
              <a:rPr lang="en-US" sz="1400" dirty="0">
                <a:latin typeface="Consolas" panose="020B0609020204030204" pitchFamily="49" charset="0"/>
              </a:rPr>
              <a:t>Remove unused data</a:t>
            </a:r>
          </a:p>
          <a:p>
            <a:pPr marL="169329" indent="0">
              <a:buNone/>
            </a:pPr>
            <a:endParaRPr lang="en-US" sz="1400" dirty="0">
              <a:latin typeface="Consolas" panose="020B0609020204030204" pitchFamily="49" charset="0"/>
            </a:endParaRPr>
          </a:p>
          <a:p>
            <a:pPr marL="169329" indent="0">
              <a:buNone/>
            </a:pPr>
            <a:r>
              <a:rPr lang="en-US" sz="1400" dirty="0">
                <a:latin typeface="Consolas" panose="020B0609020204030204" pitchFamily="49" charset="0"/>
              </a:rPr>
              <a:t>Options:</a:t>
            </a:r>
          </a:p>
          <a:p>
            <a:pPr marL="169329" indent="0">
              <a:buNone/>
            </a:pPr>
            <a:r>
              <a:rPr lang="en-US" sz="1400" dirty="0">
                <a:latin typeface="Consolas" panose="020B0609020204030204" pitchFamily="49" charset="0"/>
              </a:rPr>
              <a:t>  -a, --all             Remove all unused images not just dangling ones</a:t>
            </a:r>
          </a:p>
          <a:p>
            <a:pPr marL="169329" indent="0">
              <a:buNone/>
            </a:pPr>
            <a:r>
              <a:rPr lang="en-US" sz="1400" dirty="0">
                <a:latin typeface="Consolas" panose="020B0609020204030204" pitchFamily="49" charset="0"/>
              </a:rPr>
              <a:t>      --filter filter   Provide filter values (e.g. 'label=&lt;key&gt;=&lt;value&gt;')</a:t>
            </a:r>
          </a:p>
          <a:p>
            <a:pPr marL="169329" indent="0">
              <a:buNone/>
            </a:pPr>
            <a:r>
              <a:rPr lang="en-US" sz="1400" dirty="0">
                <a:latin typeface="Consolas" panose="020B0609020204030204" pitchFamily="49" charset="0"/>
              </a:rPr>
              <a:t>  -f, --force           Do not prompt for confirmation</a:t>
            </a:r>
          </a:p>
          <a:p>
            <a:pPr marL="169329" indent="0">
              <a:buNone/>
            </a:pPr>
            <a:r>
              <a:rPr lang="en-US" sz="1400" dirty="0">
                <a:latin typeface="Consolas" panose="020B0609020204030204" pitchFamily="49" charset="0"/>
              </a:rPr>
              <a:t>      --volumes         Prune volumes</a:t>
            </a:r>
          </a:p>
        </p:txBody>
      </p:sp>
    </p:spTree>
    <p:extLst>
      <p:ext uri="{BB962C8B-B14F-4D97-AF65-F5344CB8AC3E}">
        <p14:creationId xmlns:p14="http://schemas.microsoft.com/office/powerpoint/2010/main" val="3530572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8C2E2A-292F-EB4D-94A2-0AFECB79D2B5}"/>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Docker in Docker</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9821C98-4DC1-BB48-8B69-41E7026717E3}"/>
              </a:ext>
            </a:extLst>
          </p:cNvPr>
          <p:cNvSpPr>
            <a:spLocks noGrp="1"/>
          </p:cNvSpPr>
          <p:nvPr>
            <p:ph idx="1"/>
          </p:nvPr>
        </p:nvSpPr>
        <p:spPr>
          <a:xfrm>
            <a:off x="4976031" y="963877"/>
            <a:ext cx="6377769" cy="4930246"/>
          </a:xfrm>
        </p:spPr>
        <p:txBody>
          <a:bodyPr anchor="ctr">
            <a:normAutofit/>
          </a:bodyPr>
          <a:lstStyle/>
          <a:p>
            <a:pPr marL="169329" indent="0">
              <a:buNone/>
            </a:pPr>
            <a:r>
              <a:rPr lang="en-US" sz="2400"/>
              <a:t>Scenarios</a:t>
            </a:r>
          </a:p>
          <a:p>
            <a:pPr lvl="1"/>
            <a:r>
              <a:rPr lang="en-US" dirty="0"/>
              <a:t>Execute script (e.g. Python, PowerShell, etc.) that depends on Docker CLI, but don’t want to install scripting technology locally.</a:t>
            </a:r>
          </a:p>
          <a:p>
            <a:pPr lvl="1"/>
            <a:r>
              <a:rPr lang="en-US" dirty="0"/>
              <a:t>Containerize CI pipeline that depends on Docker CLI</a:t>
            </a:r>
          </a:p>
          <a:p>
            <a:endParaRPr lang="en-US" sz="2400"/>
          </a:p>
        </p:txBody>
      </p:sp>
    </p:spTree>
    <p:extLst>
      <p:ext uri="{BB962C8B-B14F-4D97-AF65-F5344CB8AC3E}">
        <p14:creationId xmlns:p14="http://schemas.microsoft.com/office/powerpoint/2010/main" val="3203441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36B3D-5F41-0941-8B03-7505B8BBF2A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Docker CLI in Docker</a:t>
            </a:r>
          </a:p>
        </p:txBody>
      </p:sp>
      <p:cxnSp>
        <p:nvCxnSpPr>
          <p:cNvPr id="19" name="Straight Connector 18">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5E86C06-E8D2-0942-A238-9B5DE41143CE}"/>
              </a:ext>
            </a:extLst>
          </p:cNvPr>
          <p:cNvSpPr>
            <a:spLocks noGrp="1"/>
          </p:cNvSpPr>
          <p:nvPr>
            <p:ph idx="1"/>
          </p:nvPr>
        </p:nvSpPr>
        <p:spPr>
          <a:xfrm>
            <a:off x="4976031" y="963877"/>
            <a:ext cx="6377769" cy="4930246"/>
          </a:xfrm>
        </p:spPr>
        <p:txBody>
          <a:bodyPr anchor="ctr">
            <a:normAutofit/>
          </a:bodyPr>
          <a:lstStyle/>
          <a:p>
            <a:r>
              <a:rPr lang="en-US" sz="2400" dirty="0"/>
              <a:t>Build image that includes the Docker CLI</a:t>
            </a:r>
          </a:p>
          <a:p>
            <a:r>
              <a:rPr lang="en-US" sz="2400" dirty="0"/>
              <a:t>Utilize the Docker Daemon from the host</a:t>
            </a:r>
          </a:p>
        </p:txBody>
      </p:sp>
    </p:spTree>
    <p:extLst>
      <p:ext uri="{BB962C8B-B14F-4D97-AF65-F5344CB8AC3E}">
        <p14:creationId xmlns:p14="http://schemas.microsoft.com/office/powerpoint/2010/main" val="17966688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19AF43-69F3-CF4F-81F1-DA940E70C289}"/>
              </a:ext>
            </a:extLst>
          </p:cNvPr>
          <p:cNvSpPr>
            <a:spLocks noGrp="1"/>
          </p:cNvSpPr>
          <p:nvPr>
            <p:ph type="title"/>
          </p:nvPr>
        </p:nvSpPr>
        <p:spPr>
          <a:xfrm>
            <a:off x="838200" y="631825"/>
            <a:ext cx="10515600" cy="1325563"/>
          </a:xfrm>
        </p:spPr>
        <p:txBody>
          <a:bodyPr>
            <a:normAutofit/>
          </a:bodyPr>
          <a:lstStyle/>
          <a:p>
            <a:r>
              <a:rPr lang="en-US" dirty="0"/>
              <a:t>Install Docker within </a:t>
            </a:r>
            <a:r>
              <a:rPr lang="en-US" dirty="0" err="1"/>
              <a:t>Dockerfile</a:t>
            </a:r>
            <a:endParaRPr lang="en-US" dirty="0"/>
          </a:p>
        </p:txBody>
      </p:sp>
      <p:sp>
        <p:nvSpPr>
          <p:cNvPr id="3" name="Content Placeholder 2">
            <a:extLst>
              <a:ext uri="{FF2B5EF4-FFF2-40B4-BE49-F238E27FC236}">
                <a16:creationId xmlns:a16="http://schemas.microsoft.com/office/drawing/2014/main" id="{5DBD052B-03EE-C14A-99A3-A08588635A25}"/>
              </a:ext>
            </a:extLst>
          </p:cNvPr>
          <p:cNvSpPr>
            <a:spLocks noGrp="1"/>
          </p:cNvSpPr>
          <p:nvPr>
            <p:ph idx="1"/>
          </p:nvPr>
        </p:nvSpPr>
        <p:spPr>
          <a:xfrm>
            <a:off x="838200" y="1657349"/>
            <a:ext cx="10515600" cy="4661807"/>
          </a:xfrm>
        </p:spPr>
        <p:txBody>
          <a:bodyPr>
            <a:noAutofit/>
          </a:bodyPr>
          <a:lstStyle/>
          <a:p>
            <a:pPr marL="0" indent="0">
              <a:buNone/>
            </a:pPr>
            <a:r>
              <a:rPr lang="en-US" sz="1100" dirty="0">
                <a:latin typeface="Consolas" panose="020B0609020204030204" pitchFamily="49" charset="0"/>
              </a:rPr>
              <a:t>FROM </a:t>
            </a:r>
            <a:r>
              <a:rPr lang="en-US" sz="1100" dirty="0" err="1">
                <a:latin typeface="Consolas" panose="020B0609020204030204" pitchFamily="49" charset="0"/>
              </a:rPr>
              <a:t>debian:stretch</a:t>
            </a:r>
            <a:endParaRPr lang="en-US" sz="1100" dirty="0">
              <a:latin typeface="Consolas" panose="020B0609020204030204" pitchFamily="49" charset="0"/>
            </a:endParaRPr>
          </a:p>
          <a:p>
            <a:pPr marL="0" indent="0">
              <a:buNone/>
            </a:pPr>
            <a:endParaRPr lang="en-US" sz="1100" dirty="0">
              <a:latin typeface="Consolas" panose="020B0609020204030204" pitchFamily="49" charset="0"/>
            </a:endParaRPr>
          </a:p>
          <a:p>
            <a:pPr marL="0" indent="0">
              <a:buNone/>
            </a:pPr>
            <a:r>
              <a:rPr lang="en-US" sz="1100" dirty="0">
                <a:latin typeface="Consolas" panose="020B0609020204030204" pitchFamily="49" charset="0"/>
              </a:rPr>
              <a:t># install Docker</a:t>
            </a:r>
          </a:p>
          <a:p>
            <a:pPr marL="0" indent="0">
              <a:buNone/>
            </a:pPr>
            <a:r>
              <a:rPr lang="en-US" sz="1100" dirty="0">
                <a:latin typeface="Consolas" panose="020B0609020204030204" pitchFamily="49" charset="0"/>
              </a:rPr>
              <a:t>RUN apt-get update \</a:t>
            </a:r>
          </a:p>
          <a:p>
            <a:pPr marL="0" indent="0">
              <a:buNone/>
            </a:pPr>
            <a:r>
              <a:rPr lang="en-US" sz="1100" dirty="0">
                <a:latin typeface="Consolas" panose="020B0609020204030204" pitchFamily="49" charset="0"/>
              </a:rPr>
              <a:t>    &amp;&amp; apt-get install -y --no-install-recommends \</a:t>
            </a:r>
          </a:p>
          <a:p>
            <a:pPr marL="0" indent="0">
              <a:buNone/>
            </a:pPr>
            <a:r>
              <a:rPr lang="en-US" sz="1100" dirty="0">
                <a:latin typeface="Consolas" panose="020B0609020204030204" pitchFamily="49" charset="0"/>
              </a:rPr>
              <a:t>        apt-transport-https \</a:t>
            </a:r>
          </a:p>
          <a:p>
            <a:pPr marL="0" indent="0">
              <a:buNone/>
            </a:pPr>
            <a:r>
              <a:rPr lang="en-US" sz="1100" dirty="0">
                <a:latin typeface="Consolas" panose="020B0609020204030204" pitchFamily="49" charset="0"/>
              </a:rPr>
              <a:t>        curl \</a:t>
            </a:r>
          </a:p>
          <a:p>
            <a:pPr marL="0" indent="0">
              <a:buNone/>
            </a:pPr>
            <a:r>
              <a:rPr lang="en-US" sz="1100" dirty="0">
                <a:latin typeface="Consolas" panose="020B0609020204030204" pitchFamily="49" charset="0"/>
              </a:rPr>
              <a:t>        </a:t>
            </a:r>
            <a:r>
              <a:rPr lang="en-US" sz="1100" dirty="0" err="1">
                <a:latin typeface="Consolas" panose="020B0609020204030204" pitchFamily="49" charset="0"/>
              </a:rPr>
              <a:t>gnupg</a:t>
            </a:r>
            <a:r>
              <a:rPr lang="en-US" sz="1100" dirty="0">
                <a:latin typeface="Consolas" panose="020B0609020204030204" pitchFamily="49" charset="0"/>
              </a:rPr>
              <a:t> \</a:t>
            </a:r>
          </a:p>
          <a:p>
            <a:pPr marL="0" indent="0">
              <a:buNone/>
            </a:pPr>
            <a:r>
              <a:rPr lang="en-US" sz="1100" dirty="0">
                <a:latin typeface="Consolas" panose="020B0609020204030204" pitchFamily="49" charset="0"/>
              </a:rPr>
              <a:t>        software-properties-common \</a:t>
            </a:r>
          </a:p>
          <a:p>
            <a:pPr marL="0" indent="0">
              <a:buNone/>
            </a:pPr>
            <a:r>
              <a:rPr lang="en-US" sz="1100" dirty="0">
                <a:latin typeface="Consolas" panose="020B0609020204030204" pitchFamily="49" charset="0"/>
              </a:rPr>
              <a:t>    &amp;&amp; rm -rf /var/lib/apt/lists/*</a:t>
            </a:r>
          </a:p>
          <a:p>
            <a:pPr marL="0" indent="0">
              <a:buNone/>
            </a:pPr>
            <a:br>
              <a:rPr lang="en-US" sz="1100" dirty="0">
                <a:latin typeface="Consolas" panose="020B0609020204030204" pitchFamily="49" charset="0"/>
              </a:rPr>
            </a:br>
            <a:r>
              <a:rPr lang="en-US" sz="1100" dirty="0">
                <a:latin typeface="Consolas" panose="020B0609020204030204" pitchFamily="49" charset="0"/>
              </a:rPr>
              <a:t>RUN curl -</a:t>
            </a:r>
            <a:r>
              <a:rPr lang="en-US" sz="1100" dirty="0" err="1">
                <a:latin typeface="Consolas" panose="020B0609020204030204" pitchFamily="49" charset="0"/>
              </a:rPr>
              <a:t>fsSL</a:t>
            </a:r>
            <a:r>
              <a:rPr lang="en-US" sz="1100" dirty="0">
                <a:latin typeface="Consolas" panose="020B0609020204030204" pitchFamily="49" charset="0"/>
              </a:rPr>
              <a:t> https://download.docker.com/linux/debian/gpg | apt-key add - \</a:t>
            </a:r>
          </a:p>
          <a:p>
            <a:pPr marL="0" indent="0">
              <a:buNone/>
            </a:pPr>
            <a:r>
              <a:rPr lang="en-US" sz="1100" dirty="0">
                <a:latin typeface="Consolas" panose="020B0609020204030204" pitchFamily="49" charset="0"/>
              </a:rPr>
              <a:t>    &amp;&amp; add-apt-repository "deb [arch=amd64] https://download.docker.com/linux/debian $(</a:t>
            </a:r>
            <a:r>
              <a:rPr lang="en-US" sz="1100" dirty="0" err="1">
                <a:latin typeface="Consolas" panose="020B0609020204030204" pitchFamily="49" charset="0"/>
              </a:rPr>
              <a:t>lsb_release</a:t>
            </a:r>
            <a:r>
              <a:rPr lang="en-US" sz="1100" dirty="0">
                <a:latin typeface="Consolas" panose="020B0609020204030204" pitchFamily="49" charset="0"/>
              </a:rPr>
              <a:t> -cs) stable" \</a:t>
            </a:r>
          </a:p>
          <a:p>
            <a:pPr marL="0" indent="0">
              <a:buNone/>
            </a:pPr>
            <a:r>
              <a:rPr lang="en-US" sz="1100" dirty="0">
                <a:latin typeface="Consolas" panose="020B0609020204030204" pitchFamily="49" charset="0"/>
              </a:rPr>
              <a:t>    &amp;&amp; apt-get update \</a:t>
            </a:r>
          </a:p>
          <a:p>
            <a:pPr marL="0" indent="0">
              <a:buNone/>
            </a:pPr>
            <a:r>
              <a:rPr lang="en-US" sz="1100" dirty="0">
                <a:latin typeface="Consolas" panose="020B0609020204030204" pitchFamily="49" charset="0"/>
              </a:rPr>
              <a:t>    &amp;&amp; apt-get install -y --no-install-recommends \</a:t>
            </a:r>
          </a:p>
          <a:p>
            <a:pPr marL="0" indent="0">
              <a:buNone/>
            </a:pPr>
            <a:r>
              <a:rPr lang="en-US" sz="1100" dirty="0">
                <a:latin typeface="Consolas" panose="020B0609020204030204" pitchFamily="49" charset="0"/>
              </a:rPr>
              <a:t>        docker-</a:t>
            </a:r>
            <a:r>
              <a:rPr lang="en-US" sz="1100" dirty="0" err="1">
                <a:latin typeface="Consolas" panose="020B0609020204030204" pitchFamily="49" charset="0"/>
              </a:rPr>
              <a:t>ce</a:t>
            </a:r>
            <a:r>
              <a:rPr lang="en-US" sz="1100" dirty="0">
                <a:latin typeface="Consolas" panose="020B0609020204030204" pitchFamily="49" charset="0"/>
              </a:rPr>
              <a:t> \</a:t>
            </a:r>
          </a:p>
          <a:p>
            <a:pPr marL="0" indent="0">
              <a:buNone/>
            </a:pPr>
            <a:r>
              <a:rPr lang="en-US" sz="1100" dirty="0">
                <a:latin typeface="Consolas" panose="020B0609020204030204" pitchFamily="49" charset="0"/>
              </a:rPr>
              <a:t>    &amp;&amp; rm -rf /var/lib/apt/lists/*</a:t>
            </a:r>
          </a:p>
        </p:txBody>
      </p:sp>
    </p:spTree>
    <p:extLst>
      <p:ext uri="{BB962C8B-B14F-4D97-AF65-F5344CB8AC3E}">
        <p14:creationId xmlns:p14="http://schemas.microsoft.com/office/powerpoint/2010/main" val="26274672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5FAF5-ED83-FE47-BC0E-AD8AE90F6CF2}"/>
              </a:ext>
            </a:extLst>
          </p:cNvPr>
          <p:cNvSpPr>
            <a:spLocks noGrp="1"/>
          </p:cNvSpPr>
          <p:nvPr>
            <p:ph type="title"/>
          </p:nvPr>
        </p:nvSpPr>
        <p:spPr>
          <a:xfrm>
            <a:off x="838200" y="365125"/>
            <a:ext cx="10515600" cy="1325563"/>
          </a:xfrm>
        </p:spPr>
        <p:txBody>
          <a:bodyPr>
            <a:normAutofit/>
          </a:bodyPr>
          <a:lstStyle/>
          <a:p>
            <a:r>
              <a:rPr lang="en-US" dirty="0"/>
              <a:t>Run Docker CLI in Docker</a:t>
            </a:r>
          </a:p>
        </p:txBody>
      </p:sp>
      <p:graphicFrame>
        <p:nvGraphicFramePr>
          <p:cNvPr id="22" name="Content Placeholder 2">
            <a:extLst>
              <a:ext uri="{FF2B5EF4-FFF2-40B4-BE49-F238E27FC236}">
                <a16:creationId xmlns:a16="http://schemas.microsoft.com/office/drawing/2014/main" id="{CF78F64D-CF1D-4B9F-BDEB-7633CA766FAD}"/>
              </a:ext>
            </a:extLst>
          </p:cNvPr>
          <p:cNvGraphicFramePr>
            <a:graphicFrameLocks noGrp="1"/>
          </p:cNvGraphicFramePr>
          <p:nvPr>
            <p:ph idx="1"/>
            <p:extLst>
              <p:ext uri="{D42A27DB-BD31-4B8C-83A1-F6EECF244321}">
                <p14:modId xmlns:p14="http://schemas.microsoft.com/office/powerpoint/2010/main" val="300766728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90712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19AF43-69F3-CF4F-81F1-DA940E70C289}"/>
              </a:ext>
            </a:extLst>
          </p:cNvPr>
          <p:cNvSpPr>
            <a:spLocks noGrp="1"/>
          </p:cNvSpPr>
          <p:nvPr>
            <p:ph type="title"/>
          </p:nvPr>
        </p:nvSpPr>
        <p:spPr>
          <a:xfrm>
            <a:off x="838200" y="631825"/>
            <a:ext cx="10515600" cy="1325563"/>
          </a:xfrm>
        </p:spPr>
        <p:txBody>
          <a:bodyPr>
            <a:normAutofit/>
          </a:bodyPr>
          <a:lstStyle/>
          <a:p>
            <a:r>
              <a:rPr lang="en-US" dirty="0"/>
              <a:t>Usage Example</a:t>
            </a:r>
          </a:p>
        </p:txBody>
      </p:sp>
      <p:sp>
        <p:nvSpPr>
          <p:cNvPr id="3" name="Content Placeholder 2">
            <a:extLst>
              <a:ext uri="{FF2B5EF4-FFF2-40B4-BE49-F238E27FC236}">
                <a16:creationId xmlns:a16="http://schemas.microsoft.com/office/drawing/2014/main" id="{5DBD052B-03EE-C14A-99A3-A08588635A25}"/>
              </a:ext>
            </a:extLst>
          </p:cNvPr>
          <p:cNvSpPr>
            <a:spLocks noGrp="1"/>
          </p:cNvSpPr>
          <p:nvPr>
            <p:ph idx="1"/>
          </p:nvPr>
        </p:nvSpPr>
        <p:spPr>
          <a:xfrm>
            <a:off x="838200" y="2057400"/>
            <a:ext cx="10515600" cy="3871762"/>
          </a:xfrm>
        </p:spPr>
        <p:txBody>
          <a:bodyPr>
            <a:normAutofit/>
          </a:bodyPr>
          <a:lstStyle/>
          <a:p>
            <a:pPr marL="0" indent="0">
              <a:buNone/>
            </a:pPr>
            <a:r>
              <a:rPr lang="en-US" sz="1400" dirty="0">
                <a:latin typeface="Consolas" panose="020B0609020204030204" pitchFamily="49" charset="0"/>
              </a:rPr>
              <a:t>docker run -d --restart=unless-stopped --name cleanup</a:t>
            </a:r>
          </a:p>
          <a:p>
            <a:pPr marL="0" indent="0">
              <a:buNone/>
            </a:pPr>
            <a:r>
              <a:rPr lang="en-US" sz="1400" dirty="0">
                <a:latin typeface="Consolas" panose="020B0609020204030204" pitchFamily="49" charset="0"/>
              </a:rPr>
              <a:t>    -v /var/run/</a:t>
            </a:r>
            <a:r>
              <a:rPr lang="en-US" sz="1400" dirty="0" err="1">
                <a:latin typeface="Consolas" panose="020B0609020204030204" pitchFamily="49" charset="0"/>
              </a:rPr>
              <a:t>docker.sock</a:t>
            </a:r>
            <a:r>
              <a:rPr lang="en-US" sz="1400" dirty="0">
                <a:latin typeface="Consolas" panose="020B0609020204030204" pitchFamily="49" charset="0"/>
              </a:rPr>
              <a:t>:/var/run/</a:t>
            </a:r>
            <a:r>
              <a:rPr lang="en-US" sz="1400" dirty="0" err="1">
                <a:latin typeface="Consolas" panose="020B0609020204030204" pitchFamily="49" charset="0"/>
              </a:rPr>
              <a:t>docker.sock</a:t>
            </a:r>
            <a:endParaRPr lang="en-US" sz="1400" dirty="0">
              <a:latin typeface="Consolas" panose="020B0609020204030204" pitchFamily="49" charset="0"/>
            </a:endParaRPr>
          </a:p>
          <a:p>
            <a:pPr marL="0" indent="0">
              <a:buNone/>
            </a:pPr>
            <a:r>
              <a:rPr lang="en-US" sz="1400" dirty="0">
                <a:latin typeface="Consolas" panose="020B0609020204030204" pitchFamily="49" charset="0"/>
              </a:rPr>
              <a:t>    docker /bin/</a:t>
            </a:r>
            <a:r>
              <a:rPr lang="en-US" sz="1400" dirty="0" err="1">
                <a:latin typeface="Consolas" panose="020B0609020204030204" pitchFamily="49" charset="0"/>
              </a:rPr>
              <a:t>sh</a:t>
            </a:r>
            <a:r>
              <a:rPr lang="en-US" sz="1400" dirty="0">
                <a:latin typeface="Consolas" panose="020B0609020204030204" pitchFamily="49" charset="0"/>
              </a:rPr>
              <a:t> -c</a:t>
            </a:r>
          </a:p>
          <a:p>
            <a:pPr marL="0" indent="0">
              <a:buNone/>
            </a:pPr>
            <a:r>
              <a:rPr lang="en-US" sz="1400" dirty="0">
                <a:latin typeface="Consolas" panose="020B0609020204030204" pitchFamily="49" charset="0"/>
              </a:rPr>
              <a:t>    "while true; do docker system prune -f; sleep 1h; done"</a:t>
            </a:r>
          </a:p>
        </p:txBody>
      </p:sp>
    </p:spTree>
    <p:extLst>
      <p:ext uri="{BB962C8B-B14F-4D97-AF65-F5344CB8AC3E}">
        <p14:creationId xmlns:p14="http://schemas.microsoft.com/office/powerpoint/2010/main" val="24407782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E8756-60C9-AF45-A6DF-6C3BAD14A805}"/>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a:t>Q &amp; A</a:t>
            </a:r>
          </a:p>
        </p:txBody>
      </p:sp>
      <p:sp>
        <p:nvSpPr>
          <p:cNvPr id="9" name="Freeform: Shape 8">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5025CD42-F1C4-4E1C-AE9D-CF36495DA8B3}"/>
              </a:ext>
            </a:extLst>
          </p:cNvPr>
          <p:cNvPicPr>
            <a:picLocks noChangeAspect="1"/>
          </p:cNvPicPr>
          <p:nvPr/>
        </p:nvPicPr>
        <p:blipFill rotWithShape="1">
          <a:blip r:embed="rId2"/>
          <a:srcRect l="46416" r="2" b="2"/>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392772673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491DDA-9010-CB49-9742-3FA351C89D0E}"/>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Windows Container Modes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24AE263-4DC4-1A42-936B-989E2C02BB3F}"/>
              </a:ext>
            </a:extLst>
          </p:cNvPr>
          <p:cNvSpPr>
            <a:spLocks noGrp="1"/>
          </p:cNvSpPr>
          <p:nvPr>
            <p:ph idx="1"/>
          </p:nvPr>
        </p:nvSpPr>
        <p:spPr>
          <a:xfrm>
            <a:off x="4976031" y="963877"/>
            <a:ext cx="6377769" cy="4930246"/>
          </a:xfrm>
        </p:spPr>
        <p:txBody>
          <a:bodyPr anchor="ctr">
            <a:normAutofit/>
          </a:bodyPr>
          <a:lstStyle/>
          <a:p>
            <a:r>
              <a:rPr lang="en-US" sz="2400" dirty="0"/>
              <a:t>Windows client supports both Windows and Linux containers</a:t>
            </a:r>
          </a:p>
          <a:p>
            <a:r>
              <a:rPr lang="en-US" sz="2400" dirty="0"/>
              <a:t>Default mode is Linux containers</a:t>
            </a:r>
          </a:p>
          <a:p>
            <a:r>
              <a:rPr lang="en-US" sz="2400" dirty="0"/>
              <a:t>Must explicitly switch between environments</a:t>
            </a:r>
          </a:p>
          <a:p>
            <a:endParaRPr lang="en-US" sz="2400" dirty="0"/>
          </a:p>
        </p:txBody>
      </p:sp>
    </p:spTree>
    <p:extLst>
      <p:ext uri="{BB962C8B-B14F-4D97-AF65-F5344CB8AC3E}">
        <p14:creationId xmlns:p14="http://schemas.microsoft.com/office/powerpoint/2010/main" val="3899395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B4436-C715-8E4A-AF84-9740FAF60CD2}"/>
              </a:ext>
            </a:extLst>
          </p:cNvPr>
          <p:cNvSpPr>
            <a:spLocks noGrp="1"/>
          </p:cNvSpPr>
          <p:nvPr>
            <p:ph type="title"/>
          </p:nvPr>
        </p:nvSpPr>
        <p:spPr>
          <a:xfrm>
            <a:off x="1803662" y="5118754"/>
            <a:ext cx="8584676" cy="1044301"/>
          </a:xfrm>
        </p:spPr>
        <p:txBody>
          <a:bodyPr vert="horz" lIns="91440" tIns="45720" rIns="91440" bIns="45720" rtlCol="0" anchor="t">
            <a:normAutofit/>
          </a:bodyPr>
          <a:lstStyle/>
          <a:p>
            <a:pPr algn="ctr"/>
            <a:r>
              <a:rPr lang="en-US" sz="4800" dirty="0"/>
              <a:t>Switching Container Mode UI</a:t>
            </a:r>
          </a:p>
        </p:txBody>
      </p:sp>
      <p:sp>
        <p:nvSpPr>
          <p:cNvPr id="11" name="Oval 10">
            <a:extLst>
              <a:ext uri="{FF2B5EF4-FFF2-40B4-BE49-F238E27FC236}">
                <a16:creationId xmlns:a16="http://schemas.microsoft.com/office/drawing/2014/main" id="{0C45045A-6083-4B3E-956A-675823375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744" y="832894"/>
            <a:ext cx="3300984" cy="33009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EBD2B2B2-1395-4E7B-87A0-BD34551C0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5336" y="997486"/>
            <a:ext cx="2971800" cy="2971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42875DDC-0225-45F8-B745-78688F2D1A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45509" y="832894"/>
            <a:ext cx="3300984" cy="33009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4F329563-0961-4426-90D2-2DF4888E5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0101" y="997486"/>
            <a:ext cx="2971800" cy="2971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12617755-D451-4BAF-9B55-518297BFF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0273" y="832894"/>
            <a:ext cx="3300984" cy="33009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86C062C2-3673-4248-BE21-B51B16E63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4865" y="997486"/>
            <a:ext cx="2971800" cy="2971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4C2E533C-22BC-9646-A3D9-DFB27097884D}"/>
              </a:ext>
            </a:extLst>
          </p:cNvPr>
          <p:cNvPicPr>
            <a:picLocks noChangeAspect="1"/>
          </p:cNvPicPr>
          <p:nvPr/>
        </p:nvPicPr>
        <p:blipFill>
          <a:blip r:embed="rId2"/>
          <a:stretch>
            <a:fillRect/>
          </a:stretch>
        </p:blipFill>
        <p:spPr>
          <a:xfrm>
            <a:off x="1462264" y="2196777"/>
            <a:ext cx="1837944" cy="362906"/>
          </a:xfrm>
          <a:prstGeom prst="rect">
            <a:avLst/>
          </a:prstGeom>
        </p:spPr>
      </p:pic>
      <p:pic>
        <p:nvPicPr>
          <p:cNvPr id="4" name="Picture 3">
            <a:extLst>
              <a:ext uri="{FF2B5EF4-FFF2-40B4-BE49-F238E27FC236}">
                <a16:creationId xmlns:a16="http://schemas.microsoft.com/office/drawing/2014/main" id="{A23439A2-614C-2B46-99FC-964FDB7C39F2}"/>
              </a:ext>
            </a:extLst>
          </p:cNvPr>
          <p:cNvPicPr>
            <a:picLocks noChangeAspect="1"/>
          </p:cNvPicPr>
          <p:nvPr/>
        </p:nvPicPr>
        <p:blipFill>
          <a:blip r:embed="rId3"/>
          <a:stretch>
            <a:fillRect/>
          </a:stretch>
        </p:blipFill>
        <p:spPr>
          <a:xfrm>
            <a:off x="9037008" y="1459258"/>
            <a:ext cx="1547514" cy="1837944"/>
          </a:xfrm>
          <a:prstGeom prst="rect">
            <a:avLst/>
          </a:prstGeom>
        </p:spPr>
      </p:pic>
      <p:pic>
        <p:nvPicPr>
          <p:cNvPr id="6" name="Picture 5">
            <a:extLst>
              <a:ext uri="{FF2B5EF4-FFF2-40B4-BE49-F238E27FC236}">
                <a16:creationId xmlns:a16="http://schemas.microsoft.com/office/drawing/2014/main" id="{3B216A62-A6C9-E04C-943F-6BC9BC8C8B3C}"/>
              </a:ext>
            </a:extLst>
          </p:cNvPr>
          <p:cNvPicPr>
            <a:picLocks noChangeAspect="1"/>
          </p:cNvPicPr>
          <p:nvPr/>
        </p:nvPicPr>
        <p:blipFill>
          <a:blip r:embed="rId4"/>
          <a:stretch>
            <a:fillRect/>
          </a:stretch>
        </p:blipFill>
        <p:spPr>
          <a:xfrm>
            <a:off x="5373639" y="1459936"/>
            <a:ext cx="1444722" cy="1837266"/>
          </a:xfrm>
          <a:prstGeom prst="rect">
            <a:avLst/>
          </a:prstGeom>
        </p:spPr>
      </p:pic>
      <p:sp>
        <p:nvSpPr>
          <p:cNvPr id="7" name="Oval 6">
            <a:extLst>
              <a:ext uri="{FF2B5EF4-FFF2-40B4-BE49-F238E27FC236}">
                <a16:creationId xmlns:a16="http://schemas.microsoft.com/office/drawing/2014/main" id="{3371EB30-DFD0-AA47-A448-3000E1D479A5}"/>
              </a:ext>
            </a:extLst>
          </p:cNvPr>
          <p:cNvSpPr/>
          <p:nvPr/>
        </p:nvSpPr>
        <p:spPr>
          <a:xfrm>
            <a:off x="2006468" y="2204841"/>
            <a:ext cx="320424" cy="354842"/>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272015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5FAF5-ED83-FE47-BC0E-AD8AE90F6CF2}"/>
              </a:ext>
            </a:extLst>
          </p:cNvPr>
          <p:cNvSpPr>
            <a:spLocks noGrp="1"/>
          </p:cNvSpPr>
          <p:nvPr>
            <p:ph type="title"/>
          </p:nvPr>
        </p:nvSpPr>
        <p:spPr>
          <a:xfrm>
            <a:off x="838200" y="365125"/>
            <a:ext cx="10515600" cy="1325563"/>
          </a:xfrm>
        </p:spPr>
        <p:txBody>
          <a:bodyPr>
            <a:normAutofit/>
          </a:bodyPr>
          <a:lstStyle/>
          <a:p>
            <a:r>
              <a:rPr lang="en-US"/>
              <a:t>Container Modes CLI</a:t>
            </a:r>
          </a:p>
        </p:txBody>
      </p:sp>
      <p:graphicFrame>
        <p:nvGraphicFramePr>
          <p:cNvPr id="22" name="Content Placeholder 2">
            <a:extLst>
              <a:ext uri="{FF2B5EF4-FFF2-40B4-BE49-F238E27FC236}">
                <a16:creationId xmlns:a16="http://schemas.microsoft.com/office/drawing/2014/main" id="{CF78F64D-CF1D-4B9F-BDEB-7633CA766FAD}"/>
              </a:ext>
            </a:extLst>
          </p:cNvPr>
          <p:cNvGraphicFramePr>
            <a:graphicFrameLocks noGrp="1"/>
          </p:cNvGraphicFramePr>
          <p:nvPr>
            <p:ph idx="1"/>
            <p:extLst>
              <p:ext uri="{D42A27DB-BD31-4B8C-83A1-F6EECF244321}">
                <p14:modId xmlns:p14="http://schemas.microsoft.com/office/powerpoint/2010/main" val="128110964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0373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19AF43-69F3-CF4F-81F1-DA940E70C289}"/>
              </a:ext>
            </a:extLst>
          </p:cNvPr>
          <p:cNvSpPr>
            <a:spLocks noGrp="1"/>
          </p:cNvSpPr>
          <p:nvPr>
            <p:ph type="title"/>
          </p:nvPr>
        </p:nvSpPr>
        <p:spPr>
          <a:xfrm>
            <a:off x="838200" y="631825"/>
            <a:ext cx="10515600" cy="1325563"/>
          </a:xfrm>
        </p:spPr>
        <p:txBody>
          <a:bodyPr>
            <a:normAutofit/>
          </a:bodyPr>
          <a:lstStyle/>
          <a:p>
            <a:r>
              <a:rPr lang="en-US" dirty="0"/>
              <a:t>Container Modes in Practice</a:t>
            </a:r>
          </a:p>
        </p:txBody>
      </p:sp>
      <p:sp>
        <p:nvSpPr>
          <p:cNvPr id="3" name="Content Placeholder 2">
            <a:extLst>
              <a:ext uri="{FF2B5EF4-FFF2-40B4-BE49-F238E27FC236}">
                <a16:creationId xmlns:a16="http://schemas.microsoft.com/office/drawing/2014/main" id="{5DBD052B-03EE-C14A-99A3-A08588635A25}"/>
              </a:ext>
            </a:extLst>
          </p:cNvPr>
          <p:cNvSpPr>
            <a:spLocks noGrp="1"/>
          </p:cNvSpPr>
          <p:nvPr>
            <p:ph idx="1"/>
          </p:nvPr>
        </p:nvSpPr>
        <p:spPr>
          <a:xfrm>
            <a:off x="838200" y="2057400"/>
            <a:ext cx="10515600" cy="3871762"/>
          </a:xfrm>
        </p:spPr>
        <p:txBody>
          <a:bodyPr>
            <a:noAutofit/>
          </a:bodyPr>
          <a:lstStyle/>
          <a:p>
            <a:pPr marL="152396" indent="0">
              <a:buNone/>
            </a:pPr>
            <a:r>
              <a:rPr lang="en-US" sz="1400" dirty="0">
                <a:latin typeface="Consolas" panose="020B0609020204030204" pitchFamily="49" charset="0"/>
              </a:rPr>
              <a:t>PS D:\&gt; docker pull mcr.microsoft.com/windows/nanoserver:1809</a:t>
            </a:r>
          </a:p>
          <a:p>
            <a:pPr marL="152396" indent="0">
              <a:buNone/>
            </a:pPr>
            <a:r>
              <a:rPr lang="en-US" sz="1400" dirty="0">
                <a:latin typeface="Consolas" panose="020B0609020204030204" pitchFamily="49" charset="0"/>
              </a:rPr>
              <a:t>1809: Pulling from windows/</a:t>
            </a:r>
            <a:r>
              <a:rPr lang="en-US" sz="1400" dirty="0" err="1">
                <a:latin typeface="Consolas" panose="020B0609020204030204" pitchFamily="49" charset="0"/>
              </a:rPr>
              <a:t>nanoserver</a:t>
            </a:r>
            <a:endParaRPr lang="en-US" sz="1400" dirty="0">
              <a:latin typeface="Consolas" panose="020B0609020204030204" pitchFamily="49" charset="0"/>
            </a:endParaRPr>
          </a:p>
          <a:p>
            <a:pPr marL="152396" indent="0">
              <a:buNone/>
            </a:pPr>
            <a:r>
              <a:rPr lang="en-US" sz="1400" dirty="0">
                <a:latin typeface="Consolas" panose="020B0609020204030204" pitchFamily="49" charset="0"/>
              </a:rPr>
              <a:t>no matching manifest for unknown in the manifest list entries</a:t>
            </a:r>
          </a:p>
          <a:p>
            <a:pPr marL="152396" indent="0">
              <a:buNone/>
            </a:pPr>
            <a:r>
              <a:rPr lang="en-US" sz="1400" dirty="0">
                <a:latin typeface="Consolas" panose="020B0609020204030204" pitchFamily="49" charset="0"/>
              </a:rPr>
              <a:t>PS D:\&gt; docker version -f '{{ .</a:t>
            </a:r>
            <a:r>
              <a:rPr lang="en-US" sz="1400" dirty="0" err="1">
                <a:latin typeface="Consolas" panose="020B0609020204030204" pitchFamily="49" charset="0"/>
              </a:rPr>
              <a:t>Server.Os</a:t>
            </a:r>
            <a:r>
              <a:rPr lang="en-US" sz="1400" dirty="0">
                <a:latin typeface="Consolas" panose="020B0609020204030204" pitchFamily="49" charset="0"/>
              </a:rPr>
              <a:t> }}'</a:t>
            </a:r>
          </a:p>
          <a:p>
            <a:pPr marL="152396" indent="0">
              <a:buNone/>
            </a:pPr>
            <a:r>
              <a:rPr lang="en-US" sz="1400" dirty="0" err="1">
                <a:latin typeface="Consolas" panose="020B0609020204030204" pitchFamily="49" charset="0"/>
              </a:rPr>
              <a:t>linux</a:t>
            </a:r>
            <a:endParaRPr lang="en-US" sz="1400" dirty="0">
              <a:latin typeface="Consolas" panose="020B0609020204030204" pitchFamily="49" charset="0"/>
            </a:endParaRPr>
          </a:p>
          <a:p>
            <a:pPr marL="152396" indent="0">
              <a:buNone/>
            </a:pPr>
            <a:r>
              <a:rPr lang="en-US" sz="1400" dirty="0">
                <a:latin typeface="Consolas" panose="020B0609020204030204" pitchFamily="49" charset="0"/>
              </a:rPr>
              <a:t>PS D:\&gt; &amp; $</a:t>
            </a:r>
            <a:r>
              <a:rPr lang="en-US" sz="1400" dirty="0" err="1">
                <a:latin typeface="Consolas" panose="020B0609020204030204" pitchFamily="49" charset="0"/>
              </a:rPr>
              <a:t>Env:ProgramFiles</a:t>
            </a:r>
            <a:r>
              <a:rPr lang="en-US" sz="1400" dirty="0">
                <a:latin typeface="Consolas" panose="020B0609020204030204" pitchFamily="49" charset="0"/>
              </a:rPr>
              <a:t>\Docker\Docker\DockerCli.exe –</a:t>
            </a:r>
            <a:r>
              <a:rPr lang="en-US" sz="1400" dirty="0" err="1">
                <a:latin typeface="Consolas" panose="020B0609020204030204" pitchFamily="49" charset="0"/>
              </a:rPr>
              <a:t>SwitchDaemon</a:t>
            </a:r>
            <a:endParaRPr lang="en-US" sz="1400" dirty="0">
              <a:latin typeface="Consolas" panose="020B0609020204030204" pitchFamily="49" charset="0"/>
            </a:endParaRPr>
          </a:p>
          <a:p>
            <a:pPr marL="152396" indent="0">
              <a:buNone/>
            </a:pPr>
            <a:r>
              <a:rPr lang="en-US" sz="1400" dirty="0">
                <a:latin typeface="Consolas" panose="020B0609020204030204" pitchFamily="49" charset="0"/>
              </a:rPr>
              <a:t>PS D:\&gt; docker version -f '{{ .</a:t>
            </a:r>
            <a:r>
              <a:rPr lang="en-US" sz="1400" dirty="0" err="1">
                <a:latin typeface="Consolas" panose="020B0609020204030204" pitchFamily="49" charset="0"/>
              </a:rPr>
              <a:t>Server.Os</a:t>
            </a:r>
            <a:r>
              <a:rPr lang="en-US" sz="1400" dirty="0">
                <a:latin typeface="Consolas" panose="020B0609020204030204" pitchFamily="49" charset="0"/>
              </a:rPr>
              <a:t> }}'</a:t>
            </a:r>
          </a:p>
          <a:p>
            <a:pPr marL="152396" indent="0">
              <a:buNone/>
            </a:pPr>
            <a:r>
              <a:rPr lang="en-US" sz="1400" dirty="0">
                <a:latin typeface="Consolas" panose="020B0609020204030204" pitchFamily="49" charset="0"/>
              </a:rPr>
              <a:t>windows</a:t>
            </a:r>
          </a:p>
          <a:p>
            <a:pPr marL="152396" indent="0">
              <a:buNone/>
            </a:pPr>
            <a:r>
              <a:rPr lang="en-US" sz="1400" dirty="0">
                <a:latin typeface="Consolas" panose="020B0609020204030204" pitchFamily="49" charset="0"/>
              </a:rPr>
              <a:t>PS D:\&gt; docker pull mcr.microsoft.com/windows/nanoserver:1809</a:t>
            </a:r>
          </a:p>
          <a:p>
            <a:pPr marL="152396" indent="0">
              <a:buNone/>
            </a:pPr>
            <a:r>
              <a:rPr lang="en-US" sz="1400" dirty="0">
                <a:latin typeface="Consolas" panose="020B0609020204030204" pitchFamily="49" charset="0"/>
              </a:rPr>
              <a:t>1809: Pulling from windows/</a:t>
            </a:r>
            <a:r>
              <a:rPr lang="en-US" sz="1400" dirty="0" err="1">
                <a:latin typeface="Consolas" panose="020B0609020204030204" pitchFamily="49" charset="0"/>
              </a:rPr>
              <a:t>nanoserver</a:t>
            </a:r>
            <a:endParaRPr lang="en-US" sz="1400" dirty="0">
              <a:latin typeface="Consolas" panose="020B0609020204030204" pitchFamily="49" charset="0"/>
            </a:endParaRPr>
          </a:p>
          <a:p>
            <a:pPr marL="152396" indent="0">
              <a:buNone/>
            </a:pPr>
            <a:r>
              <a:rPr lang="en-US" sz="1400" dirty="0">
                <a:latin typeface="Consolas" panose="020B0609020204030204" pitchFamily="49" charset="0"/>
              </a:rPr>
              <a:t>4afaf8a8c3fa: Pull complete</a:t>
            </a:r>
          </a:p>
          <a:p>
            <a:pPr marL="152396" indent="0">
              <a:buNone/>
            </a:pPr>
            <a:r>
              <a:rPr lang="en-US" sz="1400" dirty="0">
                <a:latin typeface="Consolas" panose="020B0609020204030204" pitchFamily="49" charset="0"/>
              </a:rPr>
              <a:t>Digest: sha256:535887492a56d570a018063d259a99e576cf6092204f87c0d2937fb160e5b090</a:t>
            </a:r>
          </a:p>
          <a:p>
            <a:pPr marL="152396" indent="0">
              <a:buNone/>
            </a:pPr>
            <a:r>
              <a:rPr lang="en-US" sz="1400" dirty="0">
                <a:latin typeface="Consolas" panose="020B0609020204030204" pitchFamily="49" charset="0"/>
              </a:rPr>
              <a:t>Status: Downloaded newer image for mcr.microsoft.com/windows/nanoserver:1809</a:t>
            </a:r>
            <a:endParaRPr lang="en-US" sz="1400" dirty="0"/>
          </a:p>
        </p:txBody>
      </p:sp>
    </p:spTree>
    <p:extLst>
      <p:ext uri="{BB962C8B-B14F-4D97-AF65-F5344CB8AC3E}">
        <p14:creationId xmlns:p14="http://schemas.microsoft.com/office/powerpoint/2010/main" val="333234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A10C45-7E30-F04B-8D0F-9E4621A5F078}"/>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Docker Layers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BCBCCDE-2FF0-1A40-84BB-BB4C52312D32}"/>
              </a:ext>
            </a:extLst>
          </p:cNvPr>
          <p:cNvSpPr>
            <a:spLocks noGrp="1"/>
          </p:cNvSpPr>
          <p:nvPr>
            <p:ph idx="1"/>
          </p:nvPr>
        </p:nvSpPr>
        <p:spPr>
          <a:xfrm>
            <a:off x="4976031" y="963877"/>
            <a:ext cx="6377769" cy="4930246"/>
          </a:xfrm>
        </p:spPr>
        <p:txBody>
          <a:bodyPr anchor="ctr">
            <a:normAutofit/>
          </a:bodyPr>
          <a:lstStyle/>
          <a:p>
            <a:r>
              <a:rPr lang="en-US" sz="2400" dirty="0"/>
              <a:t>Each image consists of a series of layers</a:t>
            </a:r>
          </a:p>
          <a:p>
            <a:r>
              <a:rPr lang="en-US" sz="2400" dirty="0"/>
              <a:t>Based on a union file system</a:t>
            </a:r>
          </a:p>
          <a:p>
            <a:r>
              <a:rPr lang="en-US" sz="2400" dirty="0"/>
              <a:t>One of the reasons Docker is so lightweight</a:t>
            </a:r>
          </a:p>
          <a:p>
            <a:r>
              <a:rPr lang="en-US" sz="2400" dirty="0"/>
              <a:t>Each Dockerfile instruction corresponds to a layer</a:t>
            </a:r>
          </a:p>
          <a:p>
            <a:endParaRPr lang="en-US" sz="2400" dirty="0"/>
          </a:p>
          <a:p>
            <a:endParaRPr lang="en-US" sz="2400" dirty="0"/>
          </a:p>
        </p:txBody>
      </p:sp>
    </p:spTree>
    <p:extLst>
      <p:ext uri="{BB962C8B-B14F-4D97-AF65-F5344CB8AC3E}">
        <p14:creationId xmlns:p14="http://schemas.microsoft.com/office/powerpoint/2010/main" val="432759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1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38923E-68EB-7E48-93D8-D04ACC16C0CB}"/>
              </a:ext>
            </a:extLst>
          </p:cNvPr>
          <p:cNvSpPr>
            <a:spLocks noGrp="1"/>
          </p:cNvSpPr>
          <p:nvPr>
            <p:ph type="title"/>
          </p:nvPr>
        </p:nvSpPr>
        <p:spPr>
          <a:xfrm>
            <a:off x="838200" y="631825"/>
            <a:ext cx="10515600" cy="1325563"/>
          </a:xfrm>
        </p:spPr>
        <p:txBody>
          <a:bodyPr>
            <a:normAutofit/>
          </a:bodyPr>
          <a:lstStyle/>
          <a:p>
            <a:r>
              <a:rPr lang="en-US" dirty="0"/>
              <a:t>Union File System</a:t>
            </a:r>
          </a:p>
        </p:txBody>
      </p:sp>
      <p:sp>
        <p:nvSpPr>
          <p:cNvPr id="28" name="Rectangle 27">
            <a:extLst>
              <a:ext uri="{FF2B5EF4-FFF2-40B4-BE49-F238E27FC236}">
                <a16:creationId xmlns:a16="http://schemas.microsoft.com/office/drawing/2014/main" id="{81BB59EA-05D6-2349-99C4-BDDE8CACA038}"/>
              </a:ext>
            </a:extLst>
          </p:cNvPr>
          <p:cNvSpPr/>
          <p:nvPr/>
        </p:nvSpPr>
        <p:spPr>
          <a:xfrm>
            <a:off x="1815268" y="5492988"/>
            <a:ext cx="2233748" cy="627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File 1</a:t>
            </a:r>
          </a:p>
        </p:txBody>
      </p:sp>
      <p:sp>
        <p:nvSpPr>
          <p:cNvPr id="29" name="Rectangle 28">
            <a:extLst>
              <a:ext uri="{FF2B5EF4-FFF2-40B4-BE49-F238E27FC236}">
                <a16:creationId xmlns:a16="http://schemas.microsoft.com/office/drawing/2014/main" id="{E4DD08C3-85B8-EC49-9069-CFB1015CC354}"/>
              </a:ext>
            </a:extLst>
          </p:cNvPr>
          <p:cNvSpPr/>
          <p:nvPr/>
        </p:nvSpPr>
        <p:spPr>
          <a:xfrm>
            <a:off x="1815268" y="4713500"/>
            <a:ext cx="2233748" cy="627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File 2</a:t>
            </a:r>
          </a:p>
        </p:txBody>
      </p:sp>
      <p:sp>
        <p:nvSpPr>
          <p:cNvPr id="30" name="Rectangle 29">
            <a:extLst>
              <a:ext uri="{FF2B5EF4-FFF2-40B4-BE49-F238E27FC236}">
                <a16:creationId xmlns:a16="http://schemas.microsoft.com/office/drawing/2014/main" id="{1E444AAB-5DC0-B04B-BB6F-C48516D553DF}"/>
              </a:ext>
            </a:extLst>
          </p:cNvPr>
          <p:cNvSpPr/>
          <p:nvPr/>
        </p:nvSpPr>
        <p:spPr>
          <a:xfrm>
            <a:off x="1815268" y="3650538"/>
            <a:ext cx="2233748" cy="91049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 1</a:t>
            </a:r>
            <a:br>
              <a:rPr lang="en-US" dirty="0"/>
            </a:br>
            <a:br>
              <a:rPr lang="en-US" dirty="0"/>
            </a:br>
            <a:r>
              <a:rPr lang="en-US" dirty="0"/>
              <a:t>File 1, File 2</a:t>
            </a:r>
          </a:p>
        </p:txBody>
      </p:sp>
      <p:sp>
        <p:nvSpPr>
          <p:cNvPr id="31" name="Rectangle 30">
            <a:extLst>
              <a:ext uri="{FF2B5EF4-FFF2-40B4-BE49-F238E27FC236}">
                <a16:creationId xmlns:a16="http://schemas.microsoft.com/office/drawing/2014/main" id="{2D304A7F-9164-5C44-A4C6-EE515E1E3820}"/>
              </a:ext>
            </a:extLst>
          </p:cNvPr>
          <p:cNvSpPr/>
          <p:nvPr/>
        </p:nvSpPr>
        <p:spPr>
          <a:xfrm>
            <a:off x="4201203" y="5492987"/>
            <a:ext cx="2233748" cy="627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File 1</a:t>
            </a:r>
          </a:p>
        </p:txBody>
      </p:sp>
      <p:sp>
        <p:nvSpPr>
          <p:cNvPr id="32" name="Rectangle 31">
            <a:extLst>
              <a:ext uri="{FF2B5EF4-FFF2-40B4-BE49-F238E27FC236}">
                <a16:creationId xmlns:a16="http://schemas.microsoft.com/office/drawing/2014/main" id="{9FBB5916-FD84-B64C-AB89-A713679CF930}"/>
              </a:ext>
            </a:extLst>
          </p:cNvPr>
          <p:cNvSpPr/>
          <p:nvPr/>
        </p:nvSpPr>
        <p:spPr>
          <a:xfrm>
            <a:off x="4201203" y="4713499"/>
            <a:ext cx="2233748" cy="627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File 2</a:t>
            </a:r>
          </a:p>
        </p:txBody>
      </p:sp>
      <p:sp>
        <p:nvSpPr>
          <p:cNvPr id="33" name="Rectangle 32">
            <a:extLst>
              <a:ext uri="{FF2B5EF4-FFF2-40B4-BE49-F238E27FC236}">
                <a16:creationId xmlns:a16="http://schemas.microsoft.com/office/drawing/2014/main" id="{9877CB3C-1D60-A24F-A202-A00293FF7C34}"/>
              </a:ext>
            </a:extLst>
          </p:cNvPr>
          <p:cNvSpPr/>
          <p:nvPr/>
        </p:nvSpPr>
        <p:spPr>
          <a:xfrm>
            <a:off x="4201203" y="3934011"/>
            <a:ext cx="2233748" cy="627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File 1</a:t>
            </a:r>
          </a:p>
        </p:txBody>
      </p:sp>
      <p:sp>
        <p:nvSpPr>
          <p:cNvPr id="34" name="Rectangle 33">
            <a:extLst>
              <a:ext uri="{FF2B5EF4-FFF2-40B4-BE49-F238E27FC236}">
                <a16:creationId xmlns:a16="http://schemas.microsoft.com/office/drawing/2014/main" id="{A788757D-8174-3F4C-ACA4-6B4A5CB24A3A}"/>
              </a:ext>
            </a:extLst>
          </p:cNvPr>
          <p:cNvSpPr/>
          <p:nvPr/>
        </p:nvSpPr>
        <p:spPr>
          <a:xfrm>
            <a:off x="4201203" y="2871051"/>
            <a:ext cx="2233748" cy="9104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 2</a:t>
            </a:r>
            <a:br>
              <a:rPr lang="en-US" dirty="0"/>
            </a:br>
            <a:br>
              <a:rPr lang="en-US" dirty="0"/>
            </a:br>
            <a:r>
              <a:rPr lang="en-US" dirty="0"/>
              <a:t>▲ File 1, File 2</a:t>
            </a:r>
          </a:p>
        </p:txBody>
      </p:sp>
      <p:sp>
        <p:nvSpPr>
          <p:cNvPr id="35" name="Rectangle 34">
            <a:extLst>
              <a:ext uri="{FF2B5EF4-FFF2-40B4-BE49-F238E27FC236}">
                <a16:creationId xmlns:a16="http://schemas.microsoft.com/office/drawing/2014/main" id="{3DD1D130-3BE6-6C40-95AE-09C568DA34D1}"/>
              </a:ext>
            </a:extLst>
          </p:cNvPr>
          <p:cNvSpPr/>
          <p:nvPr/>
        </p:nvSpPr>
        <p:spPr>
          <a:xfrm>
            <a:off x="6587138" y="5492987"/>
            <a:ext cx="2233748" cy="627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File 1</a:t>
            </a:r>
          </a:p>
        </p:txBody>
      </p:sp>
      <p:sp>
        <p:nvSpPr>
          <p:cNvPr id="36" name="Rectangle 35">
            <a:extLst>
              <a:ext uri="{FF2B5EF4-FFF2-40B4-BE49-F238E27FC236}">
                <a16:creationId xmlns:a16="http://schemas.microsoft.com/office/drawing/2014/main" id="{9F2A49D8-C508-4A44-9B89-51977F43137A}"/>
              </a:ext>
            </a:extLst>
          </p:cNvPr>
          <p:cNvSpPr/>
          <p:nvPr/>
        </p:nvSpPr>
        <p:spPr>
          <a:xfrm>
            <a:off x="6587138" y="4713499"/>
            <a:ext cx="2233748" cy="627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File 2</a:t>
            </a:r>
          </a:p>
        </p:txBody>
      </p:sp>
      <p:sp>
        <p:nvSpPr>
          <p:cNvPr id="37" name="Rectangle 36">
            <a:extLst>
              <a:ext uri="{FF2B5EF4-FFF2-40B4-BE49-F238E27FC236}">
                <a16:creationId xmlns:a16="http://schemas.microsoft.com/office/drawing/2014/main" id="{625A9AFB-0B13-3641-A376-EA6732DC8F8C}"/>
              </a:ext>
            </a:extLst>
          </p:cNvPr>
          <p:cNvSpPr/>
          <p:nvPr/>
        </p:nvSpPr>
        <p:spPr>
          <a:xfrm>
            <a:off x="6587138" y="3934011"/>
            <a:ext cx="2233748" cy="627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File 1</a:t>
            </a:r>
          </a:p>
        </p:txBody>
      </p:sp>
      <p:sp>
        <p:nvSpPr>
          <p:cNvPr id="38" name="Rectangle 37">
            <a:extLst>
              <a:ext uri="{FF2B5EF4-FFF2-40B4-BE49-F238E27FC236}">
                <a16:creationId xmlns:a16="http://schemas.microsoft.com/office/drawing/2014/main" id="{CF6BB7B0-D62D-E648-A433-3DB766E2D964}"/>
              </a:ext>
            </a:extLst>
          </p:cNvPr>
          <p:cNvSpPr/>
          <p:nvPr/>
        </p:nvSpPr>
        <p:spPr>
          <a:xfrm>
            <a:off x="6587138" y="2871051"/>
            <a:ext cx="2233748" cy="91048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 3</a:t>
            </a:r>
            <a:br>
              <a:rPr lang="en-US" dirty="0"/>
            </a:br>
            <a:br>
              <a:rPr lang="en-US" dirty="0"/>
            </a:br>
            <a:r>
              <a:rPr lang="en-US" dirty="0"/>
              <a:t>File 2</a:t>
            </a:r>
          </a:p>
        </p:txBody>
      </p:sp>
    </p:spTree>
    <p:extLst>
      <p:ext uri="{BB962C8B-B14F-4D97-AF65-F5344CB8AC3E}">
        <p14:creationId xmlns:p14="http://schemas.microsoft.com/office/powerpoint/2010/main" val="2448755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2101</Words>
  <Application>Microsoft Office PowerPoint</Application>
  <PresentationFormat>Widescreen</PresentationFormat>
  <Paragraphs>300</Paragraphs>
  <Slides>36</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Consolas</vt:lpstr>
      <vt:lpstr>Office Theme</vt:lpstr>
      <vt:lpstr>Docker Tips and Tricks</vt:lpstr>
      <vt:lpstr>Agenda</vt:lpstr>
      <vt:lpstr>Development Environments</vt:lpstr>
      <vt:lpstr>Windows Container Modes</vt:lpstr>
      <vt:lpstr>Switching Container Mode UI</vt:lpstr>
      <vt:lpstr>Container Modes CLI</vt:lpstr>
      <vt:lpstr>Container Modes in Practice</vt:lpstr>
      <vt:lpstr>Docker Layers</vt:lpstr>
      <vt:lpstr>Union File System</vt:lpstr>
      <vt:lpstr>Shared Docker Layers</vt:lpstr>
      <vt:lpstr>Docker Layering Example</vt:lpstr>
      <vt:lpstr>View Docker Layers</vt:lpstr>
      <vt:lpstr>Bad Layering Example</vt:lpstr>
      <vt:lpstr>View Docker Layers</vt:lpstr>
      <vt:lpstr>Good Layering Example</vt:lpstr>
      <vt:lpstr>View Docker Layers</vt:lpstr>
      <vt:lpstr>ADD Instruction</vt:lpstr>
      <vt:lpstr>View Docker Layers</vt:lpstr>
      <vt:lpstr>Correct ‘ADD’ Pattern</vt:lpstr>
      <vt:lpstr>View Docker Layers</vt:lpstr>
      <vt:lpstr>Multi-Stage Builds</vt:lpstr>
      <vt:lpstr>Problem</vt:lpstr>
      <vt:lpstr>Undesirable Image Size</vt:lpstr>
      <vt:lpstr>Solution</vt:lpstr>
      <vt:lpstr>Desirable Image Size</vt:lpstr>
      <vt:lpstr>Dockerfile Best Practices</vt:lpstr>
      <vt:lpstr>Disk Usage</vt:lpstr>
      <vt:lpstr>Pruning Containers</vt:lpstr>
      <vt:lpstr>Pruning Images</vt:lpstr>
      <vt:lpstr>Pruning Everything</vt:lpstr>
      <vt:lpstr>Docker in Docker</vt:lpstr>
      <vt:lpstr>Docker CLI in Docker</vt:lpstr>
      <vt:lpstr>Install Docker within Dockerfile</vt:lpstr>
      <vt:lpstr>Run Docker CLI in Docker</vt:lpstr>
      <vt:lpstr>Usage Example</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Tips and Tricks</dc:title>
  <dc:creator>Michael Simons (.NET)</dc:creator>
  <cp:lastModifiedBy>Michael Simons (.NET)</cp:lastModifiedBy>
  <cp:revision>7</cp:revision>
  <dcterms:created xsi:type="dcterms:W3CDTF">2019-06-14T15:39:25Z</dcterms:created>
  <dcterms:modified xsi:type="dcterms:W3CDTF">2019-06-14T16:14:33Z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msimons@microsoft.com</vt:lpwstr>
  </property>
  <property fmtid="{D5CDD505-2E9C-101B-9397-08002B2CF9AE}" pid="5" name="MSIP_Label_f42aa342-8706-4288-bd11-ebb85995028c_SetDate">
    <vt:lpwstr>2019-06-14T15:50:07.7038126Z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3ab3aee5-25c6-4d3f-a143-ce02b88e95f8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