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5"/>
  </p:notesMasterIdLst>
  <p:handoutMasterIdLst>
    <p:handoutMasterId r:id="rId36"/>
  </p:handoutMasterIdLst>
  <p:sldIdLst>
    <p:sldId id="267" r:id="rId2"/>
    <p:sldId id="268" r:id="rId3"/>
    <p:sldId id="279" r:id="rId4"/>
    <p:sldId id="280" r:id="rId5"/>
    <p:sldId id="281" r:id="rId6"/>
    <p:sldId id="282" r:id="rId7"/>
    <p:sldId id="283" r:id="rId8"/>
    <p:sldId id="271" r:id="rId9"/>
    <p:sldId id="284" r:id="rId10"/>
    <p:sldId id="286" r:id="rId11"/>
    <p:sldId id="285" r:id="rId12"/>
    <p:sldId id="287" r:id="rId13"/>
    <p:sldId id="288" r:id="rId14"/>
    <p:sldId id="289" r:id="rId15"/>
    <p:sldId id="290" r:id="rId16"/>
    <p:sldId id="295" r:id="rId17"/>
    <p:sldId id="297" r:id="rId18"/>
    <p:sldId id="296" r:id="rId19"/>
    <p:sldId id="298" r:id="rId20"/>
    <p:sldId id="273" r:id="rId21"/>
    <p:sldId id="272" r:id="rId22"/>
    <p:sldId id="294" r:id="rId23"/>
    <p:sldId id="300" r:id="rId24"/>
    <p:sldId id="299" r:id="rId25"/>
    <p:sldId id="301" r:id="rId26"/>
    <p:sldId id="275" r:id="rId27"/>
    <p:sldId id="291" r:id="rId28"/>
    <p:sldId id="292" r:id="rId29"/>
    <p:sldId id="293" r:id="rId30"/>
    <p:sldId id="276" r:id="rId31"/>
    <p:sldId id="302" r:id="rId32"/>
    <p:sldId id="303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4A4D6E-B32F-4F85-9737-1CFF7EC24B5F}">
          <p14:sldIdLst>
            <p14:sldId id="267"/>
            <p14:sldId id="268"/>
            <p14:sldId id="279"/>
            <p14:sldId id="280"/>
            <p14:sldId id="281"/>
            <p14:sldId id="282"/>
            <p14:sldId id="283"/>
            <p14:sldId id="271"/>
            <p14:sldId id="284"/>
            <p14:sldId id="286"/>
            <p14:sldId id="285"/>
            <p14:sldId id="287"/>
            <p14:sldId id="288"/>
            <p14:sldId id="289"/>
            <p14:sldId id="290"/>
            <p14:sldId id="295"/>
            <p14:sldId id="297"/>
            <p14:sldId id="296"/>
            <p14:sldId id="298"/>
            <p14:sldId id="273"/>
            <p14:sldId id="272"/>
            <p14:sldId id="294"/>
            <p14:sldId id="300"/>
            <p14:sldId id="299"/>
            <p14:sldId id="301"/>
            <p14:sldId id="275"/>
            <p14:sldId id="291"/>
            <p14:sldId id="292"/>
            <p14:sldId id="293"/>
            <p14:sldId id="276"/>
            <p14:sldId id="302"/>
            <p14:sldId id="303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E8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9781" autoAdjust="0"/>
  </p:normalViewPr>
  <p:slideViewPr>
    <p:cSldViewPr snapToGrid="0">
      <p:cViewPr varScale="1">
        <p:scale>
          <a:sx n="86" d="100"/>
          <a:sy n="86" d="100"/>
        </p:scale>
        <p:origin x="4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3CE4-BAFB-41A6-97D4-FA7916DA3BB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6385-2E4D-44BC-A7A1-5EF758DD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85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23304-FC45-43E3-861E-17CE13252E52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FA96-E043-47F1-B25A-65CD4606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.NET Core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 been working in the Docker space past 4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 on the .NET Docker acquisition experience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Official .NET Images (Linux amd64/arm32/arm64 X distros, Windows amd64/arm32 X  versions)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.NET Core currently supported images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129 unique images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337 unique tags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Engineering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0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Includes all base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--no-</a:t>
            </a:r>
            <a:r>
              <a:rPr lang="en-US" dirty="0" err="1"/>
              <a:t>trunc</a:t>
            </a:r>
            <a:r>
              <a:rPr lang="en-US" dirty="0"/>
              <a:t> to see full </a:t>
            </a:r>
            <a:r>
              <a:rPr lang="en-US" dirty="0" err="1"/>
              <a:t>cmds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8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ADD instruction is tempting to use because it does some nice things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Downloads files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Auto extracts local compressed files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Problem is the files are not cleaned up and add bloat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6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3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Will not be discussing any features in experimental mode within this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Consequences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Slower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May not support your scenario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 not use for production environments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5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7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Includes all base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--no-</a:t>
            </a:r>
            <a:r>
              <a:rPr lang="en-US" dirty="0" err="1"/>
              <a:t>trunc</a:t>
            </a:r>
            <a:r>
              <a:rPr lang="en-US" dirty="0"/>
              <a:t> to see full </a:t>
            </a:r>
            <a:r>
              <a:rPr lang="en-US" dirty="0" err="1"/>
              <a:t>cmds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Size does really matter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Slower pull times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Slower startup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Includes all base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--no-</a:t>
            </a:r>
            <a:r>
              <a:rPr lang="en-US" dirty="0" err="1"/>
              <a:t>trunc</a:t>
            </a:r>
            <a:r>
              <a:rPr lang="en-US" dirty="0"/>
              <a:t> to see full </a:t>
            </a:r>
            <a:r>
              <a:rPr lang="en-US" dirty="0" err="1"/>
              <a:t>cmds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Whit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04800" y="1126767"/>
            <a:ext cx="11582400" cy="5050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7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C943D-1985-4D31-9050-00354C9437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8" name="Shape 281">
            <a:extLst>
              <a:ext uri="{FF2B5EF4-FFF2-40B4-BE49-F238E27FC236}">
                <a16:creationId xmlns:a16="http://schemas.microsoft.com/office/drawing/2014/main" id="{900CBC89-EF23-4332-AF8B-929C8093859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26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- Whit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6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1033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 Title and Content - 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04800" y="1825625"/>
            <a:ext cx="11582400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304800" y="1022350"/>
            <a:ext cx="11582400" cy="624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8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1755E3-B755-4311-8E66-7C7F0E69AF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9" name="Shape 281">
            <a:extLst>
              <a:ext uri="{FF2B5EF4-FFF2-40B4-BE49-F238E27FC236}">
                <a16:creationId xmlns:a16="http://schemas.microsoft.com/office/drawing/2014/main" id="{A821BE09-B2B4-4A3C-957D-22DD3E475C9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746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1"/>
            <a:ext cx="12192000" cy="547827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2">
            <a:alphaModFix/>
          </a:blip>
          <a:srcRect l="1528" t="1342" b="2667"/>
          <a:stretch/>
        </p:blipFill>
        <p:spPr>
          <a:xfrm>
            <a:off x="1" y="1"/>
            <a:ext cx="5567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1764482"/>
            <a:ext cx="9903883" cy="156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914400" y="3655591"/>
            <a:ext cx="9903883" cy="653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667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4032" y="5768101"/>
            <a:ext cx="963168" cy="80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19893"/>
            <a:ext cx="3061260" cy="653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3794DC-3E97-4568-9CFD-CB2B011470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19893"/>
            <a:ext cx="3061260" cy="65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2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Blu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116B9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04800" y="1116376"/>
            <a:ext cx="11582400" cy="5060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9487" y="6425962"/>
            <a:ext cx="1039980" cy="22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3AA5F2"/>
              </a:clrFrom>
              <a:clrTo>
                <a:srgbClr val="3AA5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6355824"/>
            <a:ext cx="1107713" cy="3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507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- Blue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116B9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04800" y="1022350"/>
            <a:ext cx="11582400" cy="624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9487" y="6425962"/>
            <a:ext cx="1039980" cy="22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3AA5F2"/>
              </a:clrFrom>
              <a:clrTo>
                <a:srgbClr val="3AA5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6355824"/>
            <a:ext cx="1107713" cy="3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55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9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197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9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17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75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34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94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51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111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69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ftr" idx="11"/>
          </p:nvPr>
        </p:nvSpPr>
        <p:spPr>
          <a:xfrm>
            <a:off x="4038602" y="6356349"/>
            <a:ext cx="4114799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9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17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75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34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94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51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111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69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197" cy="36512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579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2054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velop/develop-images/dockerfile_best-practic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Tips and Tricks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Michael Simons (</a:t>
            </a:r>
            <a:r>
              <a:rPr lang="en-US" dirty="0" err="1"/>
              <a:t>msimons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63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55A-7C5A-4094-A106-A2C434DB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Layering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59C2-EEC6-415A-9917-7BEAB5CF9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ubuntu:disco</a:t>
            </a:r>
            <a:endParaRPr lang="en-US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RUN apt-get update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RUN apt-get install -y curl</a:t>
            </a:r>
          </a:p>
          <a:p>
            <a:pPr marL="169329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1F1F51-B36C-46B4-9F3D-071BF54D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Docker Layers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DA37-D4DC-45D0-A2A6-8331D128B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image ls training-day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REPOSITORY          TAG                 IMAGE ID            CREATED             SIZE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training-day        curl                9686a8e92900        14 minutes ago      114MB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history </a:t>
            </a:r>
            <a:r>
              <a:rPr lang="en-US" sz="1600" dirty="0" err="1">
                <a:latin typeface="Consolas" panose="020B0609020204030204" pitchFamily="49" charset="0"/>
              </a:rPr>
              <a:t>training-day:curl</a:t>
            </a: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IMAGE               CREATED             </a:t>
            </a:r>
            <a:r>
              <a:rPr lang="en-US" sz="1600" dirty="0" err="1">
                <a:latin typeface="Consolas" panose="020B0609020204030204" pitchFamily="49" charset="0"/>
              </a:rPr>
              <a:t>CREATED</a:t>
            </a:r>
            <a:r>
              <a:rPr lang="en-US" sz="1600" dirty="0">
                <a:latin typeface="Consolas" panose="020B0609020204030204" pitchFamily="49" charset="0"/>
              </a:rPr>
              <a:t> BY                                      SIZE                COMMENT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9686a8e92900        7 minutes ago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apt-get install -y curl              15.2MB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f86b6d0f93c1        8 minutes ago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apt-get update                       23.5MB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9b17fc7d6848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</a:rPr>
              <a:t>)  CMD ["/bin/bash"]  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</a:t>
            </a:r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-p /run/</a:t>
            </a:r>
            <a:r>
              <a:rPr lang="en-US" sz="1600" dirty="0" err="1">
                <a:latin typeface="Consolas" panose="020B0609020204030204" pitchFamily="49" charset="0"/>
              </a:rPr>
              <a:t>systemd</a:t>
            </a:r>
            <a:r>
              <a:rPr lang="en-US" sz="1600" dirty="0">
                <a:latin typeface="Consolas" panose="020B0609020204030204" pitchFamily="49" charset="0"/>
              </a:rPr>
              <a:t> &amp;&amp; echo 'do…   7B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rm -rf /var/lib/apt/lists/*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set -</a:t>
            </a:r>
            <a:r>
              <a:rPr lang="en-US" sz="1600" dirty="0" err="1">
                <a:latin typeface="Consolas" panose="020B0609020204030204" pitchFamily="49" charset="0"/>
              </a:rPr>
              <a:t>xe</a:t>
            </a:r>
            <a:r>
              <a:rPr lang="en-US" sz="1600" dirty="0">
                <a:latin typeface="Consolas" panose="020B0609020204030204" pitchFamily="49" charset="0"/>
              </a:rPr>
              <a:t>   &amp;&amp; echo '#!/bin/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' &gt; /…   933B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</a:rPr>
              <a:t>) ADD file:b82101f178f1bebe3…   75.4MB</a:t>
            </a:r>
          </a:p>
        </p:txBody>
      </p:sp>
    </p:spTree>
    <p:extLst>
      <p:ext uri="{BB962C8B-B14F-4D97-AF65-F5344CB8AC3E}">
        <p14:creationId xmlns:p14="http://schemas.microsoft.com/office/powerpoint/2010/main" val="35287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55A-7C5A-4094-A106-A2C434DB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Layering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59C2-EEC6-415A-9917-7BEAB5CF9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ubuntu:disco</a:t>
            </a:r>
            <a:endParaRPr lang="en-US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RUN apt-get update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RUN apt-get install -y curl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RUN rm -rf /var/lib/apt/lists/*</a:t>
            </a:r>
          </a:p>
          <a:p>
            <a:pPr marL="169329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1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1F1F51-B36C-46B4-9F3D-071BF54D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Docker Layers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DA37-D4DC-45D0-A2A6-8331D128B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image ls training-day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REPOSITORY          TAG                 IMAGE ID            CREATED             SIZE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training-day        curl-cleanup        8c8ccd7a25c2        2 minutes ago       114MB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training-day        curl                9686a8e92900        14 minutes ago      114MB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history </a:t>
            </a:r>
            <a:r>
              <a:rPr lang="en-US" sz="1600" dirty="0" err="1">
                <a:latin typeface="Consolas" panose="020B0609020204030204" pitchFamily="49" charset="0"/>
              </a:rPr>
              <a:t>training-day:curl-cleanup</a:t>
            </a: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IMAGE               CREATED             </a:t>
            </a:r>
            <a:r>
              <a:rPr lang="en-US" sz="1600" dirty="0" err="1">
                <a:latin typeface="Consolas" panose="020B0609020204030204" pitchFamily="49" charset="0"/>
              </a:rPr>
              <a:t>CREATED</a:t>
            </a:r>
            <a:r>
              <a:rPr lang="en-US" sz="1600" dirty="0">
                <a:latin typeface="Consolas" panose="020B0609020204030204" pitchFamily="49" charset="0"/>
              </a:rPr>
              <a:t> BY                                      SIZE                COMMENT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8c8ccd7a25c2        5 minutes ago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rm -rf /var/lib/apt/lists/*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9686a8e92900        16 minutes ago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apt-get install -y curl              15.2MB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f86b6d0f93c1        17 minutes ago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apt-get update                       23.5MB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9b17fc7d6848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</a:rPr>
              <a:t>)  CMD ["/bin/bash"]  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</a:t>
            </a:r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-p /run/</a:t>
            </a:r>
            <a:r>
              <a:rPr lang="en-US" sz="1600" dirty="0" err="1">
                <a:latin typeface="Consolas" panose="020B0609020204030204" pitchFamily="49" charset="0"/>
              </a:rPr>
              <a:t>systemd</a:t>
            </a:r>
            <a:r>
              <a:rPr lang="en-US" sz="1600" dirty="0">
                <a:latin typeface="Consolas" panose="020B0609020204030204" pitchFamily="49" charset="0"/>
              </a:rPr>
              <a:t> &amp;&amp; echo 'do…   7B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rm -rf /var/lib/apt/lists/*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set -</a:t>
            </a:r>
            <a:r>
              <a:rPr lang="en-US" sz="1600" dirty="0" err="1">
                <a:latin typeface="Consolas" panose="020B0609020204030204" pitchFamily="49" charset="0"/>
              </a:rPr>
              <a:t>xe</a:t>
            </a:r>
            <a:r>
              <a:rPr lang="en-US" sz="1600" dirty="0">
                <a:latin typeface="Consolas" panose="020B0609020204030204" pitchFamily="49" charset="0"/>
              </a:rPr>
              <a:t>   &amp;&amp; echo '#!/bin/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' &gt; /…   933B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</a:rPr>
              <a:t>) ADD file:b82101f178f1bebe3…   75.4MB</a:t>
            </a:r>
          </a:p>
        </p:txBody>
      </p:sp>
    </p:spTree>
    <p:extLst>
      <p:ext uri="{BB962C8B-B14F-4D97-AF65-F5344CB8AC3E}">
        <p14:creationId xmlns:p14="http://schemas.microsoft.com/office/powerpoint/2010/main" val="145695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55A-7C5A-4094-A106-A2C434DB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Layering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59C2-EEC6-415A-9917-7BEAB5CF9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ubuntu:disco</a:t>
            </a:r>
            <a:endParaRPr lang="en-US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RUN apt-get update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    &amp;&amp; apt-get install -y curl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    &amp;&amp; rm -rf /var/lib/apt/lists/*</a:t>
            </a:r>
          </a:p>
          <a:p>
            <a:pPr marL="169329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1F1F51-B36C-46B4-9F3D-071BF54D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Docker Layers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DA37-D4DC-45D0-A2A6-8331D128B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image ls training-day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REPOSITORY          TAG                 IMAGE ID            CREATED             SIZE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training-day        curl-fixed          5e8865b816e5        31 seconds ago      90.6MB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training-day        curl                9686a8e92900        14 minutes ago      114MB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history training-day: curl-fixed 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IMAGE               CREATED             </a:t>
            </a:r>
            <a:r>
              <a:rPr lang="en-US" sz="1600" dirty="0" err="1">
                <a:latin typeface="Consolas" panose="020B0609020204030204" pitchFamily="49" charset="0"/>
              </a:rPr>
              <a:t>CREATED</a:t>
            </a:r>
            <a:r>
              <a:rPr lang="en-US" sz="1600" dirty="0">
                <a:latin typeface="Consolas" panose="020B0609020204030204" pitchFamily="49" charset="0"/>
              </a:rPr>
              <a:t> BY                                      SIZE                COMMENT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5e8865b816e5        2 minutes ago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apt-get update     &amp;&amp; apt-get ins…   15.2MB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9b17fc7d6848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</a:rPr>
              <a:t>)  CMD ["/bin/bash"]  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</a:t>
            </a:r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-p /run/</a:t>
            </a:r>
            <a:r>
              <a:rPr lang="en-US" sz="1600" dirty="0" err="1">
                <a:latin typeface="Consolas" panose="020B0609020204030204" pitchFamily="49" charset="0"/>
              </a:rPr>
              <a:t>systemd</a:t>
            </a:r>
            <a:r>
              <a:rPr lang="en-US" sz="1600" dirty="0">
                <a:latin typeface="Consolas" panose="020B0609020204030204" pitchFamily="49" charset="0"/>
              </a:rPr>
              <a:t> &amp;&amp; echo 'do…   7B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rm -rf /var/lib/apt/lists/*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set -</a:t>
            </a:r>
            <a:r>
              <a:rPr lang="en-US" sz="1600" dirty="0" err="1">
                <a:latin typeface="Consolas" panose="020B0609020204030204" pitchFamily="49" charset="0"/>
              </a:rPr>
              <a:t>xe</a:t>
            </a:r>
            <a:r>
              <a:rPr lang="en-US" sz="1600" dirty="0">
                <a:latin typeface="Consolas" panose="020B0609020204030204" pitchFamily="49" charset="0"/>
              </a:rPr>
              <a:t>   &amp;&amp; echo '#!/bin/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' &gt; /…   933B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</a:rPr>
              <a:t>) ADD file:b82101f178f1bebe3…   75.4MB</a:t>
            </a:r>
          </a:p>
        </p:txBody>
      </p:sp>
    </p:spTree>
    <p:extLst>
      <p:ext uri="{BB962C8B-B14F-4D97-AF65-F5344CB8AC3E}">
        <p14:creationId xmlns:p14="http://schemas.microsoft.com/office/powerpoint/2010/main" val="15538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B3380D-81CB-C94A-AD7C-8CBA2F95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Instruction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16A0-EAD6-3F4D-AD95-E6C40F740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buildpack-deps:buster-scm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ADD https://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dotnetcli.blob.core.windows.net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/dotnet/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/3.0.100-preview5-011568/dotnet-sdk-3.0.100-preview5-011568-linux-x64.tar.gz /</a:t>
            </a: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-p /dotnet \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&amp;&amp; tar 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zxf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dotnet-sdk-3.0.100-preview5-011568-linux-x64.tar.gz -C /dotnet \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&amp;&amp; rm dotnet-sdk-3.0.100-preview5-011568-linux-x64.tar.gz</a:t>
            </a:r>
          </a:p>
        </p:txBody>
      </p:sp>
    </p:spTree>
    <p:extLst>
      <p:ext uri="{BB962C8B-B14F-4D97-AF65-F5344CB8AC3E}">
        <p14:creationId xmlns:p14="http://schemas.microsoft.com/office/powerpoint/2010/main" val="102967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86A25D-3C19-464C-80FC-DD24CED8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Docker Layers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5DFDA-D400-A642-BB86-22AB64F2D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docker history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training-day:add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IMAGE               CREATED             CREATED BY                                      SIZE                COMMENT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18e72eef3b51        14 seconds ago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-p /dotnet     &amp;&amp; tar 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zxf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…   359MB               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371b404b423c        4 minutes ago 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ADD 751b174796976088bba86f…   130MB               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38eb2db2a707        3 days ago    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apt-get update &amp;&amp; apt-get install…   145MB               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&lt;missing&gt;           3 days ago    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set -ex;  if ! command -v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/…   17.5MB              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&lt;missing&gt;           3 days ago    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apt-get update &amp;&amp; apt-get install…   16.4MB              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&lt;missing&gt;           3 days ago    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  CMD ["bash"]                 0B                  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&lt;missing&gt;           3 days ago    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ADD file:e7b0b4ed23ac0ce3e…   114MB 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B3380D-81CB-C94A-AD7C-8CBA2F95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‘ADD’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16A0-EAD6-3F4D-AD95-E6C40F740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buildpack-deps:buster-scm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RUN curl -SL --output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dotnet.tar.gz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dotnetcli.blob.core.windows.net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/dotnet/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/3.0.100-preview5-011568/dotnet-sdk-3.0.100-preview5-011568-linux-x64.tar.gz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&amp;&amp;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-p /dotnet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&amp;&amp; tar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zxf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dotnet.tar.gz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-C /dotnet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&amp;&amp; rm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dotnet.tar.gz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5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4C6A-9EE8-B446-89E9-5B1A4F37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Docker 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2D4BC-A11A-0740-8A0A-57730F3F3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7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AF31939-2AF9-4A8C-BA0C-D74E997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AFFAC6-22A4-4BE9-A465-D388C4E33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Modes</a:t>
            </a:r>
          </a:p>
          <a:p>
            <a:r>
              <a:rPr lang="en-US" dirty="0"/>
              <a:t>Docker Layers</a:t>
            </a:r>
          </a:p>
          <a:p>
            <a:r>
              <a:rPr lang="en-US" dirty="0" err="1"/>
              <a:t>Dockerfile</a:t>
            </a:r>
            <a:r>
              <a:rPr lang="en-US" dirty="0"/>
              <a:t> Best Practices</a:t>
            </a:r>
          </a:p>
          <a:p>
            <a:r>
              <a:rPr lang="en-US" dirty="0"/>
              <a:t>Multi-Stage Builds</a:t>
            </a:r>
          </a:p>
          <a:p>
            <a:r>
              <a:rPr lang="en-US" dirty="0"/>
              <a:t>Managing Disk Usage</a:t>
            </a:r>
          </a:p>
          <a:p>
            <a:r>
              <a:rPr lang="en-US" dirty="0"/>
              <a:t>Docker in Docker</a:t>
            </a:r>
          </a:p>
        </p:txBody>
      </p:sp>
    </p:spTree>
    <p:extLst>
      <p:ext uri="{BB962C8B-B14F-4D97-AF65-F5344CB8AC3E}">
        <p14:creationId xmlns:p14="http://schemas.microsoft.com/office/powerpoint/2010/main" val="326481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75BA-AC3F-4208-AE46-D435E376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3BFA-2508-421A-A4DF-09A5BB72C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>
                <a:hlinkClick r:id="rId3"/>
              </a:rPr>
              <a:t>https://docs.docker.com/develop/develop-images/dockerfile_best-practices/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2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F63D-0171-4389-9FA8-08A332B2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A21D0-D11E-4BB0-B755-C327B881A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/>
              <a:t>Multi-stage builds are another mechanism to help create smaller lightweight images.</a:t>
            </a:r>
          </a:p>
        </p:txBody>
      </p:sp>
    </p:spTree>
    <p:extLst>
      <p:ext uri="{BB962C8B-B14F-4D97-AF65-F5344CB8AC3E}">
        <p14:creationId xmlns:p14="http://schemas.microsoft.com/office/powerpoint/2010/main" val="229346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4E261F-669D-412A-B654-B1458586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E237C-659A-4D93-9CD9-59C2D4CFC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mcr.microsoft.com</a:t>
            </a:r>
            <a:r>
              <a:rPr lang="en-US" sz="1600" dirty="0">
                <a:latin typeface="Consolas" panose="020B0609020204030204" pitchFamily="49" charset="0"/>
              </a:rPr>
              <a:t>/dotnet/core/sdk:2.2 AS build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WORKDIR /app</a:t>
            </a:r>
          </a:p>
          <a:p>
            <a:pPr marL="169329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COPY . ./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RUN dotnet publish -c Release -o out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WORKDIR /app/out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ENTRYPOINT ["dotnet", "</a:t>
            </a:r>
            <a:r>
              <a:rPr lang="en-US" sz="1600" dirty="0" err="1">
                <a:latin typeface="Consolas" panose="020B0609020204030204" pitchFamily="49" charset="0"/>
              </a:rPr>
              <a:t>dotnetapp.dll</a:t>
            </a:r>
            <a:r>
              <a:rPr lang="en-US" sz="1600" dirty="0">
                <a:latin typeface="Consolas" panose="020B0609020204030204" pitchFamily="49" charset="0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75690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2E1C8F-0F4F-CF43-84A8-2718678B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Undesirable Image Size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33509-88D8-1242-B9D9-A28188BE0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PS D:\&gt;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image ls training-day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REPOSITORY          TAG                 IMAGE ID            CREATED             SIZE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training-day       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dotnetapp-sdk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      f9c59aaf3e00        39 seconds ago      1.76GB</a:t>
            </a: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AC31-D211-5049-9755-2B1D9FEA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7361D-CA92-ED46-AD44-369D5B968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mcr.microsoft.com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/dotnet/core/sdk:2.2 AS build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WORKDIR /app</a:t>
            </a:r>
          </a:p>
          <a:p>
            <a:pPr marL="169329" indent="0">
              <a:buNone/>
            </a:pP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COPY . ./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 dotnet publish -c Release -o out</a:t>
            </a: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mcr.microsoft.com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/dotnet/core/runtime:2.2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WORKDIR /app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COPY --from=build /app/out ./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ENTRYPOINT ["dotnet", 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dotnetapp.dll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5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2E1C8F-0F4F-CF43-84A8-2718678B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Image Size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33509-88D8-1242-B9D9-A28188BE0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PS D:\&gt;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image ls training-day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REPOSITORY          TAG                 IMAGE ID            CREATED             SIZE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training-day       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dotnetapp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-runtime   97cae90eaf37        10 seconds ago      181MB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training-day       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dotnetapp-sdk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      f9c59aaf3e00        39 seconds ago      1.76GB</a:t>
            </a: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137F-D49B-453D-92C4-A384147B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Disk Usage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B854-65C4-4A0B-BA34-60F161D02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system df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TYPE                TOTAL               ACTIVE              SIZE                RECLAIMABLE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Images              54                  3                   12.67GB             12.63GB (99%)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Containers          36                  0                   170.3kB             </a:t>
            </a:r>
            <a:r>
              <a:rPr lang="en-US" sz="1600" dirty="0" err="1">
                <a:latin typeface="Consolas" panose="020B0609020204030204" pitchFamily="49" charset="0"/>
              </a:rPr>
              <a:t>170.3kB</a:t>
            </a:r>
            <a:r>
              <a:rPr lang="en-US" sz="1600" dirty="0">
                <a:latin typeface="Consolas" panose="020B0609020204030204" pitchFamily="49" charset="0"/>
              </a:rPr>
              <a:t> (100%)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Local Volumes       0                   0                   0B                  </a:t>
            </a:r>
            <a:r>
              <a:rPr lang="en-US" sz="1600" dirty="0" err="1">
                <a:latin typeface="Consolas" panose="020B0609020204030204" pitchFamily="49" charset="0"/>
              </a:rPr>
              <a:t>0B</a:t>
            </a: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Build Cache         0                   0                   0B                  </a:t>
            </a:r>
            <a:r>
              <a:rPr lang="en-US" sz="1600" dirty="0" err="1">
                <a:latin typeface="Consolas" panose="020B0609020204030204" pitchFamily="49" charset="0"/>
              </a:rPr>
              <a:t>0B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0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137F-D49B-453D-92C4-A384147B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Disk Usage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B854-65C4-4A0B-BA34-60F161D02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system prune --help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Usage:  docker system prune [OPTIONS]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Remove unused data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Options: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-a, --all             Remove all unused images not just dangling ones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--filter </a:t>
            </a:r>
            <a:r>
              <a:rPr lang="en-US" sz="1600" dirty="0" err="1">
                <a:latin typeface="Consolas" panose="020B0609020204030204" pitchFamily="49" charset="0"/>
              </a:rPr>
              <a:t>filter</a:t>
            </a:r>
            <a:r>
              <a:rPr lang="en-US" sz="1600" dirty="0">
                <a:latin typeface="Consolas" panose="020B0609020204030204" pitchFamily="49" charset="0"/>
              </a:rPr>
              <a:t>   Provide filter values (e.g. 'label=&lt;key&gt;=&lt;value&gt;')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-f, --force           Do not prompt for confirmation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--volumes         Prune volumes</a:t>
            </a:r>
          </a:p>
        </p:txBody>
      </p:sp>
    </p:spTree>
    <p:extLst>
      <p:ext uri="{BB962C8B-B14F-4D97-AF65-F5344CB8AC3E}">
        <p14:creationId xmlns:p14="http://schemas.microsoft.com/office/powerpoint/2010/main" val="20630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137F-D49B-453D-92C4-A384147B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Disk Usage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B854-65C4-4A0B-BA34-60F161D02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container prune --help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Usage:  docker container prune [OPTIONS]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Remove all stopped containers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Options: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--filter </a:t>
            </a:r>
            <a:r>
              <a:rPr lang="en-US" sz="1600" dirty="0" err="1">
                <a:latin typeface="Consolas" panose="020B0609020204030204" pitchFamily="49" charset="0"/>
              </a:rPr>
              <a:t>filter</a:t>
            </a:r>
            <a:r>
              <a:rPr lang="en-US" sz="1600" dirty="0">
                <a:latin typeface="Consolas" panose="020B0609020204030204" pitchFamily="49" charset="0"/>
              </a:rPr>
              <a:t>   Provide filter values (e.g. 'until=&lt;timestamp&gt;')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-f, --force           Do not prompt for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317772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137F-D49B-453D-92C4-A384147B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Disk Usage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B854-65C4-4A0B-BA34-60F161D02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image prune --help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Usage:  docker image prune [OPTIONS]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Remove unused images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Options: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-a, --all             Remove all unused images, not just dangling ones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--filter </a:t>
            </a:r>
            <a:r>
              <a:rPr lang="en-US" sz="1600" dirty="0" err="1">
                <a:latin typeface="Consolas" panose="020B0609020204030204" pitchFamily="49" charset="0"/>
              </a:rPr>
              <a:t>filter</a:t>
            </a:r>
            <a:r>
              <a:rPr lang="en-US" sz="1600" dirty="0">
                <a:latin typeface="Consolas" panose="020B0609020204030204" pitchFamily="49" charset="0"/>
              </a:rPr>
              <a:t>   Provide filter values (e.g. 'until=&lt;timestamp&gt;')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-f, --force           Do not prompt for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7691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AF31939-2AF9-4A8C-BA0C-D74E997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AFFAC6-22A4-4BE9-A465-D388C4E33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/>
              <a:t>Mac &amp; Windows are considered development environments</a:t>
            </a:r>
          </a:p>
          <a:p>
            <a:pPr lvl="1"/>
            <a:r>
              <a:rPr lang="en-US" dirty="0"/>
              <a:t>Virtualization</a:t>
            </a:r>
          </a:p>
          <a:p>
            <a:pPr lvl="1"/>
            <a:r>
              <a:rPr lang="en-US" dirty="0"/>
              <a:t>QEMU to support running other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85286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7587-E289-4BF0-896F-60BDAD91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</p:spPr>
        <p:txBody>
          <a:bodyPr/>
          <a:lstStyle/>
          <a:p>
            <a:r>
              <a:rPr lang="en-US"/>
              <a:t>Docker in Docker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33CA4-F4D1-7745-9421-398F829AC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26767"/>
            <a:ext cx="11582400" cy="5050196"/>
          </a:xfrm>
        </p:spPr>
        <p:txBody>
          <a:bodyPr/>
          <a:lstStyle/>
          <a:p>
            <a:pPr marL="169329" indent="0">
              <a:buNone/>
            </a:pPr>
            <a:r>
              <a:rPr lang="en-US" dirty="0"/>
              <a:t>Scenarios</a:t>
            </a:r>
          </a:p>
          <a:p>
            <a:pPr lvl="1"/>
            <a:r>
              <a:rPr lang="en-US" dirty="0"/>
              <a:t>Want to execute PS script that depends on docker CLI, but don’t want to install PS locally.</a:t>
            </a:r>
          </a:p>
          <a:p>
            <a:pPr lvl="1"/>
            <a:r>
              <a:rPr lang="en-US" dirty="0"/>
              <a:t>Want to containerize CI pipeline that depends on docker CLI</a:t>
            </a:r>
          </a:p>
        </p:txBody>
      </p:sp>
    </p:spTree>
    <p:extLst>
      <p:ext uri="{BB962C8B-B14F-4D97-AF65-F5344CB8AC3E}">
        <p14:creationId xmlns:p14="http://schemas.microsoft.com/office/powerpoint/2010/main" val="1317052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A6F46-B4A7-3349-99D9-BD30FC20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Docker within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A3454-08F8-6843-A3C4-92A90D22A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debian:stretch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install Docker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RUN apt-get update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&amp;&amp; apt-get install -y --no-install-recommends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apt-transport-https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curl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gnupg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software-properties-common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&amp;&amp; rm -rf /var/lib/apt/lists/*</a:t>
            </a:r>
          </a:p>
        </p:txBody>
      </p:sp>
    </p:spTree>
    <p:extLst>
      <p:ext uri="{BB962C8B-B14F-4D97-AF65-F5344CB8AC3E}">
        <p14:creationId xmlns:p14="http://schemas.microsoft.com/office/powerpoint/2010/main" val="1884730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B1BC0A-0755-D243-A7E7-C716EE72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Docker in Docker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CA1E-9FAE-2A4D-9B4C-602733FB2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7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B5F1-BFEC-4134-A5D6-19702753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5071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AF31939-2AF9-4A8C-BA0C-D74E997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Container Modes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AFFAC6-22A4-4BE9-A465-D388C4E33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client (e.g. Windows 10) supports both Windows and Linux containers</a:t>
            </a:r>
          </a:p>
          <a:p>
            <a:r>
              <a:rPr lang="en-US" dirty="0"/>
              <a:t>Must explicitly switch between environments</a:t>
            </a:r>
          </a:p>
        </p:txBody>
      </p:sp>
    </p:spTree>
    <p:extLst>
      <p:ext uri="{BB962C8B-B14F-4D97-AF65-F5344CB8AC3E}">
        <p14:creationId xmlns:p14="http://schemas.microsoft.com/office/powerpoint/2010/main" val="264069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AF31939-2AF9-4A8C-BA0C-D74E997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Container Modes UI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AFFAC6-22A4-4BE9-A465-D388C4E33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58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BD1C4-3AE4-4C2E-9630-28B73820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44" y="1409700"/>
            <a:ext cx="3400425" cy="403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383514-DFFD-4AD2-8728-219040B50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41" y="2992674"/>
            <a:ext cx="2990850" cy="59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DEE95-8529-49E1-9DD9-6FCC3B772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055" y="1406883"/>
            <a:ext cx="34004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7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AF31939-2AF9-4A8C-BA0C-D74E997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Modes CLI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AFFAC6-22A4-4BE9-A465-D388C4E33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Retrieve Container Mode</a:t>
            </a:r>
          </a:p>
          <a:p>
            <a:pPr marL="1041374" lvl="2" indent="0">
              <a:buNone/>
            </a:pPr>
            <a:r>
              <a:rPr lang="en-US" dirty="0"/>
              <a:t>docker version -f '{{ .</a:t>
            </a:r>
            <a:r>
              <a:rPr lang="en-US" dirty="0" err="1"/>
              <a:t>Server.Os</a:t>
            </a:r>
            <a:r>
              <a:rPr lang="en-US" dirty="0"/>
              <a:t> }}'</a:t>
            </a:r>
          </a:p>
          <a:p>
            <a:pPr lvl="1"/>
            <a:r>
              <a:rPr lang="en-US" dirty="0"/>
              <a:t>Switch Container Mode</a:t>
            </a:r>
          </a:p>
          <a:p>
            <a:pPr marL="1041374" lvl="2" indent="0">
              <a:buNone/>
            </a:pPr>
            <a:r>
              <a:rPr lang="en-US" dirty="0"/>
              <a:t>&amp; $</a:t>
            </a:r>
            <a:r>
              <a:rPr lang="en-US" dirty="0" err="1"/>
              <a:t>Env:ProgramFiles</a:t>
            </a:r>
            <a:r>
              <a:rPr lang="en-US" dirty="0"/>
              <a:t>\Docker\Docker\DockerCli.exe –</a:t>
            </a:r>
            <a:r>
              <a:rPr lang="en-US" dirty="0" err="1"/>
              <a:t>SwitchDaemon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5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AF31939-2AF9-4A8C-BA0C-D74E997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Modes in Practice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AFFAC6-22A4-4BE9-A465-D388C4E33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396" y="1005015"/>
            <a:ext cx="11582400" cy="5050196"/>
          </a:xfrm>
        </p:spPr>
        <p:txBody>
          <a:bodyPr/>
          <a:lstStyle/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PS D:\&gt; docker pull </a:t>
            </a:r>
            <a:r>
              <a:rPr lang="en-US" sz="2000" dirty="0" err="1">
                <a:latin typeface="Consolas" panose="020B0609020204030204" pitchFamily="49" charset="0"/>
              </a:rPr>
              <a:t>debian:stretch</a:t>
            </a:r>
            <a:endParaRPr lang="en-US" sz="20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stretch: Pulling from library/</a:t>
            </a:r>
            <a:r>
              <a:rPr lang="en-US" sz="2000" dirty="0" err="1">
                <a:latin typeface="Consolas" panose="020B0609020204030204" pitchFamily="49" charset="0"/>
              </a:rPr>
              <a:t>debian</a:t>
            </a:r>
            <a:endParaRPr lang="en-US" sz="20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no matching manifest for unknown in the manifest list entries</a:t>
            </a: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PS D:\&gt; docker version -f '{{ .</a:t>
            </a:r>
            <a:r>
              <a:rPr lang="en-US" sz="2000" dirty="0" err="1">
                <a:latin typeface="Consolas" panose="020B0609020204030204" pitchFamily="49" charset="0"/>
              </a:rPr>
              <a:t>Server.Os</a:t>
            </a:r>
            <a:r>
              <a:rPr lang="en-US" sz="2000" dirty="0">
                <a:latin typeface="Consolas" panose="020B0609020204030204" pitchFamily="49" charset="0"/>
              </a:rPr>
              <a:t> }}'</a:t>
            </a: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windows</a:t>
            </a: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PS D:\&gt; &amp; $</a:t>
            </a:r>
            <a:r>
              <a:rPr lang="en-US" sz="2000" dirty="0" err="1">
                <a:latin typeface="Consolas" panose="020B0609020204030204" pitchFamily="49" charset="0"/>
              </a:rPr>
              <a:t>Env:ProgramFiles</a:t>
            </a:r>
            <a:r>
              <a:rPr lang="en-US" sz="2000" dirty="0">
                <a:latin typeface="Consolas" panose="020B0609020204030204" pitchFamily="49" charset="0"/>
              </a:rPr>
              <a:t>\Docker\Docker\DockerCli.exe –</a:t>
            </a:r>
            <a:r>
              <a:rPr lang="en-US" sz="2000" dirty="0" err="1">
                <a:latin typeface="Consolas" panose="020B0609020204030204" pitchFamily="49" charset="0"/>
              </a:rPr>
              <a:t>SwitchDaemon</a:t>
            </a:r>
            <a:endParaRPr lang="en-US" sz="20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PS D:\&gt; docker version -f '{{ .</a:t>
            </a:r>
            <a:r>
              <a:rPr lang="en-US" sz="2000" dirty="0" err="1">
                <a:latin typeface="Consolas" panose="020B0609020204030204" pitchFamily="49" charset="0"/>
              </a:rPr>
              <a:t>Server.Os</a:t>
            </a:r>
            <a:r>
              <a:rPr lang="en-US" sz="2000" dirty="0">
                <a:latin typeface="Consolas" panose="020B0609020204030204" pitchFamily="49" charset="0"/>
              </a:rPr>
              <a:t> }}'</a:t>
            </a:r>
          </a:p>
          <a:p>
            <a:pPr marL="152396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linux</a:t>
            </a:r>
            <a:endParaRPr lang="en-US" sz="20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PS D:\&gt; docker pull </a:t>
            </a:r>
            <a:r>
              <a:rPr lang="en-US" sz="2000" dirty="0" err="1">
                <a:latin typeface="Consolas" panose="020B0609020204030204" pitchFamily="49" charset="0"/>
              </a:rPr>
              <a:t>debian:stretch</a:t>
            </a:r>
            <a:endParaRPr lang="en-US" sz="20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stretch: Pulling from library/</a:t>
            </a:r>
            <a:r>
              <a:rPr lang="en-US" sz="2000" dirty="0" err="1">
                <a:latin typeface="Consolas" panose="020B0609020204030204" pitchFamily="49" charset="0"/>
              </a:rPr>
              <a:t>debian</a:t>
            </a:r>
            <a:endParaRPr lang="en-US" sz="20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6f2f362378c5: Pull complete</a:t>
            </a: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Digest: sha256:2b20d1b80dbcdef98ff4e747109c39d2b91539f7f12d7873fdd452306eddb04d</a:t>
            </a: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Status: Downloaded newer image for </a:t>
            </a:r>
            <a:r>
              <a:rPr lang="en-US" sz="2000" dirty="0" err="1">
                <a:latin typeface="Consolas" panose="020B0609020204030204" pitchFamily="49" charset="0"/>
              </a:rPr>
              <a:t>debian:stretch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2512-70C6-4D3B-B0CC-F8C1A923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Layers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2782C-BD07-4486-9EBB-5A9BDC945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Each image consists of a series of layers</a:t>
            </a:r>
          </a:p>
          <a:p>
            <a:pPr>
              <a:lnSpc>
                <a:spcPct val="150000"/>
              </a:lnSpc>
            </a:pPr>
            <a:r>
              <a:rPr lang="en-US" dirty="0"/>
              <a:t>Union file systems allows common layers to be shared between images and containers</a:t>
            </a:r>
          </a:p>
          <a:p>
            <a:pPr>
              <a:lnSpc>
                <a:spcPct val="150000"/>
              </a:lnSpc>
            </a:pPr>
            <a:r>
              <a:rPr lang="en-US" dirty="0"/>
              <a:t>One of the reasons Docker is so lightweight</a:t>
            </a:r>
          </a:p>
          <a:p>
            <a:pPr>
              <a:lnSpc>
                <a:spcPct val="150000"/>
              </a:lnSpc>
            </a:pPr>
            <a:r>
              <a:rPr lang="en-US" dirty="0"/>
              <a:t>Each Dockerfile instruction corresponds to a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>
            <a:extLst>
              <a:ext uri="{FF2B5EF4-FFF2-40B4-BE49-F238E27FC236}">
                <a16:creationId xmlns:a16="http://schemas.microsoft.com/office/drawing/2014/main" id="{FF46BC6F-13CE-4253-B1A8-23691BED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</p:spPr>
        <p:txBody>
          <a:bodyPr/>
          <a:lstStyle/>
          <a:p>
            <a:r>
              <a:rPr lang="en-US" dirty="0"/>
              <a:t>Docker Layers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090028-3753-49C3-AB08-CAFACA24B184}"/>
              </a:ext>
            </a:extLst>
          </p:cNvPr>
          <p:cNvSpPr/>
          <p:nvPr/>
        </p:nvSpPr>
        <p:spPr>
          <a:xfrm>
            <a:off x="1280160" y="5408023"/>
            <a:ext cx="683187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Nano Server (10.0.14393.693)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4E3D07-60E0-469D-9BC6-00EA90EB4AEE}"/>
              </a:ext>
            </a:extLst>
          </p:cNvPr>
          <p:cNvSpPr/>
          <p:nvPr/>
        </p:nvSpPr>
        <p:spPr>
          <a:xfrm>
            <a:off x="1280160" y="4646021"/>
            <a:ext cx="683187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Runtime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41939F-6AAB-44BE-9171-1A89E5F98025}"/>
              </a:ext>
            </a:extLst>
          </p:cNvPr>
          <p:cNvSpPr/>
          <p:nvPr/>
        </p:nvSpPr>
        <p:spPr>
          <a:xfrm>
            <a:off x="1280160" y="3929735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Runtime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9D7AED-57E3-4D95-8914-40C015CD141C}"/>
              </a:ext>
            </a:extLst>
          </p:cNvPr>
          <p:cNvSpPr/>
          <p:nvPr/>
        </p:nvSpPr>
        <p:spPr>
          <a:xfrm>
            <a:off x="5878286" y="3929735"/>
            <a:ext cx="2233748" cy="64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app3 binaries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DD9210-B405-451C-85CD-DC66B7977153}"/>
              </a:ext>
            </a:extLst>
          </p:cNvPr>
          <p:cNvSpPr/>
          <p:nvPr/>
        </p:nvSpPr>
        <p:spPr>
          <a:xfrm>
            <a:off x="1280160" y="3217798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 binaries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59037F-A9DE-41AF-9780-7844596B3B01}"/>
              </a:ext>
            </a:extLst>
          </p:cNvPr>
          <p:cNvSpPr/>
          <p:nvPr/>
        </p:nvSpPr>
        <p:spPr>
          <a:xfrm>
            <a:off x="3566161" y="3936788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 binaries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11A61F-3669-44C7-9BF4-39EA83AA9CEC}"/>
              </a:ext>
            </a:extLst>
          </p:cNvPr>
          <p:cNvSpPr/>
          <p:nvPr/>
        </p:nvSpPr>
        <p:spPr>
          <a:xfrm>
            <a:off x="1280160" y="2512009"/>
            <a:ext cx="2233748" cy="6270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64B590-47AC-471D-B1EF-B36A81545750}"/>
              </a:ext>
            </a:extLst>
          </p:cNvPr>
          <p:cNvSpPr/>
          <p:nvPr/>
        </p:nvSpPr>
        <p:spPr>
          <a:xfrm>
            <a:off x="3566161" y="3215621"/>
            <a:ext cx="2233748" cy="6270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654659-74F7-4AB6-92F9-F7EFCC67C227}"/>
              </a:ext>
            </a:extLst>
          </p:cNvPr>
          <p:cNvSpPr/>
          <p:nvPr/>
        </p:nvSpPr>
        <p:spPr>
          <a:xfrm>
            <a:off x="5878286" y="3215622"/>
            <a:ext cx="2233748" cy="6270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3</a:t>
            </a:r>
          </a:p>
        </p:txBody>
      </p:sp>
    </p:spTree>
    <p:extLst>
      <p:ext uri="{BB962C8B-B14F-4D97-AF65-F5344CB8AC3E}">
        <p14:creationId xmlns:p14="http://schemas.microsoft.com/office/powerpoint/2010/main" val="3094252872"/>
      </p:ext>
    </p:extLst>
  </p:cSld>
  <p:clrMapOvr>
    <a:masterClrMapping/>
  </p:clrMapOvr>
</p:sld>
</file>

<file path=ppt/theme/theme1.xml><?xml version="1.0" encoding="utf-8"?>
<a:theme xmlns:a="http://schemas.openxmlformats.org/drawingml/2006/main" name="Docker 2016">
  <a:themeElements>
    <a:clrScheme name="Docker July 2016">
      <a:dk1>
        <a:srgbClr val="000000"/>
      </a:dk1>
      <a:lt1>
        <a:srgbClr val="FFFFFF"/>
      </a:lt1>
      <a:dk2>
        <a:srgbClr val="708491"/>
      </a:dk2>
      <a:lt2>
        <a:srgbClr val="E7E6E6"/>
      </a:lt2>
      <a:accent1>
        <a:srgbClr val="01445B"/>
      </a:accent1>
      <a:accent2>
        <a:srgbClr val="2194CA"/>
      </a:accent2>
      <a:accent3>
        <a:srgbClr val="2AB7EA"/>
      </a:accent3>
      <a:accent4>
        <a:srgbClr val="A1D6BC"/>
      </a:accent4>
      <a:accent5>
        <a:srgbClr val="FED600"/>
      </a:accent5>
      <a:accent6>
        <a:srgbClr val="44546A"/>
      </a:accent6>
      <a:hlink>
        <a:srgbClr val="2194CA"/>
      </a:hlink>
      <a:folHlink>
        <a:srgbClr val="FED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101.pptx" id="{AA80288E-3F51-4DE9-BC45-0E5CC3C9C66B}" vid="{FE333E70-9631-4BA9-AF2C-E77AF2D781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Docker2</Template>
  <TotalTime>2074</TotalTime>
  <Words>1598</Words>
  <Application>Microsoft Macintosh PowerPoint</Application>
  <PresentationFormat>Widescreen</PresentationFormat>
  <Paragraphs>267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Noto Sans Symbols</vt:lpstr>
      <vt:lpstr>Docker 2016</vt:lpstr>
      <vt:lpstr>PowerPoint Presentation</vt:lpstr>
      <vt:lpstr>Agenda</vt:lpstr>
      <vt:lpstr>Development Environments</vt:lpstr>
      <vt:lpstr>Windows Container Modes</vt:lpstr>
      <vt:lpstr>Windows Container Modes UI</vt:lpstr>
      <vt:lpstr>Container Modes CLI</vt:lpstr>
      <vt:lpstr>Container Modes in Practice</vt:lpstr>
      <vt:lpstr>Docker Layers</vt:lpstr>
      <vt:lpstr>Docker Layers</vt:lpstr>
      <vt:lpstr>Docker Layering Example</vt:lpstr>
      <vt:lpstr>View Docker Layers</vt:lpstr>
      <vt:lpstr>Bad Layering Example</vt:lpstr>
      <vt:lpstr>View Docker Layers</vt:lpstr>
      <vt:lpstr>Good Layering Example</vt:lpstr>
      <vt:lpstr>View Docker Layers</vt:lpstr>
      <vt:lpstr>ADD Instruction</vt:lpstr>
      <vt:lpstr>View Docker Layers</vt:lpstr>
      <vt:lpstr>Correct ‘ADD’ Pattern</vt:lpstr>
      <vt:lpstr>View Docker Layers</vt:lpstr>
      <vt:lpstr>Dockerfile best practices</vt:lpstr>
      <vt:lpstr>Multi-Stage Builds</vt:lpstr>
      <vt:lpstr>Problem</vt:lpstr>
      <vt:lpstr>Undesirable Image Size</vt:lpstr>
      <vt:lpstr>Solution </vt:lpstr>
      <vt:lpstr>Desirable Image Size</vt:lpstr>
      <vt:lpstr>Managing Disk Usage </vt:lpstr>
      <vt:lpstr>Managing Disk Usage </vt:lpstr>
      <vt:lpstr>Managing Disk Usage </vt:lpstr>
      <vt:lpstr>Managing Disk Usage </vt:lpstr>
      <vt:lpstr>Docker in Docker</vt:lpstr>
      <vt:lpstr>Install Docker within Dockerfile</vt:lpstr>
      <vt:lpstr>Run Docker in Docker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Simons (.NET)</dc:creator>
  <cp:lastModifiedBy>Michael Simons (.NET)</cp:lastModifiedBy>
  <cp:revision>34</cp:revision>
  <dcterms:created xsi:type="dcterms:W3CDTF">2019-06-10T19:19:18Z</dcterms:created>
  <dcterms:modified xsi:type="dcterms:W3CDTF">2019-06-14T03:54:02Z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msimons@microsoft.com</vt:lpwstr>
  </property>
  <property fmtid="{D5CDD505-2E9C-101B-9397-08002B2CF9AE}" pid="5" name="MSIP_Label_f42aa342-8706-4288-bd11-ebb85995028c_SetDate">
    <vt:lpwstr>2019-06-10T19:29:17.9846712Z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aad6b465-be69-4d7d-a956-0fccc856e5fb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