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9" r:id="rId3"/>
    <p:sldId id="260" r:id="rId4"/>
    <p:sldId id="263"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9" autoAdjust="0"/>
    <p:restoredTop sz="80196" autoAdjust="0"/>
  </p:normalViewPr>
  <p:slideViewPr>
    <p:cSldViewPr snapToGrid="0">
      <p:cViewPr varScale="1">
        <p:scale>
          <a:sx n="91" d="100"/>
          <a:sy n="91" d="100"/>
        </p:scale>
        <p:origin x="12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5F29E-FC16-4FA8-9E6F-2AB205AC0281}" type="datetimeFigureOut">
              <a:rPr lang="en-US" smtClean="0"/>
              <a:t>3/22/18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8DB-DEDC-44B6-A3C2-E61B5963C8DA}" type="slidenum">
              <a:rPr lang="en-US" smtClean="0"/>
              <a:t>‹#›</a:t>
            </a:fld>
            <a:endParaRPr lang="en-US"/>
          </a:p>
        </p:txBody>
      </p:sp>
    </p:spTree>
    <p:extLst>
      <p:ext uri="{BB962C8B-B14F-4D97-AF65-F5344CB8AC3E}">
        <p14:creationId xmlns:p14="http://schemas.microsoft.com/office/powerpoint/2010/main" val="2144965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Michael\Nicole</a:t>
            </a:r>
            <a:r>
              <a:rPr lang="en-US" baseline="0" dirty="0"/>
              <a:t> – introduce selves as workshop leaders.  Also, introduce all the volunteers in the room by having them raise their hands.</a:t>
            </a:r>
          </a:p>
          <a:p>
            <a:endParaRPr lang="en-US" baseline="0" dirty="0"/>
          </a:p>
          <a:p>
            <a:r>
              <a:rPr lang="en-US" baseline="0" dirty="0"/>
              <a:t>Also, mention each person’s role at Microsoft – point being that everyone can learn to code on a </a:t>
            </a:r>
            <a:r>
              <a:rPr lang="en-US" baseline="0" dirty="0" err="1"/>
              <a:t>micro:bit</a:t>
            </a:r>
            <a:r>
              <a:rPr lang="en-US" baseline="0" dirty="0"/>
              <a:t>…software engineers, sales, etc.  It’s both a fun activity and an important skill to have.</a:t>
            </a:r>
          </a:p>
          <a:p>
            <a:endParaRPr lang="en-US" baseline="0" dirty="0"/>
          </a:p>
          <a:p>
            <a:r>
              <a:rPr lang="en-US" baseline="0" dirty="0"/>
              <a:t>And, today, we’re going to show everyone here how to learn to code.</a:t>
            </a:r>
          </a:p>
          <a:p>
            <a:endParaRPr lang="en-US" baseline="0" dirty="0"/>
          </a:p>
          <a:p>
            <a:r>
              <a:rPr lang="en-US" baseline="0" dirty="0"/>
              <a:t>Overall timeframe:</a:t>
            </a:r>
          </a:p>
          <a:p>
            <a:r>
              <a:rPr lang="en-US" baseline="0" dirty="0"/>
              <a:t>1.) Slides - 10 mins</a:t>
            </a:r>
          </a:p>
          <a:p>
            <a:r>
              <a:rPr lang="en-US" baseline="0" dirty="0"/>
              <a:t>2.) Infection game - 10 mins</a:t>
            </a:r>
          </a:p>
          <a:p>
            <a:r>
              <a:rPr lang="en-US" baseline="0" dirty="0"/>
              <a:t>3.) Group intro coding exercises – 25 mins</a:t>
            </a:r>
          </a:p>
          <a:p>
            <a:r>
              <a:rPr lang="en-US" baseline="0" dirty="0"/>
              <a:t>4.) Team projects – 60 mins</a:t>
            </a:r>
          </a:p>
          <a:p>
            <a:r>
              <a:rPr lang="en-US" baseline="0" dirty="0"/>
              <a:t>5.) Closing</a:t>
            </a:r>
            <a:endParaRPr lang="en-US" dirty="0"/>
          </a:p>
        </p:txBody>
      </p:sp>
      <p:sp>
        <p:nvSpPr>
          <p:cNvPr id="4" name="Slide Number Placeholder 3"/>
          <p:cNvSpPr>
            <a:spLocks noGrp="1"/>
          </p:cNvSpPr>
          <p:nvPr>
            <p:ph type="sldNum" sz="quarter" idx="10"/>
          </p:nvPr>
        </p:nvSpPr>
        <p:spPr/>
        <p:txBody>
          <a:bodyPr/>
          <a:lstStyle/>
          <a:p>
            <a:fld id="{AB273BBC-9A4E-432E-8C3E-26150B0F914C}" type="slidenum">
              <a:rPr lang="en-US" smtClean="0"/>
              <a:t>1</a:t>
            </a:fld>
            <a:endParaRPr lang="en-US"/>
          </a:p>
        </p:txBody>
      </p:sp>
    </p:spTree>
    <p:extLst>
      <p:ext uri="{BB962C8B-B14F-4D97-AF65-F5344CB8AC3E}">
        <p14:creationId xmlns:p14="http://schemas.microsoft.com/office/powerpoint/2010/main" val="158577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by the end of the workshop, we will teach all of everyone how to write code.  And, even for those of that already know how to write code, we’ll show you how you can continue to grow your coding skills using a </a:t>
            </a:r>
            <a:r>
              <a:rPr lang="en-US" baseline="0" dirty="0" err="1"/>
              <a:t>micro:bit</a:t>
            </a:r>
            <a:r>
              <a:rPr lang="en-US" baseline="0" dirty="0"/>
              <a:t>.  The possibilities are endless with the </a:t>
            </a:r>
            <a:r>
              <a:rPr lang="en-US" baseline="0" dirty="0" err="1"/>
              <a:t>micro:bit</a:t>
            </a:r>
            <a:r>
              <a:rPr lang="en-US" baseline="0" dirty="0"/>
              <a:t>.</a:t>
            </a:r>
          </a:p>
          <a:p>
            <a:endParaRPr lang="en-US" baseline="0" dirty="0"/>
          </a:p>
          <a:p>
            <a:r>
              <a:rPr lang="en-US" baseline="0" dirty="0"/>
              <a:t>Also, prepare a handout for students at the end with resources and ways to continue their learning?  Also, where to purchase the </a:t>
            </a:r>
            <a:r>
              <a:rPr lang="en-US" baseline="0" dirty="0" err="1"/>
              <a:t>micro:bit</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2</a:t>
            </a:fld>
            <a:endParaRPr lang="en-US"/>
          </a:p>
        </p:txBody>
      </p:sp>
    </p:spTree>
    <p:extLst>
      <p:ext uri="{BB962C8B-B14F-4D97-AF65-F5344CB8AC3E}">
        <p14:creationId xmlns:p14="http://schemas.microsoft.com/office/powerpoint/2010/main" val="181856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individual LED lights – Each light</a:t>
            </a:r>
            <a:r>
              <a:rPr lang="en-US" baseline="0" dirty="0"/>
              <a:t> is individually programmable so that you can write code that controls whether each light is off or on; you can create different patterns with the lights, to show numbers, letters, or shapes, as you already saw with the infection game.</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programmable</a:t>
            </a:r>
            <a:r>
              <a:rPr lang="en-US" baseline="0" dirty="0"/>
              <a:t> buttons (A &amp; B) – This let’s you write code that causes the </a:t>
            </a:r>
            <a:r>
              <a:rPr lang="en-US" baseline="0" dirty="0" err="1"/>
              <a:t>microbit</a:t>
            </a:r>
            <a:r>
              <a:rPr lang="en-US" baseline="0" dirty="0"/>
              <a:t> to do something whenever a button is clicked.   For example, you could write code that turns on one of the LED lights each time the button is clicked.</a:t>
            </a:r>
          </a:p>
          <a:p>
            <a:r>
              <a:rPr lang="en-US" dirty="0"/>
              <a:t> </a:t>
            </a:r>
          </a:p>
          <a:p>
            <a:r>
              <a:rPr lang="en-US" dirty="0"/>
              <a:t>Back:</a:t>
            </a:r>
          </a:p>
          <a:p>
            <a:endParaRPr lang="en-US" dirty="0"/>
          </a:p>
          <a:p>
            <a:r>
              <a:rPr lang="en-US" baseline="0" dirty="0"/>
              <a:t>1.) Two motion sensors:</a:t>
            </a:r>
          </a:p>
          <a:p>
            <a:endParaRPr lang="en-US" baseline="0" dirty="0"/>
          </a:p>
          <a:p>
            <a:r>
              <a:rPr lang="en-US" baseline="0" dirty="0"/>
              <a:t>* Accelerometer – detects acceleration, such as when you tilt the </a:t>
            </a:r>
            <a:r>
              <a:rPr lang="en-US" baseline="0" dirty="0" err="1"/>
              <a:t>microbit</a:t>
            </a:r>
            <a:r>
              <a:rPr lang="en-US" baseline="0" dirty="0"/>
              <a:t> left\right, backward\forward and up and down.  For example, you could write code that does something when the </a:t>
            </a:r>
            <a:r>
              <a:rPr lang="en-US" baseline="0" dirty="0" err="1"/>
              <a:t>microbit</a:t>
            </a:r>
            <a:r>
              <a:rPr lang="en-US" baseline="0" dirty="0"/>
              <a:t> gets shook.</a:t>
            </a:r>
          </a:p>
          <a:p>
            <a:endParaRPr lang="en-US" baseline="0" dirty="0"/>
          </a:p>
          <a:p>
            <a:pPr marL="171450" indent="-171450">
              <a:buFont typeface="Arial" panose="020B0604020202020204" pitchFamily="34" charset="0"/>
              <a:buChar char="•"/>
            </a:pPr>
            <a:r>
              <a:rPr lang="en-US" baseline="0" dirty="0"/>
              <a:t>Compass – measure magnetic field to gauge </a:t>
            </a:r>
            <a:r>
              <a:rPr lang="en-US" baseline="0" dirty="0" err="1"/>
              <a:t>gauge</a:t>
            </a:r>
            <a:r>
              <a:rPr lang="en-US" baseline="0" dirty="0"/>
              <a:t> position.  You could use this to create a digital compass.</a:t>
            </a:r>
          </a:p>
          <a:p>
            <a:pPr marL="171450" indent="-171450">
              <a:buFont typeface="Arial" panose="020B0604020202020204" pitchFamily="34" charset="0"/>
              <a:buChar char="•"/>
            </a:pPr>
            <a:endParaRPr lang="en-US" baseline="0" dirty="0"/>
          </a:p>
          <a:p>
            <a:r>
              <a:rPr lang="en-US" baseline="0" dirty="0"/>
              <a:t>2.) Thermometer:</a:t>
            </a:r>
          </a:p>
          <a:p>
            <a:endParaRPr lang="en-US" baseline="0" dirty="0"/>
          </a:p>
          <a:p>
            <a:r>
              <a:rPr lang="en-US" baseline="0" dirty="0"/>
              <a:t>Isn’t used to measure the exact room temperature, but instead measures the ambient temperature of the surrounding chip which gets warmer as you turn on and use it.  You could use this to gauge temperature differences and write code that does something in response – such as change the LED light pattern when a temperature change occurs.</a:t>
            </a:r>
          </a:p>
          <a:p>
            <a:endParaRPr lang="en-US" baseline="0" dirty="0"/>
          </a:p>
          <a:p>
            <a:r>
              <a:rPr lang="en-US" baseline="0" dirty="0"/>
              <a:t>3.) Radio:</a:t>
            </a:r>
          </a:p>
          <a:p>
            <a:endParaRPr lang="en-US" baseline="0" dirty="0"/>
          </a:p>
          <a:p>
            <a:r>
              <a:rPr lang="en-US" baseline="0" dirty="0"/>
              <a:t>The radio chip lets you send and receive messages between </a:t>
            </a:r>
            <a:r>
              <a:rPr lang="en-US" baseline="0" dirty="0" err="1"/>
              <a:t>microbits</a:t>
            </a:r>
            <a:r>
              <a:rPr lang="en-US" baseline="0" dirty="0"/>
              <a:t>.  This is what the infection game used to trigger an outbreak – each infected </a:t>
            </a:r>
            <a:r>
              <a:rPr lang="en-US" baseline="0" dirty="0" err="1"/>
              <a:t>microbit</a:t>
            </a:r>
            <a:r>
              <a:rPr lang="en-US" baseline="0" dirty="0"/>
              <a:t> would send messages to infect other </a:t>
            </a:r>
            <a:r>
              <a:rPr lang="en-US" baseline="0" dirty="0" err="1"/>
              <a:t>microbits</a:t>
            </a:r>
            <a:r>
              <a:rPr lang="en-US" baseline="0" dirty="0"/>
              <a:t> around it.</a:t>
            </a:r>
          </a:p>
          <a:p>
            <a:endParaRPr lang="en-US" baseline="0" dirty="0"/>
          </a:p>
          <a:p>
            <a:r>
              <a:rPr lang="en-US" baseline="0" dirty="0"/>
              <a:t>4.) Reset button – let’s you restart the program on the device</a:t>
            </a:r>
          </a:p>
          <a:p>
            <a:r>
              <a:rPr lang="en-US" baseline="0" dirty="0"/>
              <a:t>Battery connector – attaches the battery pack</a:t>
            </a:r>
          </a:p>
          <a:p>
            <a:r>
              <a:rPr lang="en-US" baseline="0" dirty="0"/>
              <a:t>Mini USB port – allows you to connect the </a:t>
            </a:r>
            <a:r>
              <a:rPr lang="en-US" baseline="0" dirty="0" err="1"/>
              <a:t>micro:bit</a:t>
            </a:r>
            <a:r>
              <a:rPr lang="en-US" baseline="0" dirty="0"/>
              <a:t> to a computer so that you can download the program to the device.</a:t>
            </a:r>
          </a:p>
          <a:p>
            <a:endParaRPr lang="en-US" baseline="0" dirty="0"/>
          </a:p>
          <a:p>
            <a:r>
              <a:rPr lang="en-US" baseline="0" dirty="0"/>
              <a:t>5.) 25 physical connection pins and input\output rings</a:t>
            </a:r>
          </a:p>
          <a:p>
            <a:endParaRPr lang="en-US" baseline="0" dirty="0"/>
          </a:p>
          <a:p>
            <a:r>
              <a:rPr lang="en-US" baseline="0" dirty="0"/>
              <a:t>Let’s you connect additional sensors and external devices to the </a:t>
            </a:r>
            <a:r>
              <a:rPr lang="en-US" baseline="0" dirty="0" err="1"/>
              <a:t>micro:bit</a:t>
            </a:r>
            <a:r>
              <a:rPr lang="en-US" baseline="0" dirty="0"/>
              <a:t>.  </a:t>
            </a:r>
          </a:p>
          <a:p>
            <a:r>
              <a:rPr lang="en-US" baseline="0" dirty="0"/>
              <a:t>For example, you can connect a speaker using alligator clips and program the </a:t>
            </a:r>
            <a:r>
              <a:rPr lang="en-US" baseline="0" dirty="0" err="1"/>
              <a:t>microbit</a:t>
            </a:r>
            <a:r>
              <a:rPr lang="en-US" baseline="0" dirty="0"/>
              <a:t> to play sounds and music.</a:t>
            </a:r>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969988DB-DEDC-44B6-A3C2-E61B5963C8DA}" type="slidenum">
              <a:rPr lang="en-US" smtClean="0"/>
              <a:t>3</a:t>
            </a:fld>
            <a:endParaRPr lang="en-US"/>
          </a:p>
        </p:txBody>
      </p:sp>
    </p:spTree>
    <p:extLst>
      <p:ext uri="{BB962C8B-B14F-4D97-AF65-F5344CB8AC3E}">
        <p14:creationId xmlns:p14="http://schemas.microsoft.com/office/powerpoint/2010/main" val="390985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Volunteers</a:t>
            </a:r>
            <a:r>
              <a:rPr lang="en-US" baseline="0" dirty="0"/>
              <a:t> should ensure all students have their </a:t>
            </a:r>
            <a:r>
              <a:rPr lang="en-US" baseline="0" dirty="0" err="1"/>
              <a:t>micro:bit</a:t>
            </a:r>
            <a:r>
              <a:rPr lang="en-US" baseline="0" dirty="0"/>
              <a:t> attached to laptop and have navigated to microbit.org.  And, walk around to help students through the exercises that Nicole\Michael will lead.</a:t>
            </a:r>
          </a:p>
          <a:p>
            <a:pPr marL="628650"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4</a:t>
            </a:fld>
            <a:endParaRPr lang="en-US"/>
          </a:p>
        </p:txBody>
      </p:sp>
    </p:spTree>
    <p:extLst>
      <p:ext uri="{BB962C8B-B14F-4D97-AF65-F5344CB8AC3E}">
        <p14:creationId xmlns:p14="http://schemas.microsoft.com/office/powerpoint/2010/main" val="3104787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by the end of the workshop, we will teach all of everyone how to write code.  And, even for those of that already know how to write code, we’ll show you how you can continue to grow your coding skills using a </a:t>
            </a:r>
            <a:r>
              <a:rPr lang="en-US" baseline="0" dirty="0" err="1"/>
              <a:t>micro:bit</a:t>
            </a:r>
            <a:r>
              <a:rPr lang="en-US" baseline="0" dirty="0"/>
              <a:t>.  The possibilities are endless with the </a:t>
            </a:r>
            <a:r>
              <a:rPr lang="en-US" baseline="0" dirty="0" err="1"/>
              <a:t>micro:bit</a:t>
            </a:r>
            <a:r>
              <a:rPr lang="en-US" baseline="0" dirty="0"/>
              <a:t>.</a:t>
            </a:r>
          </a:p>
          <a:p>
            <a:endParaRPr lang="en-US" baseline="0" dirty="0"/>
          </a:p>
          <a:p>
            <a:r>
              <a:rPr lang="en-US" baseline="0" dirty="0"/>
              <a:t>Also, prepare a handout for students at the end with resources and ways to continue their learning?  Also, where to purchase the </a:t>
            </a:r>
            <a:r>
              <a:rPr lang="en-US" baseline="0" dirty="0" err="1"/>
              <a:t>micro:bit</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5</a:t>
            </a:fld>
            <a:endParaRPr lang="en-US"/>
          </a:p>
        </p:txBody>
      </p:sp>
    </p:spTree>
    <p:extLst>
      <p:ext uri="{BB962C8B-B14F-4D97-AF65-F5344CB8AC3E}">
        <p14:creationId xmlns:p14="http://schemas.microsoft.com/office/powerpoint/2010/main" val="238822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844AD2-AD36-43B5-BCE1-34B56CA3CB43}"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44739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60548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1379467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Slide 2_Option 2">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99447" y="1593027"/>
            <a:ext cx="5538646" cy="1974137"/>
          </a:xfrm>
          <a:noFill/>
        </p:spPr>
        <p:txBody>
          <a:bodyPr lIns="146304" tIns="91440" rIns="146304" bIns="91440" anchor="t" anchorCtr="0"/>
          <a:lstStyle>
            <a:lvl1pPr>
              <a:spcAft>
                <a:spcPts val="1176"/>
              </a:spcAft>
              <a:defRPr sz="5294" spc="-98" baseline="0">
                <a:gradFill>
                  <a:gsLst>
                    <a:gs pos="91000">
                      <a:schemeClr val="tx1"/>
                    </a:gs>
                    <a:gs pos="0">
                      <a:schemeClr val="tx1"/>
                    </a:gs>
                  </a:gsLst>
                  <a:lin ang="5400000" scaled="0"/>
                </a:gradFill>
              </a:defRPr>
            </a:lvl1pPr>
          </a:lstStyle>
          <a:p>
            <a:r>
              <a:rPr lang="en-US"/>
              <a:t>Presentation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0125" y="6199833"/>
            <a:ext cx="2204634" cy="421935"/>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1570" y="1512641"/>
            <a:ext cx="8663863" cy="4311915"/>
          </a:xfrm>
          <a:prstGeom prst="rect">
            <a:avLst/>
          </a:prstGeom>
        </p:spPr>
      </p:pic>
      <p:pic>
        <p:nvPicPr>
          <p:cNvPr id="8" name="Picture 7">
            <a:extLst/>
          </p:cNvPr>
          <p:cNvPicPr>
            <a:picLocks noChangeAspect="1"/>
          </p:cNvPicPr>
          <p:nvPr userDrawn="1"/>
        </p:nvPicPr>
        <p:blipFill>
          <a:blip r:embed="rId4"/>
          <a:stretch>
            <a:fillRect/>
          </a:stretch>
        </p:blipFill>
        <p:spPr>
          <a:xfrm>
            <a:off x="10599063" y="6081242"/>
            <a:ext cx="1157507" cy="540526"/>
          </a:xfrm>
          <a:prstGeom prst="rect">
            <a:avLst/>
          </a:prstGeom>
        </p:spPr>
      </p:pic>
    </p:spTree>
    <p:extLst>
      <p:ext uri="{BB962C8B-B14F-4D97-AF65-F5344CB8AC3E}">
        <p14:creationId xmlns:p14="http://schemas.microsoft.com/office/powerpoint/2010/main" val="607352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itle Slide 2_Option 2">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804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4591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844AD2-AD36-43B5-BCE1-34B56CA3CB43}" type="datetimeFigureOut">
              <a:rPr lang="en-US" smtClean="0"/>
              <a:t>3/22/18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81289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844AD2-AD36-43B5-BCE1-34B56CA3CB43}" type="datetimeFigureOut">
              <a:rPr lang="en-US" smtClean="0"/>
              <a:t>3/22/18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123653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844AD2-AD36-43B5-BCE1-34B56CA3CB43}" type="datetimeFigureOut">
              <a:rPr lang="en-US" smtClean="0"/>
              <a:t>3/22/18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0706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844AD2-AD36-43B5-BCE1-34B56CA3CB43}" type="datetimeFigureOut">
              <a:rPr lang="en-US" smtClean="0"/>
              <a:t>3/22/18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36175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4AD2-AD36-43B5-BCE1-34B56CA3CB43}" type="datetimeFigureOut">
              <a:rPr lang="en-US" smtClean="0"/>
              <a:t>3/22/18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2062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844AD2-AD36-43B5-BCE1-34B56CA3CB43}" type="datetimeFigureOut">
              <a:rPr lang="en-US" smtClean="0"/>
              <a:t>3/22/18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7450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844AD2-AD36-43B5-BCE1-34B56CA3CB43}" type="datetimeFigureOut">
              <a:rPr lang="en-US" smtClean="0"/>
              <a:t>3/22/18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84658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4AD2-AD36-43B5-BCE1-34B56CA3CB43}" type="datetimeFigureOut">
              <a:rPr lang="en-US" smtClean="0"/>
              <a:t>3/22/18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4AB02-267A-432D-9BF5-BD4D99CB3F3F}" type="slidenum">
              <a:rPr lang="en-US" smtClean="0"/>
              <a:t>‹#›</a:t>
            </a:fld>
            <a:endParaRPr lang="en-US"/>
          </a:p>
        </p:txBody>
      </p:sp>
    </p:spTree>
    <p:extLst>
      <p:ext uri="{BB962C8B-B14F-4D97-AF65-F5344CB8AC3E}">
        <p14:creationId xmlns:p14="http://schemas.microsoft.com/office/powerpoint/2010/main" val="299392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makecode.microbit.org/"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446" y="1593027"/>
            <a:ext cx="6382707" cy="3059360"/>
          </a:xfrm>
        </p:spPr>
        <p:txBody>
          <a:bodyPr>
            <a:normAutofit/>
          </a:bodyPr>
          <a:lstStyle/>
          <a:p>
            <a:r>
              <a:rPr lang="en-US" spc="0" dirty="0">
                <a:ln w="0"/>
                <a:solidFill>
                  <a:schemeClr val="tx1"/>
                </a:solidFill>
                <a:effectLst>
                  <a:outerShdw blurRad="38100" dist="19050" dir="2700000" algn="tl" rotWithShape="0">
                    <a:schemeClr val="dk1">
                      <a:alpha val="40000"/>
                    </a:schemeClr>
                  </a:outerShdw>
                </a:effectLst>
              </a:rPr>
              <a:t>Get Creative, </a:t>
            </a:r>
            <a:br>
              <a:rPr lang="en-US" spc="0" dirty="0">
                <a:ln w="0"/>
                <a:solidFill>
                  <a:schemeClr val="tx1"/>
                </a:solidFill>
                <a:effectLst>
                  <a:outerShdw blurRad="38100" dist="19050" dir="2700000" algn="tl" rotWithShape="0">
                    <a:schemeClr val="dk1">
                      <a:alpha val="40000"/>
                    </a:schemeClr>
                  </a:outerShdw>
                </a:effectLst>
              </a:rPr>
            </a:br>
            <a:r>
              <a:rPr lang="en-US" spc="0" dirty="0">
                <a:ln w="0"/>
                <a:solidFill>
                  <a:schemeClr val="tx1"/>
                </a:solidFill>
                <a:effectLst>
                  <a:outerShdw blurRad="38100" dist="19050" dir="2700000" algn="tl" rotWithShape="0">
                    <a:schemeClr val="dk1">
                      <a:alpha val="40000"/>
                    </a:schemeClr>
                  </a:outerShdw>
                </a:effectLst>
              </a:rPr>
              <a:t>Get Connected,</a:t>
            </a:r>
            <a:br>
              <a:rPr lang="en-US" spc="0" dirty="0">
                <a:ln w="0"/>
                <a:solidFill>
                  <a:schemeClr val="tx1"/>
                </a:solidFill>
                <a:effectLst>
                  <a:outerShdw blurRad="38100" dist="19050" dir="2700000" algn="tl" rotWithShape="0">
                    <a:schemeClr val="dk1">
                      <a:alpha val="40000"/>
                    </a:schemeClr>
                  </a:outerShdw>
                </a:effectLst>
              </a:rPr>
            </a:br>
            <a:r>
              <a:rPr lang="en-US" spc="0" dirty="0">
                <a:ln w="0"/>
                <a:solidFill>
                  <a:schemeClr val="tx1"/>
                </a:solidFill>
                <a:effectLst>
                  <a:outerShdw blurRad="38100" dist="19050" dir="2700000" algn="tl" rotWithShape="0">
                    <a:schemeClr val="dk1">
                      <a:alpha val="40000"/>
                    </a:schemeClr>
                  </a:outerShdw>
                </a:effectLst>
              </a:rPr>
              <a:t>Get Coding!</a:t>
            </a:r>
          </a:p>
        </p:txBody>
      </p:sp>
    </p:spTree>
    <p:extLst>
      <p:ext uri="{BB962C8B-B14F-4D97-AF65-F5344CB8AC3E}">
        <p14:creationId xmlns:p14="http://schemas.microsoft.com/office/powerpoint/2010/main" val="1639782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ise h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929" y="1013304"/>
            <a:ext cx="5280980" cy="54944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2069562" y="145916"/>
            <a:ext cx="7837713"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Raise your hand if…</a:t>
            </a:r>
          </a:p>
          <a:p>
            <a:pPr algn="ctr"/>
            <a:r>
              <a:rPr lang="en-US" dirty="0"/>
              <a:t>you know how to write code.</a:t>
            </a:r>
          </a:p>
        </p:txBody>
      </p:sp>
    </p:spTree>
    <p:extLst>
      <p:ext uri="{BB962C8B-B14F-4D97-AF65-F5344CB8AC3E}">
        <p14:creationId xmlns:p14="http://schemas.microsoft.com/office/powerpoint/2010/main" val="3644486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26"/>
                                        </p:tgtEl>
                                      </p:cBhvr>
                                    </p:animEffect>
                                    <p:set>
                                      <p:cBhvr>
                                        <p:cTn id="22"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371978" y="211880"/>
            <a:ext cx="8565060" cy="8312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0"/>
                <a:effectLst>
                  <a:outerShdw blurRad="38100" dist="19050" dir="2700000" algn="tl" rotWithShape="0">
                    <a:schemeClr val="dk1">
                      <a:alpha val="40000"/>
                    </a:schemeClr>
                  </a:outerShdw>
                </a:effectLst>
              </a:rPr>
              <a:t>What can I do with a </a:t>
            </a:r>
            <a:r>
              <a:rPr lang="en-US" sz="4800" dirty="0" err="1">
                <a:ln w="0"/>
                <a:effectLst>
                  <a:outerShdw blurRad="38100" dist="19050" dir="2700000" algn="tl" rotWithShape="0">
                    <a:schemeClr val="dk1">
                      <a:alpha val="40000"/>
                    </a:schemeClr>
                  </a:outerShdw>
                </a:effectLst>
              </a:rPr>
              <a:t>micro:bit</a:t>
            </a:r>
            <a:r>
              <a:rPr lang="en-US" sz="4800" dirty="0">
                <a:ln w="0"/>
                <a:effectLst>
                  <a:outerShdw blurRad="38100" dist="19050" dir="2700000" algn="tl" rotWithShape="0">
                    <a:schemeClr val="dk1">
                      <a:alpha val="40000"/>
                    </a:schemeClr>
                  </a:outerShdw>
                </a:effectLst>
              </a:rPr>
              <a:t>? </a:t>
            </a:r>
          </a:p>
        </p:txBody>
      </p:sp>
      <p:pic>
        <p:nvPicPr>
          <p:cNvPr id="7" name="Picture 6"/>
          <p:cNvPicPr>
            <a:picLocks noChangeAspect="1"/>
          </p:cNvPicPr>
          <p:nvPr/>
        </p:nvPicPr>
        <p:blipFill>
          <a:blip r:embed="rId3"/>
          <a:stretch>
            <a:fillRect/>
          </a:stretch>
        </p:blipFill>
        <p:spPr>
          <a:xfrm>
            <a:off x="6763844" y="2484744"/>
            <a:ext cx="3228975" cy="2667000"/>
          </a:xfrm>
          <a:prstGeom prst="rect">
            <a:avLst/>
          </a:prstGeom>
        </p:spPr>
      </p:pic>
      <p:pic>
        <p:nvPicPr>
          <p:cNvPr id="8" name="Picture 7"/>
          <p:cNvPicPr>
            <a:picLocks noChangeAspect="1"/>
          </p:cNvPicPr>
          <p:nvPr/>
        </p:nvPicPr>
        <p:blipFill>
          <a:blip r:embed="rId4"/>
          <a:stretch>
            <a:fillRect/>
          </a:stretch>
        </p:blipFill>
        <p:spPr>
          <a:xfrm>
            <a:off x="1735172" y="2465694"/>
            <a:ext cx="3219450" cy="2686050"/>
          </a:xfrm>
          <a:prstGeom prst="rect">
            <a:avLst/>
          </a:prstGeom>
        </p:spPr>
      </p:pic>
      <p:sp>
        <p:nvSpPr>
          <p:cNvPr id="9" name="Callout: Line 8"/>
          <p:cNvSpPr/>
          <p:nvPr/>
        </p:nvSpPr>
        <p:spPr>
          <a:xfrm>
            <a:off x="5130853" y="3097442"/>
            <a:ext cx="1456760" cy="612648"/>
          </a:xfrm>
          <a:prstGeom prst="borderCallout1">
            <a:avLst>
              <a:gd name="adj1" fmla="val 47638"/>
              <a:gd name="adj2" fmla="val -2933"/>
              <a:gd name="adj3" fmla="val 122130"/>
              <a:gd name="adj4" fmla="val -3833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Button B</a:t>
            </a:r>
          </a:p>
        </p:txBody>
      </p:sp>
      <p:sp>
        <p:nvSpPr>
          <p:cNvPr id="11" name="Callout: Line 10"/>
          <p:cNvSpPr/>
          <p:nvPr/>
        </p:nvSpPr>
        <p:spPr>
          <a:xfrm flipH="1">
            <a:off x="102181" y="2881133"/>
            <a:ext cx="1456760" cy="612648"/>
          </a:xfrm>
          <a:prstGeom prst="borderCallout1">
            <a:avLst>
              <a:gd name="adj1" fmla="val 47638"/>
              <a:gd name="adj2" fmla="val -2933"/>
              <a:gd name="adj3" fmla="val 155835"/>
              <a:gd name="adj4" fmla="val -36308"/>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Button A</a:t>
            </a:r>
          </a:p>
        </p:txBody>
      </p:sp>
      <p:sp>
        <p:nvSpPr>
          <p:cNvPr id="12" name="Callout: Line 11"/>
          <p:cNvSpPr/>
          <p:nvPr/>
        </p:nvSpPr>
        <p:spPr>
          <a:xfrm>
            <a:off x="4720445" y="1388587"/>
            <a:ext cx="1769563" cy="612648"/>
          </a:xfrm>
          <a:prstGeom prst="borderCallout1">
            <a:avLst>
              <a:gd name="adj1" fmla="val 18750"/>
              <a:gd name="adj2" fmla="val -8333"/>
              <a:gd name="adj3" fmla="val 409187"/>
              <a:gd name="adj4" fmla="val -7798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LED lights</a:t>
            </a:r>
          </a:p>
        </p:txBody>
      </p:sp>
      <p:sp>
        <p:nvSpPr>
          <p:cNvPr id="13" name="Callout: Line 12"/>
          <p:cNvSpPr/>
          <p:nvPr/>
        </p:nvSpPr>
        <p:spPr>
          <a:xfrm>
            <a:off x="8073483" y="5408342"/>
            <a:ext cx="1605775" cy="612648"/>
          </a:xfrm>
          <a:prstGeom prst="borderCallout1">
            <a:avLst>
              <a:gd name="adj1" fmla="val 18750"/>
              <a:gd name="adj2" fmla="val -8333"/>
              <a:gd name="adj3" fmla="val -158705"/>
              <a:gd name="adj4" fmla="val -6150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Accelerometer</a:t>
            </a:r>
          </a:p>
        </p:txBody>
      </p:sp>
      <p:sp>
        <p:nvSpPr>
          <p:cNvPr id="14" name="Callout: Line 13"/>
          <p:cNvSpPr/>
          <p:nvPr/>
        </p:nvSpPr>
        <p:spPr>
          <a:xfrm>
            <a:off x="5180370" y="5577079"/>
            <a:ext cx="1605775" cy="612648"/>
          </a:xfrm>
          <a:prstGeom prst="borderCallout1">
            <a:avLst>
              <a:gd name="adj1" fmla="val -12193"/>
              <a:gd name="adj2" fmla="val 47223"/>
              <a:gd name="adj3" fmla="val -249713"/>
              <a:gd name="adj4" fmla="val 116275"/>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Compass</a:t>
            </a:r>
          </a:p>
        </p:txBody>
      </p:sp>
      <p:sp>
        <p:nvSpPr>
          <p:cNvPr id="15" name="Callout: Line 14"/>
          <p:cNvSpPr/>
          <p:nvPr/>
        </p:nvSpPr>
        <p:spPr>
          <a:xfrm>
            <a:off x="8937038" y="1437473"/>
            <a:ext cx="1484439" cy="612648"/>
          </a:xfrm>
          <a:prstGeom prst="borderCallout1">
            <a:avLst>
              <a:gd name="adj1" fmla="val 18750"/>
              <a:gd name="adj2" fmla="val -8333"/>
              <a:gd name="adj3" fmla="val 212609"/>
              <a:gd name="adj4" fmla="val -74722"/>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Radio</a:t>
            </a:r>
          </a:p>
        </p:txBody>
      </p:sp>
      <p:sp>
        <p:nvSpPr>
          <p:cNvPr id="16" name="Callout: Line 15"/>
          <p:cNvSpPr/>
          <p:nvPr/>
        </p:nvSpPr>
        <p:spPr>
          <a:xfrm>
            <a:off x="6786144" y="1244926"/>
            <a:ext cx="1592188" cy="612648"/>
          </a:xfrm>
          <a:prstGeom prst="borderCallout1">
            <a:avLst>
              <a:gd name="adj1" fmla="val 102478"/>
              <a:gd name="adj2" fmla="val 47765"/>
              <a:gd name="adj3" fmla="val 321819"/>
              <a:gd name="adj4" fmla="val 4080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Thermometer</a:t>
            </a:r>
          </a:p>
        </p:txBody>
      </p:sp>
      <p:sp>
        <p:nvSpPr>
          <p:cNvPr id="17" name="Callout: Line 16"/>
          <p:cNvSpPr/>
          <p:nvPr/>
        </p:nvSpPr>
        <p:spPr>
          <a:xfrm>
            <a:off x="9586279" y="1228850"/>
            <a:ext cx="1393904" cy="612648"/>
          </a:xfrm>
          <a:prstGeom prst="borderCallout1">
            <a:avLst>
              <a:gd name="adj1" fmla="val 102478"/>
              <a:gd name="adj2" fmla="val 42886"/>
              <a:gd name="adj3" fmla="val 245372"/>
              <a:gd name="adj4" fmla="val -4191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Reset button</a:t>
            </a:r>
          </a:p>
        </p:txBody>
      </p:sp>
      <p:sp>
        <p:nvSpPr>
          <p:cNvPr id="18" name="Callout: Line 17"/>
          <p:cNvSpPr/>
          <p:nvPr/>
        </p:nvSpPr>
        <p:spPr>
          <a:xfrm>
            <a:off x="10517689" y="2833931"/>
            <a:ext cx="1235979" cy="612648"/>
          </a:xfrm>
          <a:prstGeom prst="borderCallout1">
            <a:avLst>
              <a:gd name="adj1" fmla="val 53333"/>
              <a:gd name="adj2" fmla="val -9552"/>
              <a:gd name="adj3" fmla="val -3991"/>
              <a:gd name="adj4" fmla="val -63289"/>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Battery connector</a:t>
            </a:r>
          </a:p>
        </p:txBody>
      </p:sp>
      <p:sp>
        <p:nvSpPr>
          <p:cNvPr id="19" name="Callout: Line 18"/>
          <p:cNvSpPr/>
          <p:nvPr/>
        </p:nvSpPr>
        <p:spPr>
          <a:xfrm>
            <a:off x="6104260" y="1437473"/>
            <a:ext cx="1485870" cy="612648"/>
          </a:xfrm>
          <a:prstGeom prst="borderCallout1">
            <a:avLst>
              <a:gd name="adj1" fmla="val 102478"/>
              <a:gd name="adj2" fmla="val 47765"/>
              <a:gd name="adj3" fmla="val 194408"/>
              <a:gd name="adj4" fmla="val 152031"/>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Mini USB port</a:t>
            </a:r>
          </a:p>
        </p:txBody>
      </p:sp>
      <p:sp>
        <p:nvSpPr>
          <p:cNvPr id="20" name="Callout: Line 19"/>
          <p:cNvSpPr/>
          <p:nvPr/>
        </p:nvSpPr>
        <p:spPr>
          <a:xfrm>
            <a:off x="1036011" y="5714666"/>
            <a:ext cx="1398321" cy="612648"/>
          </a:xfrm>
          <a:prstGeom prst="borderCallout1">
            <a:avLst>
              <a:gd name="adj1" fmla="val -12193"/>
              <a:gd name="adj2" fmla="val 53862"/>
              <a:gd name="adj3" fmla="val -104101"/>
              <a:gd name="adj4" fmla="val 16776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Connection pins</a:t>
            </a:r>
          </a:p>
        </p:txBody>
      </p:sp>
      <p:sp>
        <p:nvSpPr>
          <p:cNvPr id="21" name="Callout: Line 20"/>
          <p:cNvSpPr/>
          <p:nvPr/>
        </p:nvSpPr>
        <p:spPr>
          <a:xfrm>
            <a:off x="9222056" y="5693164"/>
            <a:ext cx="1605777" cy="612648"/>
          </a:xfrm>
          <a:prstGeom prst="borderCallout1">
            <a:avLst>
              <a:gd name="adj1" fmla="val 18750"/>
              <a:gd name="adj2" fmla="val -8333"/>
              <a:gd name="adj3" fmla="val -115021"/>
              <a:gd name="adj4" fmla="val -5730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Connection pins</a:t>
            </a:r>
          </a:p>
        </p:txBody>
      </p:sp>
      <p:sp>
        <p:nvSpPr>
          <p:cNvPr id="23" name="Callout: Line 22">
            <a:extLst>
              <a:ext uri="{FF2B5EF4-FFF2-40B4-BE49-F238E27FC236}">
                <a16:creationId xmlns:a16="http://schemas.microsoft.com/office/drawing/2014/main" id="{E65E1C4D-0F48-4E2B-BA25-665964D61F55}"/>
              </a:ext>
            </a:extLst>
          </p:cNvPr>
          <p:cNvSpPr/>
          <p:nvPr/>
        </p:nvSpPr>
        <p:spPr>
          <a:xfrm flipH="1">
            <a:off x="1042143" y="1141745"/>
            <a:ext cx="1456760" cy="612648"/>
          </a:xfrm>
          <a:prstGeom prst="borderCallout1">
            <a:avLst>
              <a:gd name="adj1" fmla="val 47638"/>
              <a:gd name="adj2" fmla="val -2933"/>
              <a:gd name="adj3" fmla="val 286997"/>
              <a:gd name="adj4" fmla="val -5342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Light Sensor</a:t>
            </a:r>
          </a:p>
        </p:txBody>
      </p:sp>
    </p:spTree>
    <p:extLst>
      <p:ext uri="{BB962C8B-B14F-4D97-AF65-F5344CB8AC3E}">
        <p14:creationId xmlns:p14="http://schemas.microsoft.com/office/powerpoint/2010/main" val="17642187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5"/>
                                        </p:tgtEl>
                                      </p:cBhvr>
                                    </p:animEffect>
                                    <p:set>
                                      <p:cBhvr>
                                        <p:cTn id="56" dur="1" fill="hold">
                                          <p:stCondLst>
                                            <p:cond delay="499"/>
                                          </p:stCondLst>
                                        </p:cTn>
                                        <p:tgtEl>
                                          <p:spTgt spid="15"/>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18"/>
                                        </p:tgtEl>
                                      </p:cBhvr>
                                    </p:animEffect>
                                    <p:set>
                                      <p:cBhvr>
                                        <p:cTn id="78" dur="1" fill="hold">
                                          <p:stCondLst>
                                            <p:cond delay="499"/>
                                          </p:stCondLst>
                                        </p:cTn>
                                        <p:tgtEl>
                                          <p:spTgt spid="1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7"/>
                                        </p:tgtEl>
                                      </p:cBhvr>
                                    </p:animEffect>
                                    <p:set>
                                      <p:cBhvr>
                                        <p:cTn id="81" dur="1" fill="hold">
                                          <p:stCondLst>
                                            <p:cond delay="499"/>
                                          </p:stCondLst>
                                        </p:cTn>
                                        <p:tgtEl>
                                          <p:spTgt spid="17"/>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9"/>
                                        </p:tgtEl>
                                      </p:cBhvr>
                                    </p:animEffect>
                                    <p:set>
                                      <p:cBhvr>
                                        <p:cTn id="84" dur="1" fill="hold">
                                          <p:stCondLst>
                                            <p:cond delay="499"/>
                                          </p:stCondLst>
                                        </p:cTn>
                                        <p:tgtEl>
                                          <p:spTgt spid="19"/>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3" grpId="0" animBg="1"/>
      <p:bldP spid="2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16508" y="901204"/>
            <a:ext cx="8006354" cy="7122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effectLst>
                  <a:outerShdw blurRad="50800" dist="38100" dir="10800000" algn="r" rotWithShape="0">
                    <a:prstClr val="black">
                      <a:alpha val="40000"/>
                    </a:prstClr>
                  </a:outerShdw>
                </a:effectLst>
              </a:rPr>
              <a:t>Let’s Code!</a:t>
            </a:r>
          </a:p>
        </p:txBody>
      </p:sp>
      <p:sp>
        <p:nvSpPr>
          <p:cNvPr id="4" name="TextBox 3"/>
          <p:cNvSpPr txBox="1"/>
          <p:nvPr/>
        </p:nvSpPr>
        <p:spPr>
          <a:xfrm>
            <a:off x="603089" y="2550745"/>
            <a:ext cx="8459789" cy="4031873"/>
          </a:xfrm>
          <a:prstGeom prst="rect">
            <a:avLst/>
          </a:prstGeom>
          <a:noFill/>
        </p:spPr>
        <p:txBody>
          <a:bodyPr wrap="square" rtlCol="0">
            <a:spAutoFit/>
          </a:bodyPr>
          <a:lstStyle/>
          <a:p>
            <a:r>
              <a:rPr lang="en-US" sz="3200" dirty="0"/>
              <a:t>1.) Open up your computer/tablets</a:t>
            </a:r>
          </a:p>
          <a:p>
            <a:endParaRPr lang="en-US" sz="3200" dirty="0"/>
          </a:p>
          <a:p>
            <a:r>
              <a:rPr lang="en-US" sz="3200" dirty="0"/>
              <a:t>2.) Open a browser, and navigate to </a:t>
            </a:r>
            <a:r>
              <a:rPr lang="en-US" sz="3200" dirty="0" err="1">
                <a:solidFill>
                  <a:srgbClr val="FF0000"/>
                </a:solidFill>
                <a:hlinkClick r:id="rId3"/>
              </a:rPr>
              <a:t>makecode.microbit.org</a:t>
            </a:r>
            <a:endParaRPr lang="en-US" sz="3200" dirty="0">
              <a:solidFill>
                <a:srgbClr val="FF0000"/>
              </a:solidFill>
            </a:endParaRPr>
          </a:p>
          <a:p>
            <a:endParaRPr lang="en-US" sz="3200" b="1" dirty="0"/>
          </a:p>
          <a:p>
            <a:r>
              <a:rPr lang="en-US" sz="3200" dirty="0"/>
              <a:t>3.) Let’s build two programs together:</a:t>
            </a:r>
          </a:p>
          <a:p>
            <a:pPr marL="914400" lvl="1" indent="-457200">
              <a:buFont typeface="Arial" panose="020B0604020202020204" pitchFamily="34" charset="0"/>
              <a:buChar char="•"/>
            </a:pPr>
            <a:r>
              <a:rPr lang="en-US" sz="3200" dirty="0"/>
              <a:t>Hello World</a:t>
            </a:r>
          </a:p>
          <a:p>
            <a:pPr marL="914400" lvl="1" indent="-457200">
              <a:buFont typeface="Arial" panose="020B0604020202020204" pitchFamily="34" charset="0"/>
              <a:buChar char="•"/>
            </a:pPr>
            <a:r>
              <a:rPr lang="en-US" sz="3200" dirty="0"/>
              <a:t>Coin Flip	</a:t>
            </a:r>
          </a:p>
        </p:txBody>
      </p:sp>
      <p:pic>
        <p:nvPicPr>
          <p:cNvPr id="5" name="Picture 4"/>
          <p:cNvPicPr>
            <a:picLocks noChangeAspect="1"/>
          </p:cNvPicPr>
          <p:nvPr/>
        </p:nvPicPr>
        <p:blipFill>
          <a:blip r:embed="rId4"/>
          <a:stretch>
            <a:fillRect/>
          </a:stretch>
        </p:blipFill>
        <p:spPr>
          <a:xfrm>
            <a:off x="603089" y="437321"/>
            <a:ext cx="2269320" cy="1819472"/>
          </a:xfrm>
          <a:prstGeom prst="rect">
            <a:avLst/>
          </a:prstGeom>
        </p:spPr>
      </p:pic>
    </p:spTree>
    <p:extLst>
      <p:ext uri="{BB962C8B-B14F-4D97-AF65-F5344CB8AC3E}">
        <p14:creationId xmlns:p14="http://schemas.microsoft.com/office/powerpoint/2010/main" val="42500703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ise h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424" y="861552"/>
            <a:ext cx="5280980" cy="54944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2069560" y="300767"/>
            <a:ext cx="7837713" cy="897206"/>
          </a:xfrm>
          <a:prstGeom prst="rect">
            <a:avLst/>
          </a:prstGeom>
          <a:solidFill>
            <a:schemeClr val="accent2">
              <a:lumMod val="7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Raise your hand if…</a:t>
            </a:r>
          </a:p>
        </p:txBody>
      </p:sp>
      <p:sp>
        <p:nvSpPr>
          <p:cNvPr id="9" name="Title 2"/>
          <p:cNvSpPr txBox="1">
            <a:spLocks/>
          </p:cNvSpPr>
          <p:nvPr/>
        </p:nvSpPr>
        <p:spPr>
          <a:xfrm>
            <a:off x="1962555" y="3729910"/>
            <a:ext cx="7944717"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The </a:t>
            </a:r>
            <a:r>
              <a:rPr lang="en-US" dirty="0" err="1"/>
              <a:t>micro:bit</a:t>
            </a:r>
            <a:r>
              <a:rPr lang="en-US" dirty="0"/>
              <a:t> showed you that anyone can write code.</a:t>
            </a:r>
          </a:p>
        </p:txBody>
      </p:sp>
      <p:sp>
        <p:nvSpPr>
          <p:cNvPr id="11" name="Title 2"/>
          <p:cNvSpPr txBox="1">
            <a:spLocks/>
          </p:cNvSpPr>
          <p:nvPr/>
        </p:nvSpPr>
        <p:spPr>
          <a:xfrm>
            <a:off x="1962554" y="5256661"/>
            <a:ext cx="7995433"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The </a:t>
            </a:r>
            <a:r>
              <a:rPr lang="en-US" dirty="0" err="1"/>
              <a:t>micro:bit</a:t>
            </a:r>
            <a:r>
              <a:rPr lang="en-US" dirty="0"/>
              <a:t> makes Computer Science Interesting.</a:t>
            </a:r>
          </a:p>
        </p:txBody>
      </p:sp>
    </p:spTree>
    <p:extLst>
      <p:ext uri="{BB962C8B-B14F-4D97-AF65-F5344CB8AC3E}">
        <p14:creationId xmlns:p14="http://schemas.microsoft.com/office/powerpoint/2010/main" val="2399482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9"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2056</TotalTime>
  <Words>826</Words>
  <Application>Microsoft Macintosh PowerPoint</Application>
  <PresentationFormat>Widescreen</PresentationFormat>
  <Paragraphs>82</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Get Creative,  Get Connected, Get Coding!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Hosting: Web App For Containers, AKS, and ACS for K8s</dc:title>
  <dc:creator>Nicole Haugen</dc:creator>
  <cp:lastModifiedBy>Michael Simons (.NET)</cp:lastModifiedBy>
  <cp:revision>43</cp:revision>
  <dcterms:created xsi:type="dcterms:W3CDTF">2018-01-25T20:00:18Z</dcterms:created>
  <dcterms:modified xsi:type="dcterms:W3CDTF">2018-03-23T03:41:59Z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nicolela@microsoft.com</vt:lpwstr>
  </property>
  <property fmtid="{D5CDD505-2E9C-101B-9397-08002B2CF9AE}" pid="5" name="MSIP_Label_f42aa342-8706-4288-bd11-ebb85995028c_SetDate">
    <vt:lpwstr>2018-01-25T21:28:55.2537562Z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