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notesMasterIdLst>
    <p:notesMasterId r:id="rId20"/>
  </p:notesMasterIdLst>
  <p:handoutMasterIdLst>
    <p:handoutMasterId r:id="rId21"/>
  </p:handoutMasterIdLst>
  <p:sldIdLst>
    <p:sldId id="267" r:id="rId2"/>
    <p:sldId id="384" r:id="rId3"/>
    <p:sldId id="269" r:id="rId4"/>
    <p:sldId id="385" r:id="rId5"/>
    <p:sldId id="377" r:id="rId6"/>
    <p:sldId id="375" r:id="rId7"/>
    <p:sldId id="374" r:id="rId8"/>
    <p:sldId id="373" r:id="rId9"/>
    <p:sldId id="380" r:id="rId10"/>
    <p:sldId id="386" r:id="rId11"/>
    <p:sldId id="382" r:id="rId12"/>
    <p:sldId id="387" r:id="rId13"/>
    <p:sldId id="389" r:id="rId14"/>
    <p:sldId id="392" r:id="rId15"/>
    <p:sldId id="393" r:id="rId16"/>
    <p:sldId id="391" r:id="rId17"/>
    <p:sldId id="390" r:id="rId18"/>
    <p:sldId id="38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E4A4D6E-B32F-4F85-9737-1CFF7EC24B5F}">
          <p14:sldIdLst>
            <p14:sldId id="267"/>
            <p14:sldId id="384"/>
            <p14:sldId id="269"/>
            <p14:sldId id="385"/>
            <p14:sldId id="377"/>
            <p14:sldId id="375"/>
            <p14:sldId id="374"/>
            <p14:sldId id="373"/>
            <p14:sldId id="380"/>
            <p14:sldId id="386"/>
            <p14:sldId id="382"/>
            <p14:sldId id="387"/>
            <p14:sldId id="389"/>
            <p14:sldId id="392"/>
            <p14:sldId id="393"/>
            <p14:sldId id="391"/>
            <p14:sldId id="390"/>
            <p14:sldId id="38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1A82B1"/>
    <a:srgbClr val="1E8D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34" autoAdjust="0"/>
    <p:restoredTop sz="86721" autoAdjust="0"/>
  </p:normalViewPr>
  <p:slideViewPr>
    <p:cSldViewPr snapToGrid="0">
      <p:cViewPr varScale="1">
        <p:scale>
          <a:sx n="144" d="100"/>
          <a:sy n="144" d="100"/>
        </p:scale>
        <p:origin x="716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6" d="100"/>
          <a:sy n="46" d="100"/>
        </p:scale>
        <p:origin x="1944" y="3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D83CE4-BAFB-41A6-97D4-FA7916DA3BB5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5F6385-2E4D-44BC-A7A1-5EF758DD3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4859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623304-FC45-43E3-861E-17CE13252E52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C2FA96-E043-47F1-B25A-65CD4606D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5586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makecode.microbit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2FA96-E043-47F1-B25A-65CD4606D51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5403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2FA96-E043-47F1-B25A-65CD4606D51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5022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BAM – pilot – older age group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Jamestown – segregated by gender – such a different learning behavior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Ed Clapp -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wanting to adopt curriculum  (coming back and plans for next year)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Edgeley – school that triggered it all.  Had all these STEM activities already but didn’t know how to get to the next level.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2FA96-E043-47F1-B25A-65CD4606D51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4196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2FA96-E043-47F1-B25A-65CD4606D51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088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</a:t>
            </a:r>
            <a:r>
              <a:rPr lang="en-US" dirty="0" err="1"/>
              <a:t>micro:bit</a:t>
            </a:r>
            <a:r>
              <a:rPr lang="en-US" dirty="0"/>
              <a:t> was designed to be classroom-friendly from day one. More approachable than just coding, it's a great way to achieve fun, practical results with motivated students.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2FA96-E043-47F1-B25A-65CD4606D51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3500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2FA96-E043-47F1-B25A-65CD4606D51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1817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2FA96-E043-47F1-B25A-65CD4606D51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5374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2FA96-E043-47F1-B25A-65CD4606D51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972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2FA96-E043-47F1-B25A-65CD4606D51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4984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Block Editor (</a:t>
            </a:r>
            <a:r>
              <a:rPr lang="en-US" dirty="0">
                <a:hlinkClick r:id="rId3"/>
              </a:rPr>
              <a:t>https://makecode.microbit.org/#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Drag and drop experience</a:t>
            </a:r>
          </a:p>
          <a:p>
            <a:pPr lvl="1"/>
            <a:r>
              <a:rPr lang="en-US" dirty="0"/>
              <a:t>Built in emulator</a:t>
            </a:r>
          </a:p>
          <a:p>
            <a:pPr lvl="1"/>
            <a:r>
              <a:rPr lang="en-US" dirty="0"/>
              <a:t>Download program to run on your own </a:t>
            </a:r>
            <a:r>
              <a:rPr lang="en-US" dirty="0" err="1"/>
              <a:t>micro:bit</a:t>
            </a:r>
            <a:endParaRPr lang="en-US" dirty="0"/>
          </a:p>
          <a:p>
            <a:r>
              <a:rPr lang="en-US" dirty="0"/>
              <a:t>JavaScript and Python experiences for more advanced students</a:t>
            </a:r>
            <a:endParaRPr lang="en-US" dirty="0">
              <a:hlinkClick r:id="rId3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2FA96-E043-47F1-B25A-65CD4606D51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1329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C2FA96-E043-47F1-B25A-65CD4606D51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8073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 - White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304800" y="365124"/>
            <a:ext cx="11582400" cy="6398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accent3"/>
              </a:buClr>
              <a:buFont typeface="Arial"/>
              <a:buNone/>
              <a:defRPr sz="4267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2400"/>
            </a:lvl2pPr>
            <a:lvl3pPr lvl="2" indent="0">
              <a:spcBef>
                <a:spcPts val="0"/>
              </a:spcBef>
              <a:buNone/>
              <a:defRPr sz="2400"/>
            </a:lvl3pPr>
            <a:lvl4pPr lvl="3" indent="0">
              <a:spcBef>
                <a:spcPts val="0"/>
              </a:spcBef>
              <a:buNone/>
              <a:defRPr sz="2400"/>
            </a:lvl4pPr>
            <a:lvl5pPr lvl="4" indent="0">
              <a:spcBef>
                <a:spcPts val="0"/>
              </a:spcBef>
              <a:buNone/>
              <a:defRPr sz="2400"/>
            </a:lvl5pPr>
            <a:lvl6pPr lvl="5" indent="0">
              <a:spcBef>
                <a:spcPts val="0"/>
              </a:spcBef>
              <a:buNone/>
              <a:defRPr sz="2400"/>
            </a:lvl6pPr>
            <a:lvl7pPr lvl="6" indent="0">
              <a:spcBef>
                <a:spcPts val="0"/>
              </a:spcBef>
              <a:buNone/>
              <a:defRPr sz="2400"/>
            </a:lvl7pPr>
            <a:lvl8pPr lvl="7" indent="0">
              <a:spcBef>
                <a:spcPts val="0"/>
              </a:spcBef>
              <a:buNone/>
              <a:defRPr sz="2400"/>
            </a:lvl8pPr>
            <a:lvl9pPr lvl="8" indent="0">
              <a:spcBef>
                <a:spcPts val="0"/>
              </a:spcBef>
              <a:buNone/>
              <a:defRPr sz="2400"/>
            </a:lvl9pPr>
          </a:lstStyle>
          <a:p>
            <a:endParaRPr/>
          </a:p>
        </p:txBody>
      </p:sp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304800" y="1126767"/>
            <a:ext cx="11582400" cy="505019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594" marR="0" lvl="0" indent="-59265" algn="l" rtl="0">
              <a:lnSpc>
                <a:spcPct val="90000"/>
              </a:lnSpc>
              <a:spcBef>
                <a:spcPts val="1000"/>
              </a:spcBef>
              <a:buClr>
                <a:schemeClr val="accent3"/>
              </a:buClr>
              <a:buSzPct val="100000"/>
              <a:buFont typeface="Arial"/>
              <a:buChar char="•"/>
              <a:defRPr sz="2667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783" marR="0" lvl="1" indent="-76198" algn="l" rtl="0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SzPct val="100000"/>
              <a:buFont typeface="Arial"/>
              <a:buChar char="−"/>
              <a:defRPr sz="24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2971" marR="0" lvl="2" indent="-101597" algn="l" rtl="0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160" marR="0" lvl="3" indent="-114297" algn="l" rtl="0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SzPct val="96428"/>
              <a:buFont typeface="Arial"/>
              <a:buChar char="−"/>
              <a:defRPr sz="18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349" marR="0" lvl="4" indent="-114297" algn="l" rtl="0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SzPct val="96428"/>
              <a:buFont typeface="Noto Sans Symbols"/>
              <a:buChar char="➢"/>
              <a:defRPr sz="18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537" marR="0" lvl="5" indent="-114297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96428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726" marR="0" lvl="6" indent="-114297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96428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8914" marR="0" lvl="7" indent="-114297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96428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103" marR="0" lvl="8" indent="-114297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96428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4800" y="6388169"/>
            <a:ext cx="1143000" cy="304800"/>
          </a:xfrm>
          <a:prstGeom prst="rect">
            <a:avLst/>
          </a:prstGeom>
        </p:spPr>
      </p:pic>
      <p:pic>
        <p:nvPicPr>
          <p:cNvPr id="7" name="Shape 281"/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11277600" y="6326221"/>
            <a:ext cx="580400" cy="342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37850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 Title and Content - White"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>
            <a:spLocks noGrp="1"/>
          </p:cNvSpPr>
          <p:nvPr>
            <p:ph type="title"/>
          </p:nvPr>
        </p:nvSpPr>
        <p:spPr>
          <a:xfrm>
            <a:off x="304800" y="365124"/>
            <a:ext cx="11582400" cy="6398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accent3"/>
              </a:buClr>
              <a:buFont typeface="Arial"/>
              <a:buNone/>
              <a:defRPr sz="4267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2400"/>
            </a:lvl2pPr>
            <a:lvl3pPr lvl="2" indent="0">
              <a:spcBef>
                <a:spcPts val="0"/>
              </a:spcBef>
              <a:buNone/>
              <a:defRPr sz="2400"/>
            </a:lvl3pPr>
            <a:lvl4pPr lvl="3" indent="0">
              <a:spcBef>
                <a:spcPts val="0"/>
              </a:spcBef>
              <a:buNone/>
              <a:defRPr sz="2400"/>
            </a:lvl4pPr>
            <a:lvl5pPr lvl="4" indent="0">
              <a:spcBef>
                <a:spcPts val="0"/>
              </a:spcBef>
              <a:buNone/>
              <a:defRPr sz="2400"/>
            </a:lvl5pPr>
            <a:lvl6pPr lvl="5" indent="0">
              <a:spcBef>
                <a:spcPts val="0"/>
              </a:spcBef>
              <a:buNone/>
              <a:defRPr sz="2400"/>
            </a:lvl6pPr>
            <a:lvl7pPr lvl="6" indent="0">
              <a:spcBef>
                <a:spcPts val="0"/>
              </a:spcBef>
              <a:buNone/>
              <a:defRPr sz="2400"/>
            </a:lvl7pPr>
            <a:lvl8pPr lvl="7" indent="0">
              <a:spcBef>
                <a:spcPts val="0"/>
              </a:spcBef>
              <a:buNone/>
              <a:defRPr sz="2400"/>
            </a:lvl8pPr>
            <a:lvl9pPr lvl="8" indent="0">
              <a:spcBef>
                <a:spcPts val="0"/>
              </a:spcBef>
              <a:buNone/>
              <a:defRPr sz="2400"/>
            </a:lvl9pPr>
          </a:lstStyle>
          <a:p>
            <a:endParaRPr/>
          </a:p>
        </p:txBody>
      </p:sp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304800" y="1825625"/>
            <a:ext cx="11582400" cy="43513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594" marR="0" lvl="0" indent="-59265" algn="l" rtl="0">
              <a:lnSpc>
                <a:spcPct val="90000"/>
              </a:lnSpc>
              <a:spcBef>
                <a:spcPts val="1000"/>
              </a:spcBef>
              <a:buClr>
                <a:schemeClr val="accent3"/>
              </a:buClr>
              <a:buSzPct val="100000"/>
              <a:buFont typeface="Arial"/>
              <a:buChar char="•"/>
              <a:defRPr sz="2667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783" marR="0" lvl="1" indent="-76198" algn="l" rtl="0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SzPct val="100000"/>
              <a:buFont typeface="Arial"/>
              <a:buChar char="−"/>
              <a:defRPr sz="24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2971" marR="0" lvl="2" indent="-101597" algn="l" rtl="0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160" marR="0" lvl="3" indent="-114297" algn="l" rtl="0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SzPct val="96428"/>
              <a:buFont typeface="Arial"/>
              <a:buChar char="−"/>
              <a:defRPr sz="18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349" marR="0" lvl="4" indent="-114297" algn="l" rtl="0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SzPct val="96428"/>
              <a:buFont typeface="Noto Sans Symbols"/>
              <a:buChar char="➢"/>
              <a:defRPr sz="18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537" marR="0" lvl="5" indent="-114297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96428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726" marR="0" lvl="6" indent="-114297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96428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8914" marR="0" lvl="7" indent="-114297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96428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103" marR="0" lvl="8" indent="-114297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96428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5" name="Shape 225"/>
          <p:cNvSpPr txBox="1">
            <a:spLocks noGrp="1"/>
          </p:cNvSpPr>
          <p:nvPr>
            <p:ph type="body" idx="2"/>
          </p:nvPr>
        </p:nvSpPr>
        <p:spPr>
          <a:xfrm>
            <a:off x="304800" y="1022350"/>
            <a:ext cx="11582400" cy="62441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Arial"/>
              <a:buNone/>
              <a:defRPr sz="28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783" marR="0" lvl="1" indent="-76198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2971" marR="0" lvl="2" indent="-101597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160" marR="0" lvl="3" indent="-114297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96428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349" marR="0" lvl="4" indent="-114297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96428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537" marR="0" lvl="5" indent="-114297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96428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726" marR="0" lvl="6" indent="-114297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96428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8914" marR="0" lvl="7" indent="-114297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96428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103" marR="0" lvl="8" indent="-114297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96428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4800" y="6388169"/>
            <a:ext cx="1143000" cy="304800"/>
          </a:xfrm>
          <a:prstGeom prst="rect">
            <a:avLst/>
          </a:prstGeom>
        </p:spPr>
      </p:pic>
      <p:pic>
        <p:nvPicPr>
          <p:cNvPr id="8" name="Shape 281"/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11277600" y="6326221"/>
            <a:ext cx="580400" cy="342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17202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Title Slide"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/>
          <p:nvPr/>
        </p:nvSpPr>
        <p:spPr>
          <a:xfrm>
            <a:off x="0" y="1"/>
            <a:ext cx="12192000" cy="5478271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0"/>
          </a:gradFill>
          <a:ln>
            <a:noFill/>
          </a:ln>
        </p:spPr>
        <p:txBody>
          <a:bodyPr lIns="121900" tIns="60933" rIns="121900" bIns="60933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67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9" name="Shape 229"/>
          <p:cNvPicPr preferRelativeResize="0"/>
          <p:nvPr/>
        </p:nvPicPr>
        <p:blipFill rotWithShape="1">
          <a:blip r:embed="rId2">
            <a:alphaModFix/>
          </a:blip>
          <a:srcRect l="1528" t="1342" b="2667"/>
          <a:stretch/>
        </p:blipFill>
        <p:spPr>
          <a:xfrm>
            <a:off x="1" y="1"/>
            <a:ext cx="5567999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Shape 230"/>
          <p:cNvSpPr txBox="1">
            <a:spLocks noGrp="1"/>
          </p:cNvSpPr>
          <p:nvPr>
            <p:ph type="body" idx="1"/>
          </p:nvPr>
        </p:nvSpPr>
        <p:spPr>
          <a:xfrm>
            <a:off x="914400" y="1764482"/>
            <a:ext cx="9903883" cy="156633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5333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783" marR="0" lvl="1" indent="-76198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2971" marR="0" lvl="2" indent="-101597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160" marR="0" lvl="3" indent="-114297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96428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349" marR="0" lvl="4" indent="-114297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96428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537" marR="0" lvl="5" indent="-114297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96428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726" marR="0" lvl="6" indent="-114297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96428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8914" marR="0" lvl="7" indent="-114297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96428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103" marR="0" lvl="8" indent="-114297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96428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1" name="Shape 231"/>
          <p:cNvSpPr txBox="1">
            <a:spLocks noGrp="1"/>
          </p:cNvSpPr>
          <p:nvPr>
            <p:ph type="body" idx="2"/>
          </p:nvPr>
        </p:nvSpPr>
        <p:spPr>
          <a:xfrm>
            <a:off x="914400" y="3655591"/>
            <a:ext cx="9903883" cy="6530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/>
              <a:buNone/>
              <a:defRPr sz="2667" b="0" i="0" u="none" strike="noStrike" cap="none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783" marR="0" lvl="1" indent="-76198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2971" marR="0" lvl="2" indent="-101597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160" marR="0" lvl="3" indent="-114297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96428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349" marR="0" lvl="4" indent="-114297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96428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537" marR="0" lvl="5" indent="-114297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96428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726" marR="0" lvl="6" indent="-114297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96428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8914" marR="0" lvl="7" indent="-114297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96428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103" marR="0" lvl="8" indent="-114297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96428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5919893"/>
            <a:ext cx="3061260" cy="653579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B003F87-A68F-4444-B117-41EF5ED03FE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388048" y="5919893"/>
            <a:ext cx="1177124" cy="613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68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 - Blue"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/>
          <p:nvPr/>
        </p:nvSpPr>
        <p:spPr>
          <a:xfrm>
            <a:off x="0" y="1"/>
            <a:ext cx="12192000" cy="6857999"/>
          </a:xfrm>
          <a:prstGeom prst="rect">
            <a:avLst/>
          </a:prstGeom>
          <a:gradFill>
            <a:gsLst>
              <a:gs pos="0">
                <a:srgbClr val="116B91"/>
              </a:gs>
              <a:gs pos="100000">
                <a:schemeClr val="accent2"/>
              </a:gs>
            </a:gsLst>
            <a:lin ang="5400000" scaled="0"/>
          </a:gradFill>
          <a:ln>
            <a:noFill/>
          </a:ln>
        </p:spPr>
        <p:txBody>
          <a:bodyPr lIns="121900" tIns="60933" rIns="121900" bIns="60933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67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Shape 247"/>
          <p:cNvSpPr txBox="1">
            <a:spLocks noGrp="1"/>
          </p:cNvSpPr>
          <p:nvPr>
            <p:ph type="title"/>
          </p:nvPr>
        </p:nvSpPr>
        <p:spPr>
          <a:xfrm>
            <a:off x="304800" y="365124"/>
            <a:ext cx="11582400" cy="6398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accent3"/>
              </a:buClr>
              <a:buFont typeface="Arial"/>
              <a:buNone/>
              <a:defRPr sz="4267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2400"/>
            </a:lvl2pPr>
            <a:lvl3pPr lvl="2" indent="0">
              <a:spcBef>
                <a:spcPts val="0"/>
              </a:spcBef>
              <a:buNone/>
              <a:defRPr sz="2400"/>
            </a:lvl3pPr>
            <a:lvl4pPr lvl="3" indent="0">
              <a:spcBef>
                <a:spcPts val="0"/>
              </a:spcBef>
              <a:buNone/>
              <a:defRPr sz="2400"/>
            </a:lvl4pPr>
            <a:lvl5pPr lvl="4" indent="0">
              <a:spcBef>
                <a:spcPts val="0"/>
              </a:spcBef>
              <a:buNone/>
              <a:defRPr sz="2400"/>
            </a:lvl5pPr>
            <a:lvl6pPr lvl="5" indent="0">
              <a:spcBef>
                <a:spcPts val="0"/>
              </a:spcBef>
              <a:buNone/>
              <a:defRPr sz="2400"/>
            </a:lvl6pPr>
            <a:lvl7pPr lvl="6" indent="0">
              <a:spcBef>
                <a:spcPts val="0"/>
              </a:spcBef>
              <a:buNone/>
              <a:defRPr sz="2400"/>
            </a:lvl7pPr>
            <a:lvl8pPr lvl="7" indent="0">
              <a:spcBef>
                <a:spcPts val="0"/>
              </a:spcBef>
              <a:buNone/>
              <a:defRPr sz="2400"/>
            </a:lvl8pPr>
            <a:lvl9pPr lvl="8" indent="0">
              <a:spcBef>
                <a:spcPts val="0"/>
              </a:spcBef>
              <a:buNone/>
              <a:defRPr sz="2400"/>
            </a:lvl9pPr>
          </a:lstStyle>
          <a:p>
            <a:endParaRPr/>
          </a:p>
        </p:txBody>
      </p:sp>
      <p:sp>
        <p:nvSpPr>
          <p:cNvPr id="248" name="Shape 248"/>
          <p:cNvSpPr txBox="1">
            <a:spLocks noGrp="1"/>
          </p:cNvSpPr>
          <p:nvPr>
            <p:ph type="body" idx="1"/>
          </p:nvPr>
        </p:nvSpPr>
        <p:spPr>
          <a:xfrm>
            <a:off x="304800" y="1116376"/>
            <a:ext cx="11582400" cy="50605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61963" marR="0" lvl="0" indent="-293688" algn="l" rtl="0">
              <a:lnSpc>
                <a:spcPct val="150000"/>
              </a:lnSpc>
              <a:spcBef>
                <a:spcPts val="1000"/>
              </a:spcBef>
              <a:buClr>
                <a:schemeClr val="accent3"/>
              </a:buClr>
              <a:buSzPct val="100000"/>
              <a:buFont typeface="Arial"/>
              <a:buChar char="•"/>
              <a:defRPr sz="26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783" marR="0" lvl="1" indent="-76198" algn="l" rtl="0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SzPct val="100000"/>
              <a:buFont typeface="Arial"/>
              <a:buChar char="−"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2971" marR="0" lvl="2" indent="-101597" algn="l" rtl="0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160" marR="0" lvl="3" indent="-114297" algn="l" rtl="0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SzPct val="96428"/>
              <a:buFont typeface="Arial"/>
              <a:buChar char="−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349" marR="0" lvl="4" indent="-114297" algn="l" rtl="0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SzPct val="96428"/>
              <a:buFont typeface="Noto Sans Symbols"/>
              <a:buChar char="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537" marR="0" lvl="5" indent="-114297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96428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726" marR="0" lvl="6" indent="-114297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96428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8914" marR="0" lvl="7" indent="-114297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96428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103" marR="0" lvl="8" indent="-114297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96428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3AA5F2"/>
              </a:clrFrom>
              <a:clrTo>
                <a:srgbClr val="3AA5F2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04800" y="6355824"/>
            <a:ext cx="1107713" cy="32210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FC84B9E-CBD5-4807-BAAF-007933FA1F3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4443" y="6355824"/>
            <a:ext cx="1612757" cy="32210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99259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9214"/>
            <a:ext cx="10515600" cy="66760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5/16/2018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543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3E739-D457-46E5-B626-C9B182A007EE}" type="datetimeFigureOut">
              <a:rPr lang="en-US" smtClean="0"/>
              <a:pPr/>
              <a:t>5/16/2018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7406B-BAC9-4C38-89ED-BD1EC7E28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342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227425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6" r:id="rId1"/>
    <p:sldLayoutId id="2147483668" r:id="rId2"/>
    <p:sldLayoutId id="2147483669" r:id="rId3"/>
    <p:sldLayoutId id="2147483671" r:id="rId4"/>
    <p:sldLayoutId id="2147483674" r:id="rId5"/>
    <p:sldLayoutId id="2147483675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makecode.microbit.or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makecode.microbit.org/projects/hot-or-cold" TargetMode="External"/><Relationship Id="rId3" Type="http://schemas.openxmlformats.org/officeDocument/2006/relationships/hyperlink" Target="https://makecode.microbit.org/projects/rock-paper-scissors" TargetMode="External"/><Relationship Id="rId7" Type="http://schemas.openxmlformats.org/officeDocument/2006/relationships/hyperlink" Target="https://makecode.microbit.org/projects/coin-flipper" TargetMode="External"/><Relationship Id="rId12" Type="http://schemas.openxmlformats.org/officeDocument/2006/relationships/hyperlink" Target="https://makecode.microbit.org/projects/guitar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makecode.microbit.org/projects/compass" TargetMode="External"/><Relationship Id="rId11" Type="http://schemas.openxmlformats.org/officeDocument/2006/relationships/hyperlink" Target="https://makecode.microbit.org/projects/infection" TargetMode="External"/><Relationship Id="rId5" Type="http://schemas.openxmlformats.org/officeDocument/2006/relationships/hyperlink" Target="https://makecode.microbit.org/projects/watch" TargetMode="External"/><Relationship Id="rId10" Type="http://schemas.openxmlformats.org/officeDocument/2006/relationships/hyperlink" Target="https://makecode.microbit.org/projects/voting-machine" TargetMode="External"/><Relationship Id="rId4" Type="http://schemas.openxmlformats.org/officeDocument/2006/relationships/hyperlink" Target="https://makecode.microbit.org/projects/rps-teams" TargetMode="External"/><Relationship Id="rId9" Type="http://schemas.openxmlformats.org/officeDocument/2006/relationships/hyperlink" Target="https://makecode.microbit.org/projects/reaction-time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mailto:nicolela@Microsoft.com" TargetMode="External"/><Relationship Id="rId2" Type="http://schemas.openxmlformats.org/officeDocument/2006/relationships/hyperlink" Target="mailto:msimons@Microsoft.com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mailto:techmobile@Microsoft.co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makecode.microbit.or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Micro:bit</a:t>
            </a:r>
            <a:r>
              <a:rPr lang="en-US" dirty="0"/>
              <a:t> Lunch &amp; Learn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6327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718B3-19FB-594E-AF22-26C691310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5A226B-50CB-3E4A-AAD4-41B3264984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8275" indent="0">
              <a:buNone/>
            </a:pPr>
            <a:endParaRPr lang="en-US" dirty="0">
              <a:hlinkClick r:id="rId3"/>
            </a:endParaRPr>
          </a:p>
        </p:txBody>
      </p:sp>
    </p:spTree>
    <p:extLst>
      <p:ext uri="{BB962C8B-B14F-4D97-AF65-F5344CB8AC3E}">
        <p14:creationId xmlns:p14="http://schemas.microsoft.com/office/powerpoint/2010/main" val="22716478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6A410-A78E-4216-9364-7864D4B65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C73837-F425-4C2F-B885-ED22867C32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numCol="2"/>
          <a:lstStyle/>
          <a:p>
            <a:r>
              <a:rPr lang="en-US" dirty="0">
                <a:hlinkClick r:id="rId3"/>
              </a:rPr>
              <a:t>Rock Paper Scissors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With Teams</a:t>
            </a:r>
            <a:endParaRPr lang="en-US" dirty="0"/>
          </a:p>
          <a:p>
            <a:r>
              <a:rPr lang="en-US" dirty="0">
                <a:hlinkClick r:id="rId5"/>
              </a:rPr>
              <a:t>Watch</a:t>
            </a:r>
            <a:endParaRPr lang="en-US" dirty="0"/>
          </a:p>
          <a:p>
            <a:r>
              <a:rPr lang="en-US" dirty="0">
                <a:hlinkClick r:id="rId6"/>
              </a:rPr>
              <a:t>Compass</a:t>
            </a:r>
            <a:endParaRPr lang="en-US" dirty="0"/>
          </a:p>
          <a:p>
            <a:r>
              <a:rPr lang="en-US" dirty="0">
                <a:hlinkClick r:id="rId7"/>
              </a:rPr>
              <a:t>Coin Flipper</a:t>
            </a:r>
            <a:endParaRPr lang="en-US" dirty="0"/>
          </a:p>
          <a:p>
            <a:r>
              <a:rPr lang="en-US" dirty="0">
                <a:hlinkClick r:id="rId8"/>
              </a:rPr>
              <a:t>Hot or Cold</a:t>
            </a:r>
            <a:endParaRPr lang="en-US" dirty="0"/>
          </a:p>
          <a:p>
            <a:r>
              <a:rPr lang="en-US" dirty="0">
                <a:hlinkClick r:id="rId9"/>
              </a:rPr>
              <a:t>Reaction Time</a:t>
            </a:r>
            <a:endParaRPr lang="en-US" dirty="0"/>
          </a:p>
          <a:p>
            <a:r>
              <a:rPr lang="en-US" dirty="0">
                <a:hlinkClick r:id="rId10"/>
              </a:rPr>
              <a:t>Voting Machine</a:t>
            </a:r>
            <a:endParaRPr lang="en-US" dirty="0">
              <a:hlinkClick r:id="rId11"/>
            </a:endParaRPr>
          </a:p>
          <a:p>
            <a:r>
              <a:rPr lang="en-US" dirty="0">
                <a:hlinkClick r:id="rId11"/>
              </a:rPr>
              <a:t>Infection</a:t>
            </a:r>
            <a:endParaRPr lang="en-US" dirty="0">
              <a:hlinkClick r:id="rId12"/>
            </a:endParaRPr>
          </a:p>
          <a:p>
            <a:r>
              <a:rPr lang="en-US" dirty="0">
                <a:hlinkClick r:id="rId12"/>
              </a:rPr>
              <a:t>Guitar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5388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8D016-D7CE-47AB-AE8A-48357898D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Engagements: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589FC7-3F37-4084-9A47-F8170157AF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BAM (High School &amp; College)</a:t>
            </a:r>
          </a:p>
          <a:p>
            <a:r>
              <a:rPr lang="en-US" dirty="0" err="1"/>
              <a:t>STEMtastic</a:t>
            </a:r>
            <a:r>
              <a:rPr lang="en-US" dirty="0"/>
              <a:t>/</a:t>
            </a:r>
            <a:r>
              <a:rPr lang="en-US" dirty="0" err="1"/>
              <a:t>TechSavvy</a:t>
            </a:r>
            <a:r>
              <a:rPr lang="en-US" dirty="0"/>
              <a:t> (7</a:t>
            </a:r>
            <a:r>
              <a:rPr lang="en-US" baseline="30000" dirty="0"/>
              <a:t>th</a:t>
            </a:r>
            <a:r>
              <a:rPr lang="en-US" dirty="0"/>
              <a:t> &amp; 8</a:t>
            </a:r>
            <a:r>
              <a:rPr lang="en-US" baseline="30000" dirty="0"/>
              <a:t>th</a:t>
            </a:r>
            <a:r>
              <a:rPr lang="en-US" dirty="0"/>
              <a:t> Grade)</a:t>
            </a:r>
          </a:p>
          <a:p>
            <a:r>
              <a:rPr lang="en-US" dirty="0"/>
              <a:t>Ed Clapp (4</a:t>
            </a:r>
            <a:r>
              <a:rPr lang="en-US" baseline="30000" dirty="0"/>
              <a:t>th</a:t>
            </a:r>
            <a:r>
              <a:rPr lang="en-US" dirty="0"/>
              <a:t> Grade)</a:t>
            </a:r>
          </a:p>
          <a:p>
            <a:r>
              <a:rPr lang="en-US" dirty="0"/>
              <a:t>Edgeley (5</a:t>
            </a:r>
            <a:r>
              <a:rPr lang="en-US" baseline="30000" dirty="0"/>
              <a:t>th</a:t>
            </a:r>
            <a:r>
              <a:rPr lang="en-US" dirty="0"/>
              <a:t> Grade)</a:t>
            </a:r>
          </a:p>
        </p:txBody>
      </p:sp>
    </p:spTree>
    <p:extLst>
      <p:ext uri="{BB962C8B-B14F-4D97-AF65-F5344CB8AC3E}">
        <p14:creationId xmlns:p14="http://schemas.microsoft.com/office/powerpoint/2010/main" val="664125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E6D19-1B98-4BF6-A4D1-073E1F41F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0094FD-56FD-4C95-9229-6679B7C600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ctr"/>
            <a:r>
              <a:rPr lang="en-US" dirty="0"/>
              <a:t>Jamestown Quotes</a:t>
            </a:r>
          </a:p>
        </p:txBody>
      </p:sp>
    </p:spTree>
    <p:extLst>
      <p:ext uri="{BB962C8B-B14F-4D97-AF65-F5344CB8AC3E}">
        <p14:creationId xmlns:p14="http://schemas.microsoft.com/office/powerpoint/2010/main" val="29951305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E6D19-1B98-4BF6-A4D1-073E1F41F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0094FD-56FD-4C95-9229-6679B7C600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ctr"/>
            <a:r>
              <a:rPr lang="en-US" dirty="0"/>
              <a:t>Numerous occasions of students not want to stop the exercise</a:t>
            </a:r>
          </a:p>
        </p:txBody>
      </p:sp>
    </p:spTree>
    <p:extLst>
      <p:ext uri="{BB962C8B-B14F-4D97-AF65-F5344CB8AC3E}">
        <p14:creationId xmlns:p14="http://schemas.microsoft.com/office/powerpoint/2010/main" val="23745552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E6D19-1B98-4BF6-A4D1-073E1F41F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0094FD-56FD-4C95-9229-6679B7C600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ctr"/>
            <a:r>
              <a:rPr lang="en-US" dirty="0"/>
              <a:t>Hutterites - seemed uninterested at first - engaged at end.</a:t>
            </a:r>
          </a:p>
        </p:txBody>
      </p:sp>
    </p:spTree>
    <p:extLst>
      <p:ext uri="{BB962C8B-B14F-4D97-AF65-F5344CB8AC3E}">
        <p14:creationId xmlns:p14="http://schemas.microsoft.com/office/powerpoint/2010/main" val="33537681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DCFFA-2381-41B4-9604-3F2F6533C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Experiences - Inclusive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071FE5-7814-49CA-9D4D-85FBB834DD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ctr"/>
            <a:r>
              <a:rPr lang="en-US" dirty="0"/>
              <a:t>Non-native speaker</a:t>
            </a:r>
          </a:p>
          <a:p>
            <a:pPr fontAlgn="ctr"/>
            <a:r>
              <a:rPr lang="en-US" dirty="0"/>
              <a:t>Girl w/limited mobility</a:t>
            </a:r>
          </a:p>
          <a:p>
            <a:pPr fontAlgn="ctr"/>
            <a:r>
              <a:rPr lang="en-US" dirty="0"/>
              <a:t>Autistic child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0171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90427-FBE3-4EF9-9D36-6378FEBE0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E6135E-8B48-4548-A6F2-6889DB9C05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ctr"/>
            <a:r>
              <a:rPr lang="en-US" dirty="0"/>
              <a:t>Always get questions on where to get</a:t>
            </a:r>
          </a:p>
          <a:p>
            <a:pPr fontAlgn="ctr"/>
            <a:r>
              <a:rPr lang="en-US" dirty="0"/>
              <a:t>Cheers when they find out they get to keeps</a:t>
            </a:r>
          </a:p>
          <a:p>
            <a:pPr fontAlgn="ctr"/>
            <a:r>
              <a:rPr lang="en-US" dirty="0"/>
              <a:t>Excited about Microsoft coming to town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3160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8D016-D7CE-47AB-AE8A-48357898D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you can help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589FC7-3F37-4084-9A47-F8170157AF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Volunteer by</a:t>
            </a:r>
          </a:p>
          <a:p>
            <a:pPr lvl="1"/>
            <a:r>
              <a:rPr lang="en-US" dirty="0"/>
              <a:t>Emailing </a:t>
            </a:r>
            <a:r>
              <a:rPr lang="en-US" dirty="0">
                <a:hlinkClick r:id="rId2"/>
              </a:rPr>
              <a:t>msimons@Microsoft.com</a:t>
            </a:r>
            <a:r>
              <a:rPr lang="en-US" dirty="0"/>
              <a:t> or </a:t>
            </a:r>
            <a:r>
              <a:rPr lang="en-US" dirty="0">
                <a:hlinkClick r:id="rId3"/>
              </a:rPr>
              <a:t>nicolela@Microsoft.com</a:t>
            </a:r>
            <a:endParaRPr lang="en-US" dirty="0"/>
          </a:p>
          <a:p>
            <a:pPr lvl="1"/>
            <a:r>
              <a:rPr lang="en-US" dirty="0"/>
              <a:t>Joining DL: </a:t>
            </a:r>
            <a:r>
              <a:rPr lang="en-US" dirty="0">
                <a:hlinkClick r:id="rId4"/>
              </a:rPr>
              <a:t>techmobile@Microsoft.com</a:t>
            </a:r>
            <a:endParaRPr lang="en-US" dirty="0"/>
          </a:p>
          <a:p>
            <a:r>
              <a:rPr lang="en-US" dirty="0"/>
              <a:t>Support us by sharing contacts of interested schools/organizations</a:t>
            </a:r>
          </a:p>
          <a:p>
            <a:r>
              <a:rPr lang="en-US" dirty="0"/>
              <a:t>Upcoming events</a:t>
            </a:r>
          </a:p>
          <a:p>
            <a:pPr lvl="1"/>
            <a:r>
              <a:rPr lang="en-US" dirty="0" err="1"/>
              <a:t>DigiGirlz</a:t>
            </a:r>
            <a:endParaRPr lang="en-US" dirty="0"/>
          </a:p>
          <a:p>
            <a:r>
              <a:rPr lang="en-US" dirty="0"/>
              <a:t>Train the </a:t>
            </a:r>
            <a:r>
              <a:rPr lang="en-US"/>
              <a:t>Trainer Brownbag (June 4</a:t>
            </a:r>
            <a:r>
              <a:rPr lang="en-US" baseline="30000"/>
              <a:t>th</a:t>
            </a:r>
            <a:r>
              <a:rPr lang="en-US"/>
              <a:t> ?)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946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BCD6D-1E68-4EDE-918D-87FC88013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E111B7-00D9-470E-A99A-9B37246E9D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Software industry is facing a shortage of software engineers</a:t>
            </a:r>
          </a:p>
          <a:p>
            <a:pPr lvl="1"/>
            <a:r>
              <a:rPr lang="en-US" dirty="0"/>
              <a:t>High percentage of girls decide against STEM careers by the 5</a:t>
            </a:r>
            <a:r>
              <a:rPr lang="en-US" baseline="30000" dirty="0"/>
              <a:t>th</a:t>
            </a:r>
            <a:r>
              <a:rPr lang="en-US" dirty="0"/>
              <a:t> grade</a:t>
            </a:r>
          </a:p>
          <a:p>
            <a:pPr lvl="1"/>
            <a:r>
              <a:rPr lang="en-US" dirty="0"/>
              <a:t>Limited STEM opportunities for students in rural areas</a:t>
            </a:r>
          </a:p>
          <a:p>
            <a:pPr lvl="1"/>
            <a:r>
              <a:rPr lang="en-US" dirty="0"/>
              <a:t>Many teachers are overwhelmed with teaching STEM</a:t>
            </a:r>
          </a:p>
        </p:txBody>
      </p:sp>
    </p:spTree>
    <p:extLst>
      <p:ext uri="{BB962C8B-B14F-4D97-AF65-F5344CB8AC3E}">
        <p14:creationId xmlns:p14="http://schemas.microsoft.com/office/powerpoint/2010/main" val="3167169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the </a:t>
            </a:r>
            <a:r>
              <a:rPr lang="en-US" dirty="0" err="1"/>
              <a:t>micro:bit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 device you can use for all sorts of cool creations, from robots to musical instruments – the possibilities are endless.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6311D9-3FED-488A-A35C-1EBE4377C2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885" y="2464361"/>
            <a:ext cx="4028515" cy="4028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565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BCD6D-1E68-4EDE-918D-87FC88013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E111B7-00D9-470E-A99A-9B37246E9D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Micro:bit</a:t>
            </a:r>
            <a:r>
              <a:rPr lang="en-US" dirty="0"/>
              <a:t> is a good platform to teach with</a:t>
            </a:r>
          </a:p>
          <a:p>
            <a:pPr lvl="1"/>
            <a:r>
              <a:rPr lang="en-US" dirty="0"/>
              <a:t>Cost effective</a:t>
            </a:r>
          </a:p>
          <a:p>
            <a:pPr lvl="2"/>
            <a:r>
              <a:rPr lang="en-US" dirty="0"/>
              <a:t>$16.50 includes </a:t>
            </a:r>
            <a:r>
              <a:rPr lang="en-US" dirty="0" err="1"/>
              <a:t>micro:bit</a:t>
            </a:r>
            <a:r>
              <a:rPr lang="en-US" dirty="0"/>
              <a:t>, </a:t>
            </a:r>
            <a:r>
              <a:rPr lang="en-US" dirty="0" err="1"/>
              <a:t>usb</a:t>
            </a:r>
            <a:r>
              <a:rPr lang="en-US" dirty="0"/>
              <a:t> cable &amp; battery pack</a:t>
            </a:r>
          </a:p>
          <a:p>
            <a:pPr lvl="1"/>
            <a:r>
              <a:rPr lang="en-US" dirty="0"/>
              <a:t>Appealing to a wide age range</a:t>
            </a:r>
          </a:p>
          <a:p>
            <a:pPr lvl="1"/>
            <a:r>
              <a:rPr lang="en-US" dirty="0"/>
              <a:t>Inclusive to a variety of backgrounds</a:t>
            </a:r>
          </a:p>
          <a:p>
            <a:pPr lvl="1"/>
            <a:r>
              <a:rPr lang="en-US" dirty="0"/>
              <a:t>Works with a variety of devices</a:t>
            </a:r>
          </a:p>
          <a:p>
            <a:r>
              <a:rPr lang="en-US" dirty="0"/>
              <a:t>Travel to rural areas</a:t>
            </a:r>
          </a:p>
          <a:p>
            <a:r>
              <a:rPr lang="en-US" dirty="0"/>
              <a:t>One engagement per month</a:t>
            </a:r>
          </a:p>
          <a:p>
            <a:pPr lvl="1"/>
            <a:r>
              <a:rPr lang="en-US" dirty="0"/>
              <a:t>Starting to encounter volunteer bandwidth limitations</a:t>
            </a:r>
          </a:p>
          <a:p>
            <a:r>
              <a:rPr lang="en-US" dirty="0"/>
              <a:t>Students get to keep </a:t>
            </a:r>
            <a:r>
              <a:rPr lang="en-US" dirty="0" err="1"/>
              <a:t>micro:bits</a:t>
            </a:r>
            <a:r>
              <a:rPr lang="en-US" dirty="0"/>
              <a:t> and continue exploration</a:t>
            </a:r>
          </a:p>
        </p:txBody>
      </p:sp>
    </p:spTree>
    <p:extLst>
      <p:ext uri="{BB962C8B-B14F-4D97-AF65-F5344CB8AC3E}">
        <p14:creationId xmlns:p14="http://schemas.microsoft.com/office/powerpoint/2010/main" val="943023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5547B-C9B5-3140-B216-C4235745B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Findings (BBC)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26759-A963-8941-9B98-3098F343E0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300" dirty="0"/>
              <a:t>90% of students said the </a:t>
            </a:r>
            <a:r>
              <a:rPr lang="en-US" sz="2300" dirty="0" err="1"/>
              <a:t>micro:bit</a:t>
            </a:r>
            <a:r>
              <a:rPr lang="en-US" sz="2300" dirty="0"/>
              <a:t> showed them that anyone can code.</a:t>
            </a:r>
          </a:p>
          <a:p>
            <a:r>
              <a:rPr lang="en-US" sz="2300" dirty="0"/>
              <a:t>86% of students said the </a:t>
            </a:r>
            <a:r>
              <a:rPr lang="en-US" sz="2300" dirty="0" err="1"/>
              <a:t>micro:bit</a:t>
            </a:r>
            <a:r>
              <a:rPr lang="en-US" sz="2300" dirty="0"/>
              <a:t> made Computer Science more interesting.</a:t>
            </a:r>
          </a:p>
          <a:p>
            <a:r>
              <a:rPr lang="en-US" sz="2300" dirty="0"/>
              <a:t>70% more girls said they would choose Computing as a school subject after using the </a:t>
            </a:r>
            <a:r>
              <a:rPr lang="en-US" sz="2300" dirty="0" err="1"/>
              <a:t>micro:bit</a:t>
            </a:r>
            <a:r>
              <a:rPr lang="en-US" sz="2300" dirty="0"/>
              <a:t>.</a:t>
            </a:r>
          </a:p>
          <a:p>
            <a:r>
              <a:rPr lang="en-US" sz="2300" dirty="0"/>
              <a:t>85% of teachers agree it has made ICT/Computer Science more enjoyable for their students.</a:t>
            </a:r>
          </a:p>
          <a:p>
            <a:r>
              <a:rPr lang="en-US" sz="2300" dirty="0"/>
              <a:t>Half of teachers who’ve used the </a:t>
            </a:r>
            <a:r>
              <a:rPr lang="en-US" sz="2300" dirty="0" err="1"/>
              <a:t>micro:bit</a:t>
            </a:r>
            <a:r>
              <a:rPr lang="en-US" sz="2300" dirty="0"/>
              <a:t> say they now feel more confident as a teacher, particularly those who say they’re not very confident in teaching Computing.</a:t>
            </a:r>
          </a:p>
          <a:p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1012846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5F007-0E83-CE43-AD05-C80875F66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micro:bit</a:t>
            </a:r>
            <a:r>
              <a:rPr lang="en-US" dirty="0"/>
              <a:t> History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238C54-C122-0541-88A5-E3D46CFC77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Created by BBC and partners (Microsoft, Lancaster University, Nordic Semiconductor, Farnell Element14, Samsung,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r>
              <a:rPr lang="en-US" dirty="0"/>
              <a:t>Was designed to encourage children to get actively involved in writing software for computers and building new things</a:t>
            </a:r>
          </a:p>
          <a:p>
            <a:r>
              <a:rPr lang="en-US" dirty="0"/>
              <a:t>Distributed to all 7</a:t>
            </a:r>
            <a:r>
              <a:rPr lang="en-US" baseline="30000" dirty="0"/>
              <a:t>th</a:t>
            </a:r>
            <a:r>
              <a:rPr lang="en-US" dirty="0"/>
              <a:t> graders in Britain (around 1 million devices)</a:t>
            </a:r>
          </a:p>
          <a:p>
            <a:r>
              <a:rPr lang="en-US" dirty="0" err="1"/>
              <a:t>Microbit</a:t>
            </a:r>
            <a:r>
              <a:rPr lang="en-US" dirty="0"/>
              <a:t> Educational Foundation is a non-profit setup to handle the future</a:t>
            </a:r>
          </a:p>
        </p:txBody>
      </p:sp>
    </p:spTree>
    <p:extLst>
      <p:ext uri="{BB962C8B-B14F-4D97-AF65-F5344CB8AC3E}">
        <p14:creationId xmlns:p14="http://schemas.microsoft.com/office/powerpoint/2010/main" val="1989136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Features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25 individually-programmable LEDs</a:t>
            </a:r>
          </a:p>
          <a:p>
            <a:r>
              <a:rPr lang="en-US" dirty="0"/>
              <a:t>2 programmable buttons</a:t>
            </a:r>
          </a:p>
          <a:p>
            <a:r>
              <a:rPr lang="en-US" dirty="0"/>
              <a:t>25 physical connection pins</a:t>
            </a:r>
          </a:p>
          <a:p>
            <a:r>
              <a:rPr lang="en-US" dirty="0"/>
              <a:t>Light and temperature sensors</a:t>
            </a:r>
          </a:p>
          <a:p>
            <a:r>
              <a:rPr lang="en-US" dirty="0"/>
              <a:t>Motions sensors (accelerometer and compass)</a:t>
            </a:r>
          </a:p>
          <a:p>
            <a:r>
              <a:rPr lang="en-US" dirty="0"/>
              <a:t>Wireless communication, via radio and Bluetooth</a:t>
            </a:r>
          </a:p>
          <a:p>
            <a:r>
              <a:rPr lang="en-US" dirty="0"/>
              <a:t>USB interface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3983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1237326-7887-B147-80A9-79F83C32F5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13013"/>
            <a:ext cx="11887200" cy="651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2259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32889-D971-4727-9D40-7DBFA566A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Experience</a:t>
            </a:r>
          </a:p>
        </p:txBody>
      </p:sp>
      <p:pic>
        <p:nvPicPr>
          <p:cNvPr id="4" name="Picture 3">
            <a:hlinkClick r:id="rId3"/>
            <a:extLst>
              <a:ext uri="{FF2B5EF4-FFF2-40B4-BE49-F238E27FC236}">
                <a16:creationId xmlns:a16="http://schemas.microsoft.com/office/drawing/2014/main" id="{4F4002DC-BB00-4C8D-A3F5-0642CD6854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0056" y="1162632"/>
            <a:ext cx="7017403" cy="4968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416432"/>
      </p:ext>
    </p:extLst>
  </p:cSld>
  <p:clrMapOvr>
    <a:masterClrMapping/>
  </p:clrMapOvr>
</p:sld>
</file>

<file path=ppt/theme/theme1.xml><?xml version="1.0" encoding="utf-8"?>
<a:theme xmlns:a="http://schemas.openxmlformats.org/drawingml/2006/main" name="Docker 2016">
  <a:themeElements>
    <a:clrScheme name="Custom 1">
      <a:dk1>
        <a:srgbClr val="000000"/>
      </a:dk1>
      <a:lt1>
        <a:srgbClr val="FFFFFF"/>
      </a:lt1>
      <a:dk2>
        <a:srgbClr val="708491"/>
      </a:dk2>
      <a:lt2>
        <a:srgbClr val="E7E6E6"/>
      </a:lt2>
      <a:accent1>
        <a:srgbClr val="01445B"/>
      </a:accent1>
      <a:accent2>
        <a:srgbClr val="2194CA"/>
      </a:accent2>
      <a:accent3>
        <a:srgbClr val="2AB7EA"/>
      </a:accent3>
      <a:accent4>
        <a:srgbClr val="A1D6BC"/>
      </a:accent4>
      <a:accent5>
        <a:srgbClr val="FED600"/>
      </a:accent5>
      <a:accent6>
        <a:srgbClr val="44546A"/>
      </a:accent6>
      <a:hlink>
        <a:srgbClr val="C00000"/>
      </a:hlink>
      <a:folHlink>
        <a:srgbClr val="FED6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2809</TotalTime>
  <Words>641</Words>
  <Application>Microsoft Office PowerPoint</Application>
  <PresentationFormat>Widescreen</PresentationFormat>
  <Paragraphs>99</Paragraphs>
  <Slides>18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Noto Sans Symbols</vt:lpstr>
      <vt:lpstr>Docker 2016</vt:lpstr>
      <vt:lpstr>PowerPoint Presentation</vt:lpstr>
      <vt:lpstr>Problem</vt:lpstr>
      <vt:lpstr>Solution: the micro:bit</vt:lpstr>
      <vt:lpstr>Solution</vt:lpstr>
      <vt:lpstr>Research Findings (BBC)</vt:lpstr>
      <vt:lpstr>micro:bit History</vt:lpstr>
      <vt:lpstr>Physical Features</vt:lpstr>
      <vt:lpstr>PowerPoint Presentation</vt:lpstr>
      <vt:lpstr>Coding Experience</vt:lpstr>
      <vt:lpstr>Demo</vt:lpstr>
      <vt:lpstr>Projects</vt:lpstr>
      <vt:lpstr>Engagements: </vt:lpstr>
      <vt:lpstr>Experiences</vt:lpstr>
      <vt:lpstr>Experiences</vt:lpstr>
      <vt:lpstr>Experiences</vt:lpstr>
      <vt:lpstr>Experiences - Inclusive</vt:lpstr>
      <vt:lpstr>Experiences</vt:lpstr>
      <vt:lpstr>How you can help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Simons (.NET CORE)</dc:creator>
  <cp:lastModifiedBy>Michael Simons (.NET)</cp:lastModifiedBy>
  <cp:revision>120</cp:revision>
  <dcterms:created xsi:type="dcterms:W3CDTF">2017-01-21T19:06:17Z</dcterms:created>
  <dcterms:modified xsi:type="dcterms:W3CDTF">2018-05-16T21:30:10Z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Owner">
    <vt:lpwstr>msimons@microsoft.com</vt:lpwstr>
  </property>
  <property fmtid="{D5CDD505-2E9C-101B-9397-08002B2CF9AE}" pid="6" name="MSIP_Label_f42aa342-8706-4288-bd11-ebb85995028c_SetDate">
    <vt:lpwstr>2017-08-30T23:35:27.6616339-05:00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