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9" r:id="rId3"/>
    <p:sldId id="259" r:id="rId4"/>
    <p:sldId id="260" r:id="rId5"/>
    <p:sldId id="263" r:id="rId6"/>
    <p:sldId id="266" r:id="rId7"/>
    <p:sldId id="262" r:id="rId8"/>
    <p:sldId id="261" r:id="rId9"/>
    <p:sldId id="27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9" autoAdjust="0"/>
    <p:restoredTop sz="80196" autoAdjust="0"/>
  </p:normalViewPr>
  <p:slideViewPr>
    <p:cSldViewPr snapToGrid="0">
      <p:cViewPr varScale="1">
        <p:scale>
          <a:sx n="95" d="100"/>
          <a:sy n="95" d="100"/>
        </p:scale>
        <p:origin x="10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F29E-FC16-4FA8-9E6F-2AB205AC0281}"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8DB-DEDC-44B6-A3C2-E61B5963C8DA}" type="slidenum">
              <a:rPr lang="en-US" smtClean="0"/>
              <a:t>‹#›</a:t>
            </a:fld>
            <a:endParaRPr lang="en-US"/>
          </a:p>
        </p:txBody>
      </p:sp>
    </p:spTree>
    <p:extLst>
      <p:ext uri="{BB962C8B-B14F-4D97-AF65-F5344CB8AC3E}">
        <p14:creationId xmlns:p14="http://schemas.microsoft.com/office/powerpoint/2010/main" val="214496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Michael\Nicole</a:t>
            </a:r>
            <a:r>
              <a:rPr lang="en-US" baseline="0" dirty="0"/>
              <a:t> – introduce selves as workshop leaders.  Also, introduce all the volunteers in the room by having them raise their hands.</a:t>
            </a:r>
          </a:p>
          <a:p>
            <a:endParaRPr lang="en-US" baseline="0" dirty="0"/>
          </a:p>
          <a:p>
            <a:r>
              <a:rPr lang="en-US" baseline="0" dirty="0"/>
              <a:t>Also, mention each person’s role at Microsoft – point being that everyone can learn to code on a </a:t>
            </a:r>
            <a:r>
              <a:rPr lang="en-US" baseline="0" dirty="0" err="1"/>
              <a:t>micro:bit</a:t>
            </a:r>
            <a:r>
              <a:rPr lang="en-US" baseline="0" dirty="0"/>
              <a:t>…software engineers, sales, etc.  It’s both a fun activity and an important skill to have.</a:t>
            </a:r>
          </a:p>
          <a:p>
            <a:endParaRPr lang="en-US" baseline="0" dirty="0"/>
          </a:p>
          <a:p>
            <a:r>
              <a:rPr lang="en-US" baseline="0" dirty="0"/>
              <a:t>And, today, we’re going to show everyone here how to learn to code.</a:t>
            </a:r>
          </a:p>
          <a:p>
            <a:endParaRPr lang="en-US" baseline="0" dirty="0"/>
          </a:p>
          <a:p>
            <a:r>
              <a:rPr lang="en-US" baseline="0" dirty="0"/>
              <a:t>Overall timeframe:</a:t>
            </a:r>
          </a:p>
          <a:p>
            <a:r>
              <a:rPr lang="en-US" baseline="0" dirty="0"/>
              <a:t>1.) Slides - 10 mins</a:t>
            </a:r>
          </a:p>
          <a:p>
            <a:r>
              <a:rPr lang="en-US" baseline="0" dirty="0"/>
              <a:t>2.) Infection game - 10 mins</a:t>
            </a:r>
          </a:p>
          <a:p>
            <a:r>
              <a:rPr lang="en-US" baseline="0" dirty="0"/>
              <a:t>3.) Group intro coding exercises – 25 mins</a:t>
            </a:r>
          </a:p>
          <a:p>
            <a:r>
              <a:rPr lang="en-US" baseline="0" dirty="0"/>
              <a:t>4.) Team projects – 60 mins</a:t>
            </a:r>
          </a:p>
          <a:p>
            <a:r>
              <a:rPr lang="en-US" baseline="0" dirty="0"/>
              <a:t>5.) Closing</a:t>
            </a:r>
            <a:endParaRPr lang="en-US" dirty="0"/>
          </a:p>
        </p:txBody>
      </p:sp>
      <p:sp>
        <p:nvSpPr>
          <p:cNvPr id="4" name="Slide Number Placeholder 3"/>
          <p:cNvSpPr>
            <a:spLocks noGrp="1"/>
          </p:cNvSpPr>
          <p:nvPr>
            <p:ph type="sldNum" sz="quarter" idx="10"/>
          </p:nvPr>
        </p:nvSpPr>
        <p:spPr/>
        <p:txBody>
          <a:bodyPr/>
          <a:lstStyle/>
          <a:p>
            <a:fld id="{AB273BBC-9A4E-432E-8C3E-26150B0F914C}" type="slidenum">
              <a:rPr lang="en-US" smtClean="0"/>
              <a:t>1</a:t>
            </a:fld>
            <a:endParaRPr lang="en-US"/>
          </a:p>
        </p:txBody>
      </p:sp>
    </p:spTree>
    <p:extLst>
      <p:ext uri="{BB962C8B-B14F-4D97-AF65-F5344CB8AC3E}">
        <p14:creationId xmlns:p14="http://schemas.microsoft.com/office/powerpoint/2010/main" val="1585779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8DB-DEDC-44B6-A3C2-E61B5963C8DA}" type="slidenum">
              <a:rPr lang="en-US" smtClean="0"/>
              <a:t>10</a:t>
            </a:fld>
            <a:endParaRPr lang="en-US"/>
          </a:p>
        </p:txBody>
      </p:sp>
    </p:spTree>
    <p:extLst>
      <p:ext uri="{BB962C8B-B14F-4D97-AF65-F5344CB8AC3E}">
        <p14:creationId xmlns:p14="http://schemas.microsoft.com/office/powerpoint/2010/main" val="421717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8DB-DEDC-44B6-A3C2-E61B5963C8DA}" type="slidenum">
              <a:rPr lang="en-US" smtClean="0"/>
              <a:t>2</a:t>
            </a:fld>
            <a:endParaRPr lang="en-US"/>
          </a:p>
        </p:txBody>
      </p:sp>
    </p:spTree>
    <p:extLst>
      <p:ext uri="{BB962C8B-B14F-4D97-AF65-F5344CB8AC3E}">
        <p14:creationId xmlns:p14="http://schemas.microsoft.com/office/powerpoint/2010/main" val="300388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3</a:t>
            </a:fld>
            <a:endParaRPr lang="en-US"/>
          </a:p>
        </p:txBody>
      </p:sp>
    </p:spTree>
    <p:extLst>
      <p:ext uri="{BB962C8B-B14F-4D97-AF65-F5344CB8AC3E}">
        <p14:creationId xmlns:p14="http://schemas.microsoft.com/office/powerpoint/2010/main" val="181856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individual LED lights – Each light</a:t>
            </a:r>
            <a:r>
              <a:rPr lang="en-US" baseline="0" dirty="0"/>
              <a:t> is individually programmable so that you can write code that controls whether each light is off or on; you can create different patterns with the lights, to show numbers, letters, or shapes, as you already saw with the infection game.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programmable</a:t>
            </a:r>
            <a:r>
              <a:rPr lang="en-US" baseline="0" dirty="0"/>
              <a:t> buttons (A &amp; B) – This let’s you write code that causes the </a:t>
            </a:r>
            <a:r>
              <a:rPr lang="en-US" baseline="0" dirty="0" err="1"/>
              <a:t>microbit</a:t>
            </a:r>
            <a:r>
              <a:rPr lang="en-US" baseline="0" dirty="0"/>
              <a:t> to do something whenever a button is clicked.   For example, you could write code that turns on one of the LED lights each time the button is clicked.</a:t>
            </a:r>
          </a:p>
          <a:p>
            <a:r>
              <a:rPr lang="en-US" dirty="0"/>
              <a:t> </a:t>
            </a:r>
          </a:p>
          <a:p>
            <a:r>
              <a:rPr lang="en-US" dirty="0"/>
              <a:t>Back:</a:t>
            </a:r>
          </a:p>
          <a:p>
            <a:endParaRPr lang="en-US" dirty="0"/>
          </a:p>
          <a:p>
            <a:r>
              <a:rPr lang="en-US" baseline="0" dirty="0"/>
              <a:t>1.) Two motion sensors:</a:t>
            </a:r>
          </a:p>
          <a:p>
            <a:endParaRPr lang="en-US" baseline="0" dirty="0"/>
          </a:p>
          <a:p>
            <a:r>
              <a:rPr lang="en-US" baseline="0" dirty="0"/>
              <a:t>* Accelerometer – detects acceleration, such as when you tilt the </a:t>
            </a:r>
            <a:r>
              <a:rPr lang="en-US" baseline="0" dirty="0" err="1"/>
              <a:t>microbit</a:t>
            </a:r>
            <a:r>
              <a:rPr lang="en-US" baseline="0" dirty="0"/>
              <a:t> left\right, backward\forward and up and down.  For example, you could write code that does something when the </a:t>
            </a:r>
            <a:r>
              <a:rPr lang="en-US" baseline="0" dirty="0" err="1"/>
              <a:t>microbit</a:t>
            </a:r>
            <a:r>
              <a:rPr lang="en-US" baseline="0" dirty="0"/>
              <a:t> gets shook.</a:t>
            </a:r>
          </a:p>
          <a:p>
            <a:endParaRPr lang="en-US" baseline="0" dirty="0"/>
          </a:p>
          <a:p>
            <a:pPr marL="171450" indent="-171450">
              <a:buFont typeface="Arial" panose="020B0604020202020204" pitchFamily="34" charset="0"/>
              <a:buChar char="•"/>
            </a:pPr>
            <a:r>
              <a:rPr lang="en-US" baseline="0" dirty="0"/>
              <a:t>Compass – measure magnetic field to gauge </a:t>
            </a:r>
            <a:r>
              <a:rPr lang="en-US" baseline="0" dirty="0" err="1"/>
              <a:t>gauge</a:t>
            </a:r>
            <a:r>
              <a:rPr lang="en-US" baseline="0" dirty="0"/>
              <a:t> position.  You could use this to create a digital compass.</a:t>
            </a:r>
          </a:p>
          <a:p>
            <a:pPr marL="171450" indent="-171450">
              <a:buFont typeface="Arial" panose="020B0604020202020204" pitchFamily="34" charset="0"/>
              <a:buChar char="•"/>
            </a:pPr>
            <a:endParaRPr lang="en-US" baseline="0" dirty="0"/>
          </a:p>
          <a:p>
            <a:r>
              <a:rPr lang="en-US" baseline="0" dirty="0"/>
              <a:t>2.) Thermometer:</a:t>
            </a:r>
          </a:p>
          <a:p>
            <a:endParaRPr lang="en-US" baseline="0" dirty="0"/>
          </a:p>
          <a:p>
            <a:r>
              <a:rPr lang="en-US" baseline="0" dirty="0"/>
              <a:t>Isn’t used to measure the exact room temperature, but instead measures the ambient temperature of the surrounding chip which gets warmer as you turn on and use it.  You could use this to gauge temperature differences and write code that does something in response – such as change the LED light pattern when a temperature change occurs.</a:t>
            </a:r>
          </a:p>
          <a:p>
            <a:endParaRPr lang="en-US" baseline="0" dirty="0"/>
          </a:p>
          <a:p>
            <a:r>
              <a:rPr lang="en-US" baseline="0" dirty="0"/>
              <a:t>3.) Radio:</a:t>
            </a:r>
          </a:p>
          <a:p>
            <a:endParaRPr lang="en-US" baseline="0" dirty="0"/>
          </a:p>
          <a:p>
            <a:r>
              <a:rPr lang="en-US" baseline="0" dirty="0"/>
              <a:t>The radio chip lets you send and receive messages between </a:t>
            </a:r>
            <a:r>
              <a:rPr lang="en-US" baseline="0" dirty="0" err="1"/>
              <a:t>microbits</a:t>
            </a:r>
            <a:r>
              <a:rPr lang="en-US" baseline="0" dirty="0"/>
              <a:t>.  This is what the infection game used to trigger an outbreak – each infected </a:t>
            </a:r>
            <a:r>
              <a:rPr lang="en-US" baseline="0" dirty="0" err="1"/>
              <a:t>microbit</a:t>
            </a:r>
            <a:r>
              <a:rPr lang="en-US" baseline="0" dirty="0"/>
              <a:t> would send messages to infect other </a:t>
            </a:r>
            <a:r>
              <a:rPr lang="en-US" baseline="0" dirty="0" err="1"/>
              <a:t>microbits</a:t>
            </a:r>
            <a:r>
              <a:rPr lang="en-US" baseline="0" dirty="0"/>
              <a:t> around it.</a:t>
            </a:r>
          </a:p>
          <a:p>
            <a:endParaRPr lang="en-US" baseline="0" dirty="0"/>
          </a:p>
          <a:p>
            <a:r>
              <a:rPr lang="en-US" baseline="0" dirty="0"/>
              <a:t>4.) Reset button – let’s you restart the program on the device</a:t>
            </a:r>
          </a:p>
          <a:p>
            <a:r>
              <a:rPr lang="en-US" baseline="0" dirty="0"/>
              <a:t>Battery connector – attaches the battery pack</a:t>
            </a:r>
          </a:p>
          <a:p>
            <a:r>
              <a:rPr lang="en-US" baseline="0" dirty="0"/>
              <a:t>Mini USB port – allows you to connect the </a:t>
            </a:r>
            <a:r>
              <a:rPr lang="en-US" baseline="0" dirty="0" err="1"/>
              <a:t>micro:bit</a:t>
            </a:r>
            <a:r>
              <a:rPr lang="en-US" baseline="0" dirty="0"/>
              <a:t> to a computer so that you can download the program to the device.</a:t>
            </a:r>
          </a:p>
          <a:p>
            <a:endParaRPr lang="en-US" baseline="0" dirty="0"/>
          </a:p>
          <a:p>
            <a:r>
              <a:rPr lang="en-US" baseline="0" dirty="0"/>
              <a:t>5.) 25 physical connection pins and input\output rings</a:t>
            </a:r>
          </a:p>
          <a:p>
            <a:endParaRPr lang="en-US" baseline="0" dirty="0"/>
          </a:p>
          <a:p>
            <a:r>
              <a:rPr lang="en-US" baseline="0" dirty="0"/>
              <a:t>Let’s you connect additional sensors and external devices to the </a:t>
            </a:r>
            <a:r>
              <a:rPr lang="en-US" baseline="0" dirty="0" err="1"/>
              <a:t>micro:bit</a:t>
            </a:r>
            <a:r>
              <a:rPr lang="en-US" baseline="0" dirty="0"/>
              <a:t>.  </a:t>
            </a:r>
          </a:p>
          <a:p>
            <a:r>
              <a:rPr lang="en-US" baseline="0" dirty="0"/>
              <a:t>For example, you can connect a speaker using alligator clips and program the </a:t>
            </a:r>
            <a:r>
              <a:rPr lang="en-US" baseline="0" dirty="0" err="1"/>
              <a:t>microbit</a:t>
            </a:r>
            <a:r>
              <a:rPr lang="en-US" baseline="0" dirty="0"/>
              <a:t> to play sounds and music.</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4</a:t>
            </a:fld>
            <a:endParaRPr lang="en-US"/>
          </a:p>
        </p:txBody>
      </p:sp>
    </p:spTree>
    <p:extLst>
      <p:ext uri="{BB962C8B-B14F-4D97-AF65-F5344CB8AC3E}">
        <p14:creationId xmlns:p14="http://schemas.microsoft.com/office/powerpoint/2010/main" val="39098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Volunteers</a:t>
            </a:r>
            <a:r>
              <a:rPr lang="en-US" baseline="0" dirty="0"/>
              <a:t> should ensure all students have their </a:t>
            </a:r>
            <a:r>
              <a:rPr lang="en-US" baseline="0" dirty="0" err="1"/>
              <a:t>micro:bit</a:t>
            </a:r>
            <a:r>
              <a:rPr lang="en-US" baseline="0" dirty="0"/>
              <a:t> attached to laptop and have navigated to microbit.org.  And, walk around to help students through the exercises that Nicole\Michael will lead.</a:t>
            </a:r>
          </a:p>
          <a:p>
            <a:pPr marL="628650"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5</a:t>
            </a:fld>
            <a:endParaRPr lang="en-US"/>
          </a:p>
        </p:txBody>
      </p:sp>
    </p:spTree>
    <p:extLst>
      <p:ext uri="{BB962C8B-B14F-4D97-AF65-F5344CB8AC3E}">
        <p14:creationId xmlns:p14="http://schemas.microsoft.com/office/powerpoint/2010/main" val="310478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6</a:t>
            </a:fld>
            <a:endParaRPr lang="en-US"/>
          </a:p>
        </p:txBody>
      </p:sp>
    </p:spTree>
    <p:extLst>
      <p:ext uri="{BB962C8B-B14F-4D97-AF65-F5344CB8AC3E}">
        <p14:creationId xmlns:p14="http://schemas.microsoft.com/office/powerpoint/2010/main" val="238822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8DB-DEDC-44B6-A3C2-E61B5963C8DA}" type="slidenum">
              <a:rPr lang="en-US" smtClean="0"/>
              <a:t>7</a:t>
            </a:fld>
            <a:endParaRPr lang="en-US"/>
          </a:p>
        </p:txBody>
      </p:sp>
    </p:spTree>
    <p:extLst>
      <p:ext uri="{BB962C8B-B14F-4D97-AF65-F5344CB8AC3E}">
        <p14:creationId xmlns:p14="http://schemas.microsoft.com/office/powerpoint/2010/main" val="344662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slide – play the game for 10 minutes???</a:t>
            </a:r>
          </a:p>
          <a:p>
            <a:r>
              <a:rPr lang="en-US" dirty="0"/>
              <a:t>1.) Volunteers will break students up</a:t>
            </a:r>
            <a:r>
              <a:rPr lang="en-US" baseline="0" dirty="0"/>
              <a:t> into groups of 5-8.</a:t>
            </a:r>
          </a:p>
          <a:p>
            <a:r>
              <a:rPr lang="en-US" baseline="0" dirty="0"/>
              <a:t>2.) Volunteers will handout </a:t>
            </a:r>
            <a:r>
              <a:rPr lang="en-US" baseline="0" dirty="0" err="1"/>
              <a:t>microbits</a:t>
            </a:r>
            <a:r>
              <a:rPr lang="en-US" baseline="0" dirty="0"/>
              <a:t> at this time that are preprogrammed with the game.</a:t>
            </a:r>
          </a:p>
          <a:p>
            <a:r>
              <a:rPr lang="en-US" baseline="0" dirty="0"/>
              <a:t>3.) Volunteers will need to familiarize themselves with the rules to lead the game for the group.  They need to control the Master device which leads the game.  Will provide handout with instructions to the volunteers.  We should do a practice round with each volunteer.</a:t>
            </a:r>
          </a:p>
        </p:txBody>
      </p:sp>
      <p:sp>
        <p:nvSpPr>
          <p:cNvPr id="4" name="Slide Number Placeholder 3"/>
          <p:cNvSpPr>
            <a:spLocks noGrp="1"/>
          </p:cNvSpPr>
          <p:nvPr>
            <p:ph type="sldNum" sz="quarter" idx="10"/>
          </p:nvPr>
        </p:nvSpPr>
        <p:spPr/>
        <p:txBody>
          <a:bodyPr/>
          <a:lstStyle/>
          <a:p>
            <a:fld id="{969988DB-DEDC-44B6-A3C2-E61B5963C8DA}" type="slidenum">
              <a:rPr lang="en-US" smtClean="0"/>
              <a:t>8</a:t>
            </a:fld>
            <a:endParaRPr lang="en-US"/>
          </a:p>
        </p:txBody>
      </p:sp>
    </p:spTree>
    <p:extLst>
      <p:ext uri="{BB962C8B-B14F-4D97-AF65-F5344CB8AC3E}">
        <p14:creationId xmlns:p14="http://schemas.microsoft.com/office/powerpoint/2010/main" val="35381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8DB-DEDC-44B6-A3C2-E61B5963C8DA}" type="slidenum">
              <a:rPr lang="en-US" smtClean="0"/>
              <a:t>9</a:t>
            </a:fld>
            <a:endParaRPr lang="en-US"/>
          </a:p>
        </p:txBody>
      </p:sp>
    </p:spTree>
    <p:extLst>
      <p:ext uri="{BB962C8B-B14F-4D97-AF65-F5344CB8AC3E}">
        <p14:creationId xmlns:p14="http://schemas.microsoft.com/office/powerpoint/2010/main" val="273429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844AD2-AD36-43B5-BCE1-34B56CA3CB43}"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44739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60548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379467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Slide 2_Option 2">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99447" y="1593027"/>
            <a:ext cx="5538646" cy="1974137"/>
          </a:xfrm>
          <a:noFill/>
        </p:spPr>
        <p:txBody>
          <a:bodyPr lIns="146304" tIns="91440" rIns="146304" bIns="91440" anchor="t" anchorCtr="0"/>
          <a:lstStyle>
            <a:lvl1pPr>
              <a:spcAft>
                <a:spcPts val="1176"/>
              </a:spcAft>
              <a:defRPr sz="5294" spc="-98" baseline="0">
                <a:gradFill>
                  <a:gsLst>
                    <a:gs pos="91000">
                      <a:schemeClr val="tx1"/>
                    </a:gs>
                    <a:gs pos="0">
                      <a:schemeClr val="tx1"/>
                    </a:gs>
                  </a:gsLst>
                  <a:lin ang="5400000" scaled="0"/>
                </a:gradFill>
              </a:defRPr>
            </a:lvl1pPr>
          </a:lstStyle>
          <a:p>
            <a:r>
              <a:rPr lang="en-US"/>
              <a:t>Presentation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125" y="6199833"/>
            <a:ext cx="2204634" cy="421935"/>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570" y="1512641"/>
            <a:ext cx="8663863" cy="4311915"/>
          </a:xfrm>
          <a:prstGeom prst="rect">
            <a:avLst/>
          </a:prstGeom>
        </p:spPr>
      </p:pic>
      <p:pic>
        <p:nvPicPr>
          <p:cNvPr id="8" name="Picture 7">
            <a:extLst/>
          </p:cNvPr>
          <p:cNvPicPr>
            <a:picLocks noChangeAspect="1"/>
          </p:cNvPicPr>
          <p:nvPr userDrawn="1"/>
        </p:nvPicPr>
        <p:blipFill>
          <a:blip r:embed="rId4"/>
          <a:stretch>
            <a:fillRect/>
          </a:stretch>
        </p:blipFill>
        <p:spPr>
          <a:xfrm>
            <a:off x="10599063" y="6081242"/>
            <a:ext cx="1157507" cy="540526"/>
          </a:xfrm>
          <a:prstGeom prst="rect">
            <a:avLst/>
          </a:prstGeom>
        </p:spPr>
      </p:pic>
    </p:spTree>
    <p:extLst>
      <p:ext uri="{BB962C8B-B14F-4D97-AF65-F5344CB8AC3E}">
        <p14:creationId xmlns:p14="http://schemas.microsoft.com/office/powerpoint/2010/main" val="607352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Slide 2_Option 2">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804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4591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844AD2-AD36-43B5-BCE1-34B56CA3CB43}"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81289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844AD2-AD36-43B5-BCE1-34B56CA3CB43}"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23653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844AD2-AD36-43B5-BCE1-34B56CA3CB43}"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0706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844AD2-AD36-43B5-BCE1-34B56CA3CB43}"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36175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4AD2-AD36-43B5-BCE1-34B56CA3CB43}"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206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7450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84658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4AD2-AD36-43B5-BCE1-34B56CA3CB43}"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4AB02-267A-432D-9BF5-BD4D99CB3F3F}" type="slidenum">
              <a:rPr lang="en-US" smtClean="0"/>
              <a:t>‹#›</a:t>
            </a:fld>
            <a:endParaRPr lang="en-US"/>
          </a:p>
        </p:txBody>
      </p:sp>
    </p:spTree>
    <p:extLst>
      <p:ext uri="{BB962C8B-B14F-4D97-AF65-F5344CB8AC3E}">
        <p14:creationId xmlns:p14="http://schemas.microsoft.com/office/powerpoint/2010/main" val="299392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makecode.microbit.or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446" y="1593027"/>
            <a:ext cx="6382707" cy="3059360"/>
          </a:xfrm>
        </p:spPr>
        <p:txBody>
          <a:bodyPr>
            <a:normAutofit fontScale="90000"/>
          </a:bodyPr>
          <a:lstStyle/>
          <a:p>
            <a:r>
              <a:rPr lang="en-US" spc="0" dirty="0">
                <a:ln w="0"/>
                <a:solidFill>
                  <a:schemeClr val="tx1"/>
                </a:solidFill>
                <a:effectLst>
                  <a:outerShdw blurRad="38100" dist="19050" dir="2700000" algn="tl" rotWithShape="0">
                    <a:schemeClr val="dk1">
                      <a:alpha val="40000"/>
                    </a:schemeClr>
                  </a:outerShdw>
                </a:effectLst>
              </a:rPr>
              <a:t>Train the Trainer:</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Creative, </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Connected,</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Coding!</a:t>
            </a:r>
          </a:p>
        </p:txBody>
      </p:sp>
    </p:spTree>
    <p:extLst>
      <p:ext uri="{BB962C8B-B14F-4D97-AF65-F5344CB8AC3E}">
        <p14:creationId xmlns:p14="http://schemas.microsoft.com/office/powerpoint/2010/main" val="1639782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7504" y="782739"/>
            <a:ext cx="9859989" cy="1107996"/>
          </a:xfrm>
          <a:prstGeom prst="rect">
            <a:avLst/>
          </a:prstGeom>
          <a:noFill/>
        </p:spPr>
        <p:txBody>
          <a:bodyPr wrap="square" rtlCol="0">
            <a:spAutoFit/>
          </a:bodyPr>
          <a:lstStyle/>
          <a:p>
            <a:r>
              <a:rPr lang="en-US" sz="6600" dirty="0">
                <a:effectLst>
                  <a:outerShdw blurRad="50800" dist="38100" dir="10800000" algn="r" rotWithShape="0">
                    <a:prstClr val="black">
                      <a:alpha val="40000"/>
                    </a:prstClr>
                  </a:outerShdw>
                </a:effectLst>
              </a:rPr>
              <a:t>Questions?</a:t>
            </a:r>
          </a:p>
        </p:txBody>
      </p:sp>
    </p:spTree>
    <p:extLst>
      <p:ext uri="{BB962C8B-B14F-4D97-AF65-F5344CB8AC3E}">
        <p14:creationId xmlns:p14="http://schemas.microsoft.com/office/powerpoint/2010/main" val="2967672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BDB0DEC-30A8-4BA7-BF4B-98044854EB5F}"/>
              </a:ext>
            </a:extLst>
          </p:cNvPr>
          <p:cNvSpPr txBox="1">
            <a:spLocks/>
          </p:cNvSpPr>
          <p:nvPr/>
        </p:nvSpPr>
        <p:spPr>
          <a:xfrm>
            <a:off x="654179" y="318399"/>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Today’s Agenda</a:t>
            </a:r>
          </a:p>
        </p:txBody>
      </p:sp>
      <p:sp>
        <p:nvSpPr>
          <p:cNvPr id="5" name="TextBox 4">
            <a:extLst>
              <a:ext uri="{FF2B5EF4-FFF2-40B4-BE49-F238E27FC236}">
                <a16:creationId xmlns:a16="http://schemas.microsoft.com/office/drawing/2014/main" id="{B11874D2-2C41-401E-AA54-8B74DAFBF8BE}"/>
              </a:ext>
            </a:extLst>
          </p:cNvPr>
          <p:cNvSpPr txBox="1"/>
          <p:nvPr/>
        </p:nvSpPr>
        <p:spPr>
          <a:xfrm>
            <a:off x="874207" y="1497203"/>
            <a:ext cx="6310364" cy="3416320"/>
          </a:xfrm>
          <a:prstGeom prst="rect">
            <a:avLst/>
          </a:prstGeom>
          <a:noFill/>
        </p:spPr>
        <p:txBody>
          <a:bodyPr wrap="square" rtlCol="0">
            <a:spAutoFit/>
          </a:bodyPr>
          <a:lstStyle/>
          <a:p>
            <a:pPr marL="342900" indent="-342900">
              <a:buFont typeface="+mj-lt"/>
              <a:buAutoNum type="arabicPeriod"/>
            </a:pPr>
            <a:r>
              <a:rPr lang="en-US" dirty="0"/>
              <a:t>Typical </a:t>
            </a:r>
            <a:r>
              <a:rPr lang="en-US" dirty="0" err="1"/>
              <a:t>micro:bit</a:t>
            </a:r>
            <a:r>
              <a:rPr lang="en-US" dirty="0"/>
              <a:t> workshop</a:t>
            </a:r>
          </a:p>
          <a:p>
            <a:pPr marL="800100" lvl="1" indent="-342900">
              <a:buFont typeface="Arial" panose="020B0604020202020204" pitchFamily="34" charset="0"/>
              <a:buChar char="•"/>
            </a:pPr>
            <a:r>
              <a:rPr lang="en-US" dirty="0"/>
              <a:t>Volunteer intros</a:t>
            </a:r>
          </a:p>
          <a:p>
            <a:pPr marL="800100" lvl="1" indent="-342900">
              <a:buFont typeface="Arial" panose="020B0604020202020204" pitchFamily="34" charset="0"/>
              <a:buChar char="•"/>
            </a:pPr>
            <a:r>
              <a:rPr lang="en-US" dirty="0" err="1"/>
              <a:t>Micro:bit</a:t>
            </a:r>
            <a:r>
              <a:rPr lang="en-US" dirty="0"/>
              <a:t>\Editor overview</a:t>
            </a:r>
          </a:p>
          <a:p>
            <a:pPr marL="800100" lvl="1" indent="-342900">
              <a:buFont typeface="Arial" panose="020B0604020202020204" pitchFamily="34" charset="0"/>
              <a:buChar char="•"/>
            </a:pPr>
            <a:r>
              <a:rPr lang="en-US" dirty="0"/>
              <a:t>Hello World</a:t>
            </a:r>
          </a:p>
          <a:p>
            <a:pPr marL="800100" lvl="1" indent="-342900">
              <a:buFont typeface="Arial" panose="020B0604020202020204" pitchFamily="34" charset="0"/>
              <a:buChar char="•"/>
            </a:pPr>
            <a:r>
              <a:rPr lang="en-US" dirty="0"/>
              <a:t>Simple Coin Flip</a:t>
            </a:r>
          </a:p>
          <a:p>
            <a:pPr marL="800100" lvl="1" indent="-342900">
              <a:buFont typeface="Arial" panose="020B0604020202020204" pitchFamily="34" charset="0"/>
              <a:buChar char="•"/>
            </a:pPr>
            <a:r>
              <a:rPr lang="en-US" dirty="0"/>
              <a:t>Ninja Coin Flip</a:t>
            </a:r>
          </a:p>
          <a:p>
            <a:pPr marL="800100" lvl="1" indent="-342900">
              <a:buFont typeface="Arial" panose="020B0604020202020204" pitchFamily="34" charset="0"/>
              <a:buChar char="•"/>
            </a:pPr>
            <a:r>
              <a:rPr lang="en-US" dirty="0"/>
              <a:t>Rock, Paper, Scissors</a:t>
            </a:r>
          </a:p>
          <a:p>
            <a:pPr lvl="1"/>
            <a:endParaRPr lang="en-US" dirty="0"/>
          </a:p>
          <a:p>
            <a:pPr marL="342900" indent="-342900">
              <a:buAutoNum type="arabicPeriod" startAt="2"/>
            </a:pPr>
            <a:r>
              <a:rPr lang="en-US" dirty="0"/>
              <a:t>Outbreak game</a:t>
            </a:r>
          </a:p>
          <a:p>
            <a:pPr marL="342900" indent="-342900">
              <a:buAutoNum type="arabicPeriod" startAt="2"/>
            </a:pPr>
            <a:endParaRPr lang="en-US" dirty="0"/>
          </a:p>
          <a:p>
            <a:pPr marL="342900" indent="-342900">
              <a:buAutoNum type="arabicPeriod" startAt="2"/>
            </a:pPr>
            <a:r>
              <a:rPr lang="en-US" dirty="0"/>
              <a:t>Volunteer tips</a:t>
            </a:r>
          </a:p>
          <a:p>
            <a:pPr marL="342900" indent="-342900">
              <a:buFont typeface="+mj-lt"/>
              <a:buAutoNum type="arabicPeriod"/>
            </a:pPr>
            <a:endParaRPr lang="en-US" dirty="0"/>
          </a:p>
        </p:txBody>
      </p:sp>
    </p:spTree>
    <p:extLst>
      <p:ext uri="{BB962C8B-B14F-4D97-AF65-F5344CB8AC3E}">
        <p14:creationId xmlns:p14="http://schemas.microsoft.com/office/powerpoint/2010/main" val="1282186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929" y="1013304"/>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2" y="145916"/>
            <a:ext cx="783771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a:p>
            <a:pPr algn="ctr"/>
            <a:r>
              <a:rPr lang="en-US" dirty="0"/>
              <a:t>you know how to write code.</a:t>
            </a:r>
          </a:p>
        </p:txBody>
      </p:sp>
    </p:spTree>
    <p:extLst>
      <p:ext uri="{BB962C8B-B14F-4D97-AF65-F5344CB8AC3E}">
        <p14:creationId xmlns:p14="http://schemas.microsoft.com/office/powerpoint/2010/main" val="3644486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371978" y="211880"/>
            <a:ext cx="8565060" cy="8312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0"/>
                <a:effectLst>
                  <a:outerShdw blurRad="38100" dist="19050" dir="2700000" algn="tl" rotWithShape="0">
                    <a:schemeClr val="dk1">
                      <a:alpha val="40000"/>
                    </a:schemeClr>
                  </a:outerShdw>
                </a:effectLst>
              </a:rPr>
              <a:t>What can I do with a </a:t>
            </a:r>
            <a:r>
              <a:rPr lang="en-US" sz="4800" dirty="0" err="1">
                <a:ln w="0"/>
                <a:effectLst>
                  <a:outerShdw blurRad="38100" dist="19050" dir="2700000" algn="tl" rotWithShape="0">
                    <a:schemeClr val="dk1">
                      <a:alpha val="40000"/>
                    </a:schemeClr>
                  </a:outerShdw>
                </a:effectLst>
              </a:rPr>
              <a:t>micro:bit</a:t>
            </a:r>
            <a:r>
              <a:rPr lang="en-US" sz="4800" dirty="0">
                <a:ln w="0"/>
                <a:effectLst>
                  <a:outerShdw blurRad="38100" dist="19050" dir="2700000" algn="tl" rotWithShape="0">
                    <a:schemeClr val="dk1">
                      <a:alpha val="40000"/>
                    </a:schemeClr>
                  </a:outerShdw>
                </a:effectLst>
              </a:rPr>
              <a:t>? </a:t>
            </a:r>
          </a:p>
        </p:txBody>
      </p:sp>
      <p:pic>
        <p:nvPicPr>
          <p:cNvPr id="7" name="Picture 6"/>
          <p:cNvPicPr>
            <a:picLocks noChangeAspect="1"/>
          </p:cNvPicPr>
          <p:nvPr/>
        </p:nvPicPr>
        <p:blipFill>
          <a:blip r:embed="rId3"/>
          <a:stretch>
            <a:fillRect/>
          </a:stretch>
        </p:blipFill>
        <p:spPr>
          <a:xfrm>
            <a:off x="6763844" y="2484744"/>
            <a:ext cx="3228975" cy="2667000"/>
          </a:xfrm>
          <a:prstGeom prst="rect">
            <a:avLst/>
          </a:prstGeom>
        </p:spPr>
      </p:pic>
      <p:pic>
        <p:nvPicPr>
          <p:cNvPr id="8" name="Picture 7"/>
          <p:cNvPicPr>
            <a:picLocks noChangeAspect="1"/>
          </p:cNvPicPr>
          <p:nvPr/>
        </p:nvPicPr>
        <p:blipFill>
          <a:blip r:embed="rId4"/>
          <a:stretch>
            <a:fillRect/>
          </a:stretch>
        </p:blipFill>
        <p:spPr>
          <a:xfrm>
            <a:off x="1735172" y="2465694"/>
            <a:ext cx="3219450" cy="2686050"/>
          </a:xfrm>
          <a:prstGeom prst="rect">
            <a:avLst/>
          </a:prstGeom>
        </p:spPr>
      </p:pic>
      <p:sp>
        <p:nvSpPr>
          <p:cNvPr id="9" name="Callout: Line 8"/>
          <p:cNvSpPr/>
          <p:nvPr/>
        </p:nvSpPr>
        <p:spPr>
          <a:xfrm>
            <a:off x="5130853" y="3097442"/>
            <a:ext cx="1456760" cy="612648"/>
          </a:xfrm>
          <a:prstGeom prst="borderCallout1">
            <a:avLst>
              <a:gd name="adj1" fmla="val 47638"/>
              <a:gd name="adj2" fmla="val -2933"/>
              <a:gd name="adj3" fmla="val 122130"/>
              <a:gd name="adj4" fmla="val -3833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B</a:t>
            </a:r>
          </a:p>
        </p:txBody>
      </p:sp>
      <p:sp>
        <p:nvSpPr>
          <p:cNvPr id="11" name="Callout: Line 10"/>
          <p:cNvSpPr/>
          <p:nvPr/>
        </p:nvSpPr>
        <p:spPr>
          <a:xfrm flipH="1">
            <a:off x="102181" y="2881133"/>
            <a:ext cx="1456760" cy="612648"/>
          </a:xfrm>
          <a:prstGeom prst="borderCallout1">
            <a:avLst>
              <a:gd name="adj1" fmla="val 47638"/>
              <a:gd name="adj2" fmla="val -2933"/>
              <a:gd name="adj3" fmla="val 155835"/>
              <a:gd name="adj4" fmla="val -36308"/>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A</a:t>
            </a:r>
          </a:p>
        </p:txBody>
      </p:sp>
      <p:sp>
        <p:nvSpPr>
          <p:cNvPr id="12" name="Callout: Line 11"/>
          <p:cNvSpPr/>
          <p:nvPr/>
        </p:nvSpPr>
        <p:spPr>
          <a:xfrm>
            <a:off x="4720445" y="1388587"/>
            <a:ext cx="1769563" cy="612648"/>
          </a:xfrm>
          <a:prstGeom prst="borderCallout1">
            <a:avLst>
              <a:gd name="adj1" fmla="val 18750"/>
              <a:gd name="adj2" fmla="val -8333"/>
              <a:gd name="adj3" fmla="val 409187"/>
              <a:gd name="adj4" fmla="val -7798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LED lights</a:t>
            </a:r>
          </a:p>
        </p:txBody>
      </p:sp>
      <p:sp>
        <p:nvSpPr>
          <p:cNvPr id="13" name="Callout: Line 12"/>
          <p:cNvSpPr/>
          <p:nvPr/>
        </p:nvSpPr>
        <p:spPr>
          <a:xfrm>
            <a:off x="8073483" y="5408342"/>
            <a:ext cx="1605775" cy="612648"/>
          </a:xfrm>
          <a:prstGeom prst="borderCallout1">
            <a:avLst>
              <a:gd name="adj1" fmla="val 18750"/>
              <a:gd name="adj2" fmla="val -8333"/>
              <a:gd name="adj3" fmla="val -158705"/>
              <a:gd name="adj4" fmla="val -615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Accelerometer</a:t>
            </a:r>
          </a:p>
        </p:txBody>
      </p:sp>
      <p:sp>
        <p:nvSpPr>
          <p:cNvPr id="14" name="Callout: Line 13"/>
          <p:cNvSpPr/>
          <p:nvPr/>
        </p:nvSpPr>
        <p:spPr>
          <a:xfrm>
            <a:off x="5180370" y="5577079"/>
            <a:ext cx="1605775" cy="612648"/>
          </a:xfrm>
          <a:prstGeom prst="borderCallout1">
            <a:avLst>
              <a:gd name="adj1" fmla="val -12193"/>
              <a:gd name="adj2" fmla="val 47223"/>
              <a:gd name="adj3" fmla="val -249713"/>
              <a:gd name="adj4" fmla="val 116275"/>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Compass</a:t>
            </a:r>
          </a:p>
        </p:txBody>
      </p:sp>
      <p:sp>
        <p:nvSpPr>
          <p:cNvPr id="15" name="Callout: Line 14"/>
          <p:cNvSpPr/>
          <p:nvPr/>
        </p:nvSpPr>
        <p:spPr>
          <a:xfrm>
            <a:off x="8937038" y="1437473"/>
            <a:ext cx="1484439" cy="612648"/>
          </a:xfrm>
          <a:prstGeom prst="borderCallout1">
            <a:avLst>
              <a:gd name="adj1" fmla="val 18750"/>
              <a:gd name="adj2" fmla="val -8333"/>
              <a:gd name="adj3" fmla="val 212609"/>
              <a:gd name="adj4" fmla="val -7472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Radio</a:t>
            </a:r>
          </a:p>
        </p:txBody>
      </p:sp>
      <p:sp>
        <p:nvSpPr>
          <p:cNvPr id="16" name="Callout: Line 15"/>
          <p:cNvSpPr/>
          <p:nvPr/>
        </p:nvSpPr>
        <p:spPr>
          <a:xfrm>
            <a:off x="6786144" y="1244926"/>
            <a:ext cx="1592188" cy="612648"/>
          </a:xfrm>
          <a:prstGeom prst="borderCallout1">
            <a:avLst>
              <a:gd name="adj1" fmla="val 102478"/>
              <a:gd name="adj2" fmla="val 47765"/>
              <a:gd name="adj3" fmla="val 321819"/>
              <a:gd name="adj4" fmla="val 408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Thermometer</a:t>
            </a:r>
          </a:p>
        </p:txBody>
      </p:sp>
      <p:sp>
        <p:nvSpPr>
          <p:cNvPr id="17" name="Callout: Line 16"/>
          <p:cNvSpPr/>
          <p:nvPr/>
        </p:nvSpPr>
        <p:spPr>
          <a:xfrm>
            <a:off x="9586279" y="1228850"/>
            <a:ext cx="1393904" cy="612648"/>
          </a:xfrm>
          <a:prstGeom prst="borderCallout1">
            <a:avLst>
              <a:gd name="adj1" fmla="val 102478"/>
              <a:gd name="adj2" fmla="val 42886"/>
              <a:gd name="adj3" fmla="val 245372"/>
              <a:gd name="adj4" fmla="val -4191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Reset button</a:t>
            </a:r>
          </a:p>
        </p:txBody>
      </p:sp>
      <p:sp>
        <p:nvSpPr>
          <p:cNvPr id="18" name="Callout: Line 17"/>
          <p:cNvSpPr/>
          <p:nvPr/>
        </p:nvSpPr>
        <p:spPr>
          <a:xfrm>
            <a:off x="10517689" y="2833931"/>
            <a:ext cx="1235979" cy="612648"/>
          </a:xfrm>
          <a:prstGeom prst="borderCallout1">
            <a:avLst>
              <a:gd name="adj1" fmla="val 53333"/>
              <a:gd name="adj2" fmla="val -9552"/>
              <a:gd name="adj3" fmla="val -3991"/>
              <a:gd name="adj4" fmla="val -63289"/>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Battery connector</a:t>
            </a:r>
          </a:p>
        </p:txBody>
      </p:sp>
      <p:sp>
        <p:nvSpPr>
          <p:cNvPr id="19" name="Callout: Line 18"/>
          <p:cNvSpPr/>
          <p:nvPr/>
        </p:nvSpPr>
        <p:spPr>
          <a:xfrm>
            <a:off x="6104260" y="1437473"/>
            <a:ext cx="1485870" cy="612648"/>
          </a:xfrm>
          <a:prstGeom prst="borderCallout1">
            <a:avLst>
              <a:gd name="adj1" fmla="val 102478"/>
              <a:gd name="adj2" fmla="val 47765"/>
              <a:gd name="adj3" fmla="val 194408"/>
              <a:gd name="adj4" fmla="val 15203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Mini USB port</a:t>
            </a:r>
          </a:p>
        </p:txBody>
      </p:sp>
      <p:sp>
        <p:nvSpPr>
          <p:cNvPr id="20" name="Callout: Line 19"/>
          <p:cNvSpPr/>
          <p:nvPr/>
        </p:nvSpPr>
        <p:spPr>
          <a:xfrm>
            <a:off x="1036011" y="5714666"/>
            <a:ext cx="1398321" cy="612648"/>
          </a:xfrm>
          <a:prstGeom prst="borderCallout1">
            <a:avLst>
              <a:gd name="adj1" fmla="val -12193"/>
              <a:gd name="adj2" fmla="val 53862"/>
              <a:gd name="adj3" fmla="val -104101"/>
              <a:gd name="adj4" fmla="val 16776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1" name="Callout: Line 20"/>
          <p:cNvSpPr/>
          <p:nvPr/>
        </p:nvSpPr>
        <p:spPr>
          <a:xfrm>
            <a:off x="9222056" y="5693164"/>
            <a:ext cx="1605777" cy="612648"/>
          </a:xfrm>
          <a:prstGeom prst="borderCallout1">
            <a:avLst>
              <a:gd name="adj1" fmla="val 18750"/>
              <a:gd name="adj2" fmla="val -8333"/>
              <a:gd name="adj3" fmla="val -115021"/>
              <a:gd name="adj4" fmla="val -5730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3" name="Callout: Line 22">
            <a:extLst>
              <a:ext uri="{FF2B5EF4-FFF2-40B4-BE49-F238E27FC236}">
                <a16:creationId xmlns:a16="http://schemas.microsoft.com/office/drawing/2014/main" id="{E65E1C4D-0F48-4E2B-BA25-665964D61F55}"/>
              </a:ext>
            </a:extLst>
          </p:cNvPr>
          <p:cNvSpPr/>
          <p:nvPr/>
        </p:nvSpPr>
        <p:spPr>
          <a:xfrm flipH="1">
            <a:off x="1042143" y="1141745"/>
            <a:ext cx="1456760" cy="612648"/>
          </a:xfrm>
          <a:prstGeom prst="borderCallout1">
            <a:avLst>
              <a:gd name="adj1" fmla="val 47638"/>
              <a:gd name="adj2" fmla="val -2933"/>
              <a:gd name="adj3" fmla="val 286997"/>
              <a:gd name="adj4" fmla="val -5342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Light Sensor</a:t>
            </a:r>
          </a:p>
        </p:txBody>
      </p:sp>
    </p:spTree>
    <p:extLst>
      <p:ext uri="{BB962C8B-B14F-4D97-AF65-F5344CB8AC3E}">
        <p14:creationId xmlns:p14="http://schemas.microsoft.com/office/powerpoint/2010/main" val="1764218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5"/>
                                        </p:tgtEl>
                                      </p:cBhvr>
                                    </p:animEffect>
                                    <p:set>
                                      <p:cBhvr>
                                        <p:cTn id="56" dur="1" fill="hold">
                                          <p:stCondLst>
                                            <p:cond delay="499"/>
                                          </p:stCondLst>
                                        </p:cTn>
                                        <p:tgtEl>
                                          <p:spTgt spid="15"/>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8"/>
                                        </p:tgtEl>
                                      </p:cBhvr>
                                    </p:animEffect>
                                    <p:set>
                                      <p:cBhvr>
                                        <p:cTn id="78" dur="1" fill="hold">
                                          <p:stCondLst>
                                            <p:cond delay="499"/>
                                          </p:stCondLst>
                                        </p:cTn>
                                        <p:tgtEl>
                                          <p:spTgt spid="1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7"/>
                                        </p:tgtEl>
                                      </p:cBhvr>
                                    </p:animEffect>
                                    <p:set>
                                      <p:cBhvr>
                                        <p:cTn id="81" dur="1" fill="hold">
                                          <p:stCondLst>
                                            <p:cond delay="499"/>
                                          </p:stCondLst>
                                        </p:cTn>
                                        <p:tgtEl>
                                          <p:spTgt spid="17"/>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3" grpId="0" animBg="1"/>
      <p:bldP spid="2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16508" y="901204"/>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Let’s Code!</a:t>
            </a:r>
          </a:p>
        </p:txBody>
      </p:sp>
      <p:sp>
        <p:nvSpPr>
          <p:cNvPr id="4" name="TextBox 3"/>
          <p:cNvSpPr txBox="1"/>
          <p:nvPr/>
        </p:nvSpPr>
        <p:spPr>
          <a:xfrm>
            <a:off x="603089" y="2550745"/>
            <a:ext cx="8459789" cy="4031873"/>
          </a:xfrm>
          <a:prstGeom prst="rect">
            <a:avLst/>
          </a:prstGeom>
          <a:noFill/>
        </p:spPr>
        <p:txBody>
          <a:bodyPr wrap="square" rtlCol="0">
            <a:spAutoFit/>
          </a:bodyPr>
          <a:lstStyle/>
          <a:p>
            <a:r>
              <a:rPr lang="en-US" sz="3200" dirty="0"/>
              <a:t>1.) Open up your computer/tablets</a:t>
            </a:r>
          </a:p>
          <a:p>
            <a:endParaRPr lang="en-US" sz="3200" dirty="0"/>
          </a:p>
          <a:p>
            <a:r>
              <a:rPr lang="en-US" sz="3200" dirty="0"/>
              <a:t>2.) Open a browser, and navigate to </a:t>
            </a:r>
            <a:r>
              <a:rPr lang="en-US" sz="3200" dirty="0" err="1">
                <a:solidFill>
                  <a:srgbClr val="FF0000"/>
                </a:solidFill>
                <a:hlinkClick r:id="rId3"/>
              </a:rPr>
              <a:t>makecode.microbit.org</a:t>
            </a:r>
            <a:endParaRPr lang="en-US" sz="3200" dirty="0">
              <a:solidFill>
                <a:srgbClr val="FF0000"/>
              </a:solidFill>
            </a:endParaRPr>
          </a:p>
          <a:p>
            <a:endParaRPr lang="en-US" sz="3200" b="1" dirty="0"/>
          </a:p>
          <a:p>
            <a:r>
              <a:rPr lang="en-US" sz="3200" dirty="0"/>
              <a:t>3.) Let’s build two programs together:</a:t>
            </a:r>
          </a:p>
          <a:p>
            <a:pPr marL="914400" lvl="1" indent="-457200">
              <a:buFont typeface="Arial" panose="020B0604020202020204" pitchFamily="34" charset="0"/>
              <a:buChar char="•"/>
            </a:pPr>
            <a:r>
              <a:rPr lang="en-US" sz="3200" dirty="0"/>
              <a:t>Hello World</a:t>
            </a:r>
          </a:p>
          <a:p>
            <a:pPr marL="914400" lvl="1" indent="-457200">
              <a:buFont typeface="Arial" panose="020B0604020202020204" pitchFamily="34" charset="0"/>
              <a:buChar char="•"/>
            </a:pPr>
            <a:r>
              <a:rPr lang="en-US" sz="3200" dirty="0"/>
              <a:t>Coin Flip	</a:t>
            </a:r>
          </a:p>
        </p:txBody>
      </p:sp>
      <p:pic>
        <p:nvPicPr>
          <p:cNvPr id="5" name="Picture 4"/>
          <p:cNvPicPr>
            <a:picLocks noChangeAspect="1"/>
          </p:cNvPicPr>
          <p:nvPr/>
        </p:nvPicPr>
        <p:blipFill>
          <a:blip r:embed="rId4"/>
          <a:stretch>
            <a:fillRect/>
          </a:stretch>
        </p:blipFill>
        <p:spPr>
          <a:xfrm>
            <a:off x="603089" y="437321"/>
            <a:ext cx="2269320" cy="1819472"/>
          </a:xfrm>
          <a:prstGeom prst="rect">
            <a:avLst/>
          </a:prstGeom>
        </p:spPr>
      </p:pic>
    </p:spTree>
    <p:extLst>
      <p:ext uri="{BB962C8B-B14F-4D97-AF65-F5344CB8AC3E}">
        <p14:creationId xmlns:p14="http://schemas.microsoft.com/office/powerpoint/2010/main" val="42500703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424" y="861552"/>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0" y="300767"/>
            <a:ext cx="7837713" cy="897206"/>
          </a:xfrm>
          <a:prstGeom prst="rect">
            <a:avLst/>
          </a:prstGeom>
          <a:solidFill>
            <a:schemeClr val="accent2">
              <a:lumMod val="7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p:txBody>
      </p:sp>
      <p:sp>
        <p:nvSpPr>
          <p:cNvPr id="9" name="Title 2"/>
          <p:cNvSpPr txBox="1">
            <a:spLocks/>
          </p:cNvSpPr>
          <p:nvPr/>
        </p:nvSpPr>
        <p:spPr>
          <a:xfrm>
            <a:off x="1962555" y="3729910"/>
            <a:ext cx="7944717"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showed you that anyone can write code.</a:t>
            </a:r>
          </a:p>
        </p:txBody>
      </p:sp>
      <p:sp>
        <p:nvSpPr>
          <p:cNvPr id="11" name="Title 2"/>
          <p:cNvSpPr txBox="1">
            <a:spLocks/>
          </p:cNvSpPr>
          <p:nvPr/>
        </p:nvSpPr>
        <p:spPr>
          <a:xfrm>
            <a:off x="1962554" y="5256661"/>
            <a:ext cx="799543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makes Computer Science Interesting.</a:t>
            </a:r>
          </a:p>
        </p:txBody>
      </p:sp>
    </p:spTree>
    <p:extLst>
      <p:ext uri="{BB962C8B-B14F-4D97-AF65-F5344CB8AC3E}">
        <p14:creationId xmlns:p14="http://schemas.microsoft.com/office/powerpoint/2010/main" val="2399482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7504" y="782739"/>
            <a:ext cx="9859989" cy="1107996"/>
          </a:xfrm>
          <a:prstGeom prst="rect">
            <a:avLst/>
          </a:prstGeom>
          <a:noFill/>
        </p:spPr>
        <p:txBody>
          <a:bodyPr wrap="square" rtlCol="0">
            <a:spAutoFit/>
          </a:bodyPr>
          <a:lstStyle/>
          <a:p>
            <a:r>
              <a:rPr lang="en-US" sz="6600" dirty="0">
                <a:effectLst>
                  <a:outerShdw blurRad="50800" dist="38100" dir="10800000" algn="r" rotWithShape="0">
                    <a:prstClr val="black">
                      <a:alpha val="40000"/>
                    </a:prstClr>
                  </a:outerShdw>
                </a:effectLst>
              </a:rPr>
              <a:t>Game Time!</a:t>
            </a:r>
          </a:p>
        </p:txBody>
      </p:sp>
      <p:sp>
        <p:nvSpPr>
          <p:cNvPr id="4" name="TextBox 3"/>
          <p:cNvSpPr txBox="1"/>
          <p:nvPr/>
        </p:nvSpPr>
        <p:spPr>
          <a:xfrm>
            <a:off x="3022143" y="1948491"/>
            <a:ext cx="5078057" cy="1846659"/>
          </a:xfrm>
          <a:prstGeom prst="rect">
            <a:avLst/>
          </a:prstGeom>
          <a:noFill/>
        </p:spPr>
        <p:txBody>
          <a:bodyPr wrap="none" rtlCol="0">
            <a:spAutoFit/>
          </a:bodyPr>
          <a:lstStyle/>
          <a:p>
            <a:endParaRPr lang="en-US" dirty="0"/>
          </a:p>
          <a:p>
            <a:pPr algn="ctr"/>
            <a:r>
              <a:rPr lang="en-US" sz="3200" dirty="0"/>
              <a:t>There is a disease outbreak!  </a:t>
            </a:r>
          </a:p>
          <a:p>
            <a:pPr algn="ctr"/>
            <a:r>
              <a:rPr lang="en-US" sz="3200" dirty="0"/>
              <a:t>Will you survive?!?</a:t>
            </a:r>
          </a:p>
          <a:p>
            <a:pPr algn="ctr"/>
            <a:r>
              <a:rPr lang="en-US" sz="3200" dirty="0"/>
              <a:t>Who is patient zero?!?</a:t>
            </a:r>
          </a:p>
        </p:txBody>
      </p:sp>
      <p:pic>
        <p:nvPicPr>
          <p:cNvPr id="7" name="Picture 6"/>
          <p:cNvPicPr>
            <a:picLocks noChangeAspect="1"/>
          </p:cNvPicPr>
          <p:nvPr/>
        </p:nvPicPr>
        <p:blipFill>
          <a:blip r:embed="rId3"/>
          <a:stretch>
            <a:fillRect/>
          </a:stretch>
        </p:blipFill>
        <p:spPr>
          <a:xfrm>
            <a:off x="4127660" y="4052887"/>
            <a:ext cx="2867025" cy="2428875"/>
          </a:xfrm>
          <a:prstGeom prst="rect">
            <a:avLst/>
          </a:prstGeom>
        </p:spPr>
      </p:pic>
    </p:spTree>
    <p:extLst>
      <p:ext uri="{BB962C8B-B14F-4D97-AF65-F5344CB8AC3E}">
        <p14:creationId xmlns:p14="http://schemas.microsoft.com/office/powerpoint/2010/main" val="19485130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nvPr>
        </p:nvGraphicFramePr>
        <p:xfrm>
          <a:off x="956671" y="4558490"/>
          <a:ext cx="8770990" cy="1929451"/>
        </p:xfrm>
        <a:graphic>
          <a:graphicData uri="http://schemas.openxmlformats.org/drawingml/2006/table">
            <a:tbl>
              <a:tblPr firstRow="1" bandRow="1">
                <a:tableStyleId>{21E4AEA4-8DFA-4A89-87EB-49C32662AFE0}</a:tableStyleId>
              </a:tblPr>
              <a:tblGrid>
                <a:gridCol w="1754198">
                  <a:extLst>
                    <a:ext uri="{9D8B030D-6E8A-4147-A177-3AD203B41FA5}">
                      <a16:colId xmlns:a16="http://schemas.microsoft.com/office/drawing/2014/main" val="1626274073"/>
                    </a:ext>
                  </a:extLst>
                </a:gridCol>
                <a:gridCol w="1754198">
                  <a:extLst>
                    <a:ext uri="{9D8B030D-6E8A-4147-A177-3AD203B41FA5}">
                      <a16:colId xmlns:a16="http://schemas.microsoft.com/office/drawing/2014/main" val="2618856843"/>
                    </a:ext>
                  </a:extLst>
                </a:gridCol>
                <a:gridCol w="1754198">
                  <a:extLst>
                    <a:ext uri="{9D8B030D-6E8A-4147-A177-3AD203B41FA5}">
                      <a16:colId xmlns:a16="http://schemas.microsoft.com/office/drawing/2014/main" val="2454776063"/>
                    </a:ext>
                  </a:extLst>
                </a:gridCol>
                <a:gridCol w="1754198">
                  <a:extLst>
                    <a:ext uri="{9D8B030D-6E8A-4147-A177-3AD203B41FA5}">
                      <a16:colId xmlns:a16="http://schemas.microsoft.com/office/drawing/2014/main" val="494891308"/>
                    </a:ext>
                  </a:extLst>
                </a:gridCol>
                <a:gridCol w="1754198">
                  <a:extLst>
                    <a:ext uri="{9D8B030D-6E8A-4147-A177-3AD203B41FA5}">
                      <a16:colId xmlns:a16="http://schemas.microsoft.com/office/drawing/2014/main" val="3801314318"/>
                    </a:ext>
                  </a:extLst>
                </a:gridCol>
              </a:tblGrid>
              <a:tr h="351373">
                <a:tc>
                  <a:txBody>
                    <a:bodyPr/>
                    <a:lstStyle/>
                    <a:p>
                      <a:r>
                        <a:rPr lang="en-US" dirty="0"/>
                        <a:t>Game</a:t>
                      </a:r>
                      <a:r>
                        <a:rPr lang="en-US" baseline="0" dirty="0"/>
                        <a:t> Starting</a:t>
                      </a:r>
                      <a:endParaRPr lang="en-US" b="1" dirty="0"/>
                    </a:p>
                  </a:txBody>
                  <a:tcPr/>
                </a:tc>
                <a:tc>
                  <a:txBody>
                    <a:bodyPr/>
                    <a:lstStyle/>
                    <a:p>
                      <a:r>
                        <a:rPr lang="en-US" dirty="0"/>
                        <a:t>Healthy</a:t>
                      </a:r>
                      <a:endParaRPr lang="en-US" b="1" dirty="0"/>
                    </a:p>
                  </a:txBody>
                  <a:tcPr/>
                </a:tc>
                <a:tc>
                  <a:txBody>
                    <a:bodyPr/>
                    <a:lstStyle/>
                    <a:p>
                      <a:r>
                        <a:rPr lang="en-US" dirty="0"/>
                        <a:t>Incubating</a:t>
                      </a:r>
                    </a:p>
                  </a:txBody>
                  <a:tcPr/>
                </a:tc>
                <a:tc>
                  <a:txBody>
                    <a:bodyPr/>
                    <a:lstStyle/>
                    <a:p>
                      <a:r>
                        <a:rPr lang="en-US" dirty="0"/>
                        <a:t>Sick</a:t>
                      </a:r>
                    </a:p>
                  </a:txBody>
                  <a:tcPr/>
                </a:tc>
                <a:tc>
                  <a:txBody>
                    <a:bodyPr/>
                    <a:lstStyle/>
                    <a:p>
                      <a:r>
                        <a:rPr lang="en-US" dirty="0"/>
                        <a:t>Dead</a:t>
                      </a:r>
                    </a:p>
                  </a:txBody>
                  <a:tcPr/>
                </a:tc>
                <a:extLst>
                  <a:ext uri="{0D108BD9-81ED-4DB2-BD59-A6C34878D82A}">
                    <a16:rowId xmlns:a16="http://schemas.microsoft.com/office/drawing/2014/main" val="394770040"/>
                  </a:ext>
                </a:extLst>
              </a:tr>
              <a:tr h="351373">
                <a:tc>
                  <a:txBody>
                    <a:bodyPr/>
                    <a:lstStyle/>
                    <a:p>
                      <a:r>
                        <a:rPr lang="en-US" dirty="0"/>
                        <a:t>Ghost</a:t>
                      </a:r>
                    </a:p>
                  </a:txBody>
                  <a:tcPr/>
                </a:tc>
                <a:tc>
                  <a:txBody>
                    <a:bodyPr/>
                    <a:lstStyle/>
                    <a:p>
                      <a:r>
                        <a:rPr lang="en-US" dirty="0"/>
                        <a:t>Happy</a:t>
                      </a:r>
                    </a:p>
                  </a:txBody>
                  <a:tcPr/>
                </a:tc>
                <a:tc>
                  <a:txBody>
                    <a:bodyPr/>
                    <a:lstStyle/>
                    <a:p>
                      <a:r>
                        <a:rPr lang="en-US" dirty="0"/>
                        <a:t>Confused</a:t>
                      </a:r>
                    </a:p>
                  </a:txBody>
                  <a:tcPr/>
                </a:tc>
                <a:tc>
                  <a:txBody>
                    <a:bodyPr/>
                    <a:lstStyle/>
                    <a:p>
                      <a:r>
                        <a:rPr lang="en-US" dirty="0"/>
                        <a:t>Sad</a:t>
                      </a:r>
                    </a:p>
                  </a:txBody>
                  <a:tcPr/>
                </a:tc>
                <a:tc>
                  <a:txBody>
                    <a:bodyPr/>
                    <a:lstStyle/>
                    <a:p>
                      <a:r>
                        <a:rPr lang="en-US" dirty="0"/>
                        <a:t>Skull</a:t>
                      </a:r>
                    </a:p>
                  </a:txBody>
                  <a:tcPr/>
                </a:tc>
                <a:extLst>
                  <a:ext uri="{0D108BD9-81ED-4DB2-BD59-A6C34878D82A}">
                    <a16:rowId xmlns:a16="http://schemas.microsoft.com/office/drawing/2014/main" val="4285370228"/>
                  </a:ext>
                </a:extLst>
              </a:tr>
              <a:tr h="1197931">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59248016"/>
                  </a:ext>
                </a:extLst>
              </a:tr>
            </a:tbl>
          </a:graphicData>
        </a:graphic>
      </p:graphicFrame>
      <p:sp>
        <p:nvSpPr>
          <p:cNvPr id="5" name="Title 2"/>
          <p:cNvSpPr txBox="1">
            <a:spLocks/>
          </p:cNvSpPr>
          <p:nvPr/>
        </p:nvSpPr>
        <p:spPr>
          <a:xfrm>
            <a:off x="125677" y="30049"/>
            <a:ext cx="10000390" cy="7607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rPr>
              <a:t>Mission: Stop the outbreak on your team!</a:t>
            </a:r>
          </a:p>
          <a:p>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endParaRPr lang="en-US" dirty="0"/>
          </a:p>
        </p:txBody>
      </p:sp>
      <p:sp>
        <p:nvSpPr>
          <p:cNvPr id="10" name="Title 2"/>
          <p:cNvSpPr txBox="1">
            <a:spLocks/>
          </p:cNvSpPr>
          <p:nvPr/>
        </p:nvSpPr>
        <p:spPr>
          <a:xfrm>
            <a:off x="430968" y="782471"/>
            <a:ext cx="11413729" cy="3575519"/>
          </a:xfrm>
          <a:prstGeom prst="rect">
            <a:avLst/>
          </a:prstGeo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600"/>
              </a:spcBef>
              <a:spcAft>
                <a:spcPts val="600"/>
              </a:spcAft>
            </a:pPr>
            <a:r>
              <a:rPr lang="en-US" sz="9600" b="1" dirty="0"/>
              <a:t>Patient Zero </a:t>
            </a:r>
          </a:p>
          <a:p>
            <a:pPr marL="1028700" lvl="1" indent="-571500">
              <a:spcAft>
                <a:spcPts val="600"/>
              </a:spcAft>
              <a:buFont typeface="Arial" panose="020B0604020202020204" pitchFamily="34" charset="0"/>
              <a:buChar char="•"/>
            </a:pPr>
            <a:r>
              <a:rPr lang="en-US" sz="7000" dirty="0"/>
              <a:t>Randomly infected with the illness and is contagious, but shows </a:t>
            </a:r>
            <a:r>
              <a:rPr lang="en-US" sz="7000" u="sng" dirty="0"/>
              <a:t>no</a:t>
            </a:r>
            <a:r>
              <a:rPr lang="en-US" sz="7000" dirty="0"/>
              <a:t> signs of sickness</a:t>
            </a:r>
          </a:p>
          <a:p>
            <a:pPr>
              <a:spcBef>
                <a:spcPts val="600"/>
              </a:spcBef>
              <a:spcAft>
                <a:spcPts val="600"/>
              </a:spcAft>
            </a:pPr>
            <a:r>
              <a:rPr lang="en-US" sz="9600" b="1" dirty="0"/>
              <a:t>Infected Player</a:t>
            </a:r>
          </a:p>
          <a:p>
            <a:pPr marL="1028700" lvl="1" indent="-571500">
              <a:spcAft>
                <a:spcPts val="600"/>
              </a:spcAft>
              <a:buFont typeface="Arial" panose="020B0604020202020204" pitchFamily="34" charset="0"/>
              <a:buChar char="•"/>
            </a:pPr>
            <a:r>
              <a:rPr lang="en-US" sz="7000" dirty="0"/>
              <a:t>Sickness is transmitted when two </a:t>
            </a:r>
            <a:r>
              <a:rPr lang="en-US" sz="7000" dirty="0" err="1"/>
              <a:t>micro:bits</a:t>
            </a:r>
            <a:r>
              <a:rPr lang="en-US" sz="7000" dirty="0"/>
              <a:t> are close enough to spread the disease</a:t>
            </a:r>
          </a:p>
          <a:p>
            <a:pPr marL="1028700" lvl="1" indent="-571500">
              <a:spcAft>
                <a:spcPts val="600"/>
              </a:spcAft>
              <a:buFont typeface="Arial" panose="020B0604020202020204" pitchFamily="34" charset="0"/>
              <a:buChar char="•"/>
            </a:pPr>
            <a:r>
              <a:rPr lang="en-US" sz="7000" dirty="0"/>
              <a:t>Player is contagious immediately, even during incubation time</a:t>
            </a:r>
          </a:p>
          <a:p>
            <a:pPr>
              <a:spcBef>
                <a:spcPts val="600"/>
              </a:spcBef>
              <a:spcAft>
                <a:spcPts val="600"/>
              </a:spcAft>
            </a:pPr>
            <a:r>
              <a:rPr lang="en-US" sz="9600" b="1" dirty="0"/>
              <a:t>Dead Player</a:t>
            </a:r>
          </a:p>
          <a:p>
            <a:pPr marL="1028700" lvl="1" indent="-571500">
              <a:spcAft>
                <a:spcPts val="600"/>
              </a:spcAft>
              <a:buFont typeface="Arial" panose="020B0604020202020204" pitchFamily="34" charset="0"/>
              <a:buChar char="•"/>
            </a:pPr>
            <a:r>
              <a:rPr lang="en-US" sz="7000" dirty="0"/>
              <a:t>Dead players are non-contagious and out of the game</a:t>
            </a:r>
            <a:endParaRPr lang="en-US" sz="9600" dirty="0"/>
          </a:p>
          <a:p>
            <a:pPr>
              <a:spcBef>
                <a:spcPts val="600"/>
              </a:spcBef>
            </a:pPr>
            <a:r>
              <a:rPr lang="en-US" sz="9600" b="1" dirty="0"/>
              <a:t>Game Over</a:t>
            </a:r>
          </a:p>
          <a:p>
            <a:pPr marL="1028700" lvl="1" indent="-571500">
              <a:spcAft>
                <a:spcPts val="600"/>
              </a:spcAft>
              <a:buFont typeface="Arial" panose="020B0604020202020204" pitchFamily="34" charset="0"/>
              <a:buChar char="•"/>
            </a:pPr>
            <a:r>
              <a:rPr lang="en-US" sz="7000" dirty="0"/>
              <a:t>Game stops when all players are dead</a:t>
            </a:r>
          </a:p>
          <a:p>
            <a:pPr marL="1028700" lvl="1" indent="-571500">
              <a:spcAft>
                <a:spcPts val="600"/>
              </a:spcAft>
              <a:buFont typeface="Arial" panose="020B0604020202020204" pitchFamily="34" charset="0"/>
              <a:buChar char="•"/>
            </a:pPr>
            <a:r>
              <a:rPr lang="en-US" sz="7000" dirty="0"/>
              <a:t>Or, if at least one player on your team is healthy, your team has stopped the outbreak and won the game</a:t>
            </a:r>
            <a:endParaRPr lang="en-US" sz="9600" b="1" dirty="0"/>
          </a:p>
          <a:p>
            <a:pPr>
              <a:spcBef>
                <a:spcPts val="600"/>
              </a:spcBef>
            </a:pPr>
            <a:r>
              <a:rPr lang="en-US" sz="9600" b="1" dirty="0"/>
              <a:t>Health Stages</a:t>
            </a:r>
            <a:endParaRPr lang="en-US" dirty="0"/>
          </a:p>
          <a:p>
            <a:pPr marL="571500" indent="-571500">
              <a:buFont typeface="Arial" panose="020B0604020202020204" pitchFamily="34" charset="0"/>
              <a:buChar char="•"/>
            </a:pPr>
            <a:endParaRPr lang="en-US" dirty="0"/>
          </a:p>
          <a:p>
            <a:r>
              <a:rPr lang="en-US" dirty="0"/>
              <a:t>  </a:t>
            </a:r>
          </a:p>
          <a:p>
            <a:endParaRPr lang="en-US" dirty="0"/>
          </a:p>
          <a:p>
            <a:endParaRPr lang="en-US" dirty="0"/>
          </a:p>
          <a:p>
            <a:endParaRPr lang="en-US" dirty="0"/>
          </a:p>
          <a:p>
            <a:endParaRPr lang="en-US" dirty="0"/>
          </a:p>
          <a:p>
            <a:endParaRPr lang="en-US" dirty="0"/>
          </a:p>
        </p:txBody>
      </p:sp>
      <p:grpSp>
        <p:nvGrpSpPr>
          <p:cNvPr id="20" name="Group 19"/>
          <p:cNvGrpSpPr/>
          <p:nvPr/>
        </p:nvGrpSpPr>
        <p:grpSpPr>
          <a:xfrm>
            <a:off x="1050173" y="5297618"/>
            <a:ext cx="8677487" cy="1190323"/>
            <a:chOff x="742821" y="4472870"/>
            <a:chExt cx="9733700" cy="1560383"/>
          </a:xfrm>
        </p:grpSpPr>
        <p:pic>
          <p:nvPicPr>
            <p:cNvPr id="4" name="Picture 3"/>
            <p:cNvPicPr>
              <a:picLocks noChangeAspect="1"/>
            </p:cNvPicPr>
            <p:nvPr/>
          </p:nvPicPr>
          <p:blipFill>
            <a:blip r:embed="rId3"/>
            <a:stretch>
              <a:fillRect/>
            </a:stretch>
          </p:blipFill>
          <p:spPr>
            <a:xfrm>
              <a:off x="742821" y="4479438"/>
              <a:ext cx="1909172" cy="1553815"/>
            </a:xfrm>
            <a:prstGeom prst="rect">
              <a:avLst/>
            </a:prstGeom>
          </p:spPr>
        </p:pic>
        <p:pic>
          <p:nvPicPr>
            <p:cNvPr id="7" name="Picture 6"/>
            <p:cNvPicPr>
              <a:picLocks noChangeAspect="1"/>
            </p:cNvPicPr>
            <p:nvPr/>
          </p:nvPicPr>
          <p:blipFill>
            <a:blip r:embed="rId4"/>
            <a:stretch>
              <a:fillRect/>
            </a:stretch>
          </p:blipFill>
          <p:spPr>
            <a:xfrm>
              <a:off x="8579603" y="4477478"/>
              <a:ext cx="1896918" cy="1549207"/>
            </a:xfrm>
            <a:prstGeom prst="rect">
              <a:avLst/>
            </a:prstGeom>
          </p:spPr>
        </p:pic>
        <p:pic>
          <p:nvPicPr>
            <p:cNvPr id="8" name="Picture 7"/>
            <p:cNvPicPr>
              <a:picLocks noChangeAspect="1"/>
            </p:cNvPicPr>
            <p:nvPr/>
          </p:nvPicPr>
          <p:blipFill>
            <a:blip r:embed="rId5"/>
            <a:stretch>
              <a:fillRect/>
            </a:stretch>
          </p:blipFill>
          <p:spPr>
            <a:xfrm>
              <a:off x="4636952" y="4472870"/>
              <a:ext cx="1887268" cy="1553815"/>
            </a:xfrm>
            <a:prstGeom prst="rect">
              <a:avLst/>
            </a:prstGeom>
          </p:spPr>
        </p:pic>
        <p:pic>
          <p:nvPicPr>
            <p:cNvPr id="9" name="Picture 8"/>
            <p:cNvPicPr>
              <a:picLocks noChangeAspect="1"/>
            </p:cNvPicPr>
            <p:nvPr/>
          </p:nvPicPr>
          <p:blipFill>
            <a:blip r:embed="rId6"/>
            <a:stretch>
              <a:fillRect/>
            </a:stretch>
          </p:blipFill>
          <p:spPr>
            <a:xfrm>
              <a:off x="6597178" y="4472870"/>
              <a:ext cx="1909466" cy="1553815"/>
            </a:xfrm>
            <a:prstGeom prst="rect">
              <a:avLst/>
            </a:prstGeom>
          </p:spPr>
        </p:pic>
        <p:pic>
          <p:nvPicPr>
            <p:cNvPr id="6" name="Picture 5"/>
            <p:cNvPicPr>
              <a:picLocks noChangeAspect="1"/>
            </p:cNvPicPr>
            <p:nvPr/>
          </p:nvPicPr>
          <p:blipFill>
            <a:blip r:embed="rId7"/>
            <a:stretch>
              <a:fillRect/>
            </a:stretch>
          </p:blipFill>
          <p:spPr>
            <a:xfrm>
              <a:off x="2724952" y="4472870"/>
              <a:ext cx="1839041" cy="1553815"/>
            </a:xfrm>
            <a:prstGeom prst="rect">
              <a:avLst/>
            </a:prstGeom>
          </p:spPr>
        </p:pic>
      </p:grpSp>
    </p:spTree>
    <p:extLst>
      <p:ext uri="{BB962C8B-B14F-4D97-AF65-F5344CB8AC3E}">
        <p14:creationId xmlns:p14="http://schemas.microsoft.com/office/powerpoint/2010/main" val="1668216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6239" y="199935"/>
            <a:ext cx="9859989" cy="1107996"/>
          </a:xfrm>
          <a:prstGeom prst="rect">
            <a:avLst/>
          </a:prstGeom>
          <a:noFill/>
        </p:spPr>
        <p:txBody>
          <a:bodyPr wrap="square" rtlCol="0">
            <a:spAutoFit/>
          </a:bodyPr>
          <a:lstStyle/>
          <a:p>
            <a:r>
              <a:rPr lang="en-US" sz="6600" dirty="0">
                <a:effectLst>
                  <a:outerShdw blurRad="50800" dist="38100" dir="10800000" algn="r" rotWithShape="0">
                    <a:prstClr val="black">
                      <a:alpha val="40000"/>
                    </a:prstClr>
                  </a:outerShdw>
                </a:effectLst>
              </a:rPr>
              <a:t>Volunteer Tips</a:t>
            </a:r>
          </a:p>
        </p:txBody>
      </p:sp>
      <p:sp>
        <p:nvSpPr>
          <p:cNvPr id="2" name="Rectangle 1">
            <a:extLst>
              <a:ext uri="{FF2B5EF4-FFF2-40B4-BE49-F238E27FC236}">
                <a16:creationId xmlns:a16="http://schemas.microsoft.com/office/drawing/2014/main" id="{786F4903-F4ED-40D1-8904-D54DC3C3B427}"/>
              </a:ext>
            </a:extLst>
          </p:cNvPr>
          <p:cNvSpPr/>
          <p:nvPr/>
        </p:nvSpPr>
        <p:spPr>
          <a:xfrm>
            <a:off x="996239" y="1606452"/>
            <a:ext cx="6720895" cy="3139321"/>
          </a:xfrm>
          <a:prstGeom prst="rect">
            <a:avLst/>
          </a:prstGeom>
        </p:spPr>
        <p:txBody>
          <a:bodyPr wrap="square">
            <a:spAutoFit/>
          </a:bodyPr>
          <a:lstStyle/>
          <a:p>
            <a:pPr marL="342900" indent="-342900">
              <a:buFont typeface="+mj-lt"/>
              <a:buAutoNum type="arabicPeriod"/>
            </a:pPr>
            <a:r>
              <a:rPr lang="en-US" dirty="0"/>
              <a:t>Sign-up for </a:t>
            </a:r>
            <a:r>
              <a:rPr lang="en-US" dirty="0" err="1"/>
              <a:t>DigiGirlz</a:t>
            </a:r>
            <a:r>
              <a:rPr lang="en-US" dirty="0"/>
              <a:t> if you can</a:t>
            </a:r>
          </a:p>
          <a:p>
            <a:pPr marL="800100" lvl="1" indent="-342900">
              <a:buFont typeface="Arial" panose="020B0604020202020204" pitchFamily="34" charset="0"/>
              <a:buChar char="•"/>
            </a:pPr>
            <a:r>
              <a:rPr lang="en-US" dirty="0"/>
              <a:t>June 13</a:t>
            </a:r>
            <a:r>
              <a:rPr lang="en-US" baseline="30000" dirty="0"/>
              <a:t>th</a:t>
            </a:r>
            <a:r>
              <a:rPr lang="en-US" dirty="0"/>
              <a:t> – morning and afternoon session</a:t>
            </a:r>
          </a:p>
          <a:p>
            <a:pPr marL="800100" lvl="1" indent="-342900">
              <a:buFont typeface="Arial" panose="020B0604020202020204" pitchFamily="34" charset="0"/>
              <a:buChar char="•"/>
            </a:pPr>
            <a:r>
              <a:rPr lang="en-US" dirty="0"/>
              <a:t>Need more volunteers</a:t>
            </a:r>
          </a:p>
          <a:p>
            <a:pPr marL="800100" lvl="1" indent="-342900">
              <a:buFont typeface="Arial" panose="020B0604020202020204" pitchFamily="34" charset="0"/>
              <a:buChar char="•"/>
            </a:pPr>
            <a:endParaRPr lang="en-US" dirty="0"/>
          </a:p>
          <a:p>
            <a:pPr marL="342900" indent="-342900">
              <a:buAutoNum type="arabicPeriod" startAt="2"/>
            </a:pPr>
            <a:r>
              <a:rPr lang="en-US" dirty="0"/>
              <a:t>Help students solve problems without giving them the solution</a:t>
            </a:r>
          </a:p>
          <a:p>
            <a:pPr marL="800100" lvl="1" indent="-342900">
              <a:buFont typeface="Arial" panose="020B0604020202020204" pitchFamily="34" charset="0"/>
              <a:buChar char="•"/>
            </a:pPr>
            <a:r>
              <a:rPr lang="en-US" dirty="0"/>
              <a:t>Answer with a question</a:t>
            </a:r>
          </a:p>
          <a:p>
            <a:pPr marL="800100" lvl="1" indent="-342900">
              <a:buFont typeface="Arial" panose="020B0604020202020204" pitchFamily="34" charset="0"/>
              <a:buChar char="•"/>
            </a:pPr>
            <a:endParaRPr lang="en-US" dirty="0"/>
          </a:p>
          <a:p>
            <a:pPr marL="342900" indent="-342900">
              <a:buAutoNum type="arabicPeriod" startAt="3"/>
            </a:pPr>
            <a:r>
              <a:rPr lang="en-US" dirty="0"/>
              <a:t>Invest time to learn the code editor and the projects</a:t>
            </a:r>
          </a:p>
          <a:p>
            <a:pPr marL="800100" lvl="1" indent="-342900">
              <a:buFont typeface="Arial" panose="020B0604020202020204" pitchFamily="34" charset="0"/>
              <a:buChar char="•"/>
            </a:pPr>
            <a:r>
              <a:rPr lang="en-US" dirty="0"/>
              <a:t>Do homework:</a:t>
            </a:r>
          </a:p>
          <a:p>
            <a:pPr marL="1257300" lvl="2" indent="-342900">
              <a:buFont typeface="Arial" panose="020B0604020202020204" pitchFamily="34" charset="0"/>
              <a:buChar char="•"/>
            </a:pPr>
            <a:r>
              <a:rPr lang="en-US" dirty="0"/>
              <a:t>Ninja Coin Flip</a:t>
            </a:r>
          </a:p>
          <a:p>
            <a:pPr marL="1257300" lvl="2" indent="-342900">
              <a:buFont typeface="Arial" panose="020B0604020202020204" pitchFamily="34" charset="0"/>
              <a:buChar char="•"/>
            </a:pPr>
            <a:r>
              <a:rPr lang="en-US" dirty="0"/>
              <a:t>Rock, Paper, Scissors</a:t>
            </a:r>
          </a:p>
        </p:txBody>
      </p:sp>
    </p:spTree>
    <p:extLst>
      <p:ext uri="{BB962C8B-B14F-4D97-AF65-F5344CB8AC3E}">
        <p14:creationId xmlns:p14="http://schemas.microsoft.com/office/powerpoint/2010/main" val="973025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2073</TotalTime>
  <Words>1134</Words>
  <Application>Microsoft Office PowerPoint</Application>
  <PresentationFormat>Widescreen</PresentationFormat>
  <Paragraphs>149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Train the Trainer: Get Creative,  Get Connected, Get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Hosting: Web App For Containers, AKS, and ACS for K8s</dc:title>
  <dc:creator>Nicole Haugen</dc:creator>
  <cp:lastModifiedBy>Nicole Haugen</cp:lastModifiedBy>
  <cp:revision>45</cp:revision>
  <dcterms:created xsi:type="dcterms:W3CDTF">2018-01-25T20:00:18Z</dcterms:created>
  <dcterms:modified xsi:type="dcterms:W3CDTF">2018-06-04T15:34:08Z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nicolela@microsoft.com</vt:lpwstr>
  </property>
  <property fmtid="{D5CDD505-2E9C-101B-9397-08002B2CF9AE}" pid="5" name="MSIP_Label_f42aa342-8706-4288-bd11-ebb85995028c_SetDate">
    <vt:lpwstr>2018-01-25T21:28:55.2537562Z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