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14"/>
  </p:notesMasterIdLst>
  <p:handoutMasterIdLst>
    <p:handoutMasterId r:id="rId15"/>
  </p:handoutMasterIdLst>
  <p:sldIdLst>
    <p:sldId id="267" r:id="rId2"/>
    <p:sldId id="269" r:id="rId3"/>
    <p:sldId id="374" r:id="rId4"/>
    <p:sldId id="373" r:id="rId5"/>
    <p:sldId id="380" r:id="rId6"/>
    <p:sldId id="378" r:id="rId7"/>
    <p:sldId id="376" r:id="rId8"/>
    <p:sldId id="377" r:id="rId9"/>
    <p:sldId id="375" r:id="rId10"/>
    <p:sldId id="379" r:id="rId11"/>
    <p:sldId id="382" r:id="rId12"/>
    <p:sldId id="38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E4A4D6E-B32F-4F85-9737-1CFF7EC24B5F}">
          <p14:sldIdLst>
            <p14:sldId id="267"/>
            <p14:sldId id="269"/>
            <p14:sldId id="374"/>
            <p14:sldId id="373"/>
            <p14:sldId id="380"/>
            <p14:sldId id="378"/>
            <p14:sldId id="376"/>
            <p14:sldId id="377"/>
            <p14:sldId id="375"/>
            <p14:sldId id="379"/>
            <p14:sldId id="382"/>
            <p14:sldId id="38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1A82B1"/>
    <a:srgbClr val="1E8D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34" autoAdjust="0"/>
    <p:restoredTop sz="86721" autoAdjust="0"/>
  </p:normalViewPr>
  <p:slideViewPr>
    <p:cSldViewPr snapToGrid="0">
      <p:cViewPr varScale="1">
        <p:scale>
          <a:sx n="143" d="100"/>
          <a:sy n="143" d="100"/>
        </p:scale>
        <p:origin x="768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6" d="100"/>
          <a:sy n="46" d="100"/>
        </p:scale>
        <p:origin x="1944" y="3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D83CE4-BAFB-41A6-97D4-FA7916DA3BB5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5F6385-2E4D-44BC-A7A1-5EF758DD3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4859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623304-FC45-43E3-861E-17CE13252E52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C2FA96-E043-47F1-B25A-65CD4606D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558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2FA96-E043-47F1-B25A-65CD4606D51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5403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2FA96-E043-47F1-B25A-65CD4606D51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8847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2FA96-E043-47F1-B25A-65CD4606D51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5022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2FA96-E043-47F1-B25A-65CD4606D51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0889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2FA96-E043-47F1-B25A-65CD4606D51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088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2FA96-E043-47F1-B25A-65CD4606D51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97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2FA96-E043-47F1-B25A-65CD4606D51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4984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2FA96-E043-47F1-B25A-65CD4606D51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1329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2FA96-E043-47F1-B25A-65CD4606D51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7927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2FA96-E043-47F1-B25A-65CD4606D51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2803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2FA96-E043-47F1-B25A-65CD4606D51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9720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2FA96-E043-47F1-B25A-65CD4606D51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368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 - White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304800" y="365124"/>
            <a:ext cx="11582400" cy="6398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3"/>
              </a:buClr>
              <a:buFont typeface="Arial"/>
              <a:buNone/>
              <a:defRPr sz="4267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2400"/>
            </a:lvl2pPr>
            <a:lvl3pPr lvl="2" indent="0">
              <a:spcBef>
                <a:spcPts val="0"/>
              </a:spcBef>
              <a:buNone/>
              <a:defRPr sz="2400"/>
            </a:lvl3pPr>
            <a:lvl4pPr lvl="3" indent="0">
              <a:spcBef>
                <a:spcPts val="0"/>
              </a:spcBef>
              <a:buNone/>
              <a:defRPr sz="2400"/>
            </a:lvl4pPr>
            <a:lvl5pPr lvl="4" indent="0">
              <a:spcBef>
                <a:spcPts val="0"/>
              </a:spcBef>
              <a:buNone/>
              <a:defRPr sz="2400"/>
            </a:lvl5pPr>
            <a:lvl6pPr lvl="5" indent="0">
              <a:spcBef>
                <a:spcPts val="0"/>
              </a:spcBef>
              <a:buNone/>
              <a:defRPr sz="2400"/>
            </a:lvl6pPr>
            <a:lvl7pPr lvl="6" indent="0">
              <a:spcBef>
                <a:spcPts val="0"/>
              </a:spcBef>
              <a:buNone/>
              <a:defRPr sz="2400"/>
            </a:lvl7pPr>
            <a:lvl8pPr lvl="7" indent="0">
              <a:spcBef>
                <a:spcPts val="0"/>
              </a:spcBef>
              <a:buNone/>
              <a:defRPr sz="2400"/>
            </a:lvl8pPr>
            <a:lvl9pPr lvl="8" indent="0">
              <a:spcBef>
                <a:spcPts val="0"/>
              </a:spcBef>
              <a:buNone/>
              <a:defRPr sz="2400"/>
            </a:lvl9pPr>
          </a:lstStyle>
          <a:p>
            <a:endParaRPr/>
          </a:p>
        </p:txBody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304800" y="1126767"/>
            <a:ext cx="11582400" cy="505019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594" marR="0" lvl="0" indent="-59265" algn="l" rtl="0">
              <a:lnSpc>
                <a:spcPct val="90000"/>
              </a:lnSpc>
              <a:spcBef>
                <a:spcPts val="1000"/>
              </a:spcBef>
              <a:buClr>
                <a:schemeClr val="accent3"/>
              </a:buClr>
              <a:buSzPct val="100000"/>
              <a:buFont typeface="Arial"/>
              <a:buChar char="•"/>
              <a:defRPr sz="2667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783" marR="0" lvl="1" indent="-76198" algn="l" rtl="0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SzPct val="100000"/>
              <a:buFont typeface="Arial"/>
              <a:buChar char="−"/>
              <a:defRPr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2971" marR="0" lvl="2" indent="-101597" algn="l" rtl="0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160" marR="0" lvl="3" indent="-114297" algn="l" rtl="0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SzPct val="96428"/>
              <a:buFont typeface="Arial"/>
              <a:buChar char="−"/>
              <a:defRPr sz="18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349" marR="0" lvl="4" indent="-114297" algn="l" rtl="0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SzPct val="96428"/>
              <a:buFont typeface="Noto Sans Symbols"/>
              <a:buChar char="➢"/>
              <a:defRPr sz="18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537" marR="0" lvl="5" indent="-11429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6428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726" marR="0" lvl="6" indent="-11429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6428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8914" marR="0" lvl="7" indent="-11429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6428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103" marR="0" lvl="8" indent="-11429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6428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" y="6388169"/>
            <a:ext cx="1143000" cy="304800"/>
          </a:xfrm>
          <a:prstGeom prst="rect">
            <a:avLst/>
          </a:prstGeom>
        </p:spPr>
      </p:pic>
      <p:pic>
        <p:nvPicPr>
          <p:cNvPr id="7" name="Shape 281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11277600" y="6326221"/>
            <a:ext cx="580400" cy="342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37850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 Title and Content - White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title"/>
          </p:nvPr>
        </p:nvSpPr>
        <p:spPr>
          <a:xfrm>
            <a:off x="304800" y="365124"/>
            <a:ext cx="11582400" cy="6398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3"/>
              </a:buClr>
              <a:buFont typeface="Arial"/>
              <a:buNone/>
              <a:defRPr sz="4267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2400"/>
            </a:lvl2pPr>
            <a:lvl3pPr lvl="2" indent="0">
              <a:spcBef>
                <a:spcPts val="0"/>
              </a:spcBef>
              <a:buNone/>
              <a:defRPr sz="2400"/>
            </a:lvl3pPr>
            <a:lvl4pPr lvl="3" indent="0">
              <a:spcBef>
                <a:spcPts val="0"/>
              </a:spcBef>
              <a:buNone/>
              <a:defRPr sz="2400"/>
            </a:lvl4pPr>
            <a:lvl5pPr lvl="4" indent="0">
              <a:spcBef>
                <a:spcPts val="0"/>
              </a:spcBef>
              <a:buNone/>
              <a:defRPr sz="2400"/>
            </a:lvl5pPr>
            <a:lvl6pPr lvl="5" indent="0">
              <a:spcBef>
                <a:spcPts val="0"/>
              </a:spcBef>
              <a:buNone/>
              <a:defRPr sz="2400"/>
            </a:lvl6pPr>
            <a:lvl7pPr lvl="6" indent="0">
              <a:spcBef>
                <a:spcPts val="0"/>
              </a:spcBef>
              <a:buNone/>
              <a:defRPr sz="2400"/>
            </a:lvl7pPr>
            <a:lvl8pPr lvl="7" indent="0">
              <a:spcBef>
                <a:spcPts val="0"/>
              </a:spcBef>
              <a:buNone/>
              <a:defRPr sz="2400"/>
            </a:lvl8pPr>
            <a:lvl9pPr lvl="8" indent="0">
              <a:spcBef>
                <a:spcPts val="0"/>
              </a:spcBef>
              <a:buNone/>
              <a:defRPr sz="2400"/>
            </a:lvl9pPr>
          </a:lstStyle>
          <a:p>
            <a:endParaRPr/>
          </a:p>
        </p:txBody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304800" y="1825625"/>
            <a:ext cx="11582400" cy="43513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594" marR="0" lvl="0" indent="-59265" algn="l" rtl="0">
              <a:lnSpc>
                <a:spcPct val="90000"/>
              </a:lnSpc>
              <a:spcBef>
                <a:spcPts val="1000"/>
              </a:spcBef>
              <a:buClr>
                <a:schemeClr val="accent3"/>
              </a:buClr>
              <a:buSzPct val="100000"/>
              <a:buFont typeface="Arial"/>
              <a:buChar char="•"/>
              <a:defRPr sz="2667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783" marR="0" lvl="1" indent="-76198" algn="l" rtl="0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SzPct val="100000"/>
              <a:buFont typeface="Arial"/>
              <a:buChar char="−"/>
              <a:defRPr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2971" marR="0" lvl="2" indent="-101597" algn="l" rtl="0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160" marR="0" lvl="3" indent="-114297" algn="l" rtl="0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SzPct val="96428"/>
              <a:buFont typeface="Arial"/>
              <a:buChar char="−"/>
              <a:defRPr sz="18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349" marR="0" lvl="4" indent="-114297" algn="l" rtl="0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SzPct val="96428"/>
              <a:buFont typeface="Noto Sans Symbols"/>
              <a:buChar char="➢"/>
              <a:defRPr sz="18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537" marR="0" lvl="5" indent="-11429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6428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726" marR="0" lvl="6" indent="-11429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6428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8914" marR="0" lvl="7" indent="-11429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6428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103" marR="0" lvl="8" indent="-11429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6428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5" name="Shape 225"/>
          <p:cNvSpPr txBox="1">
            <a:spLocks noGrp="1"/>
          </p:cNvSpPr>
          <p:nvPr>
            <p:ph type="body" idx="2"/>
          </p:nvPr>
        </p:nvSpPr>
        <p:spPr>
          <a:xfrm>
            <a:off x="304800" y="1022350"/>
            <a:ext cx="11582400" cy="62441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Arial"/>
              <a:buNone/>
              <a:defRPr sz="28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783" marR="0" lvl="1" indent="-76198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2971" marR="0" lvl="2" indent="-10159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160" marR="0" lvl="3" indent="-11429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6428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349" marR="0" lvl="4" indent="-11429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6428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537" marR="0" lvl="5" indent="-11429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6428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726" marR="0" lvl="6" indent="-11429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6428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8914" marR="0" lvl="7" indent="-11429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6428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103" marR="0" lvl="8" indent="-11429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6428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" y="6388169"/>
            <a:ext cx="1143000" cy="304800"/>
          </a:xfrm>
          <a:prstGeom prst="rect">
            <a:avLst/>
          </a:prstGeom>
        </p:spPr>
      </p:pic>
      <p:pic>
        <p:nvPicPr>
          <p:cNvPr id="8" name="Shape 281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11277600" y="6326221"/>
            <a:ext cx="580400" cy="342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17202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itle Slide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/>
        </p:nvSpPr>
        <p:spPr>
          <a:xfrm>
            <a:off x="0" y="1"/>
            <a:ext cx="12192000" cy="5478271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0"/>
          </a:gradFill>
          <a:ln>
            <a:noFill/>
          </a:ln>
        </p:spPr>
        <p:txBody>
          <a:bodyPr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67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9" name="Shape 229"/>
          <p:cNvPicPr preferRelativeResize="0"/>
          <p:nvPr/>
        </p:nvPicPr>
        <p:blipFill rotWithShape="1">
          <a:blip r:embed="rId2">
            <a:alphaModFix/>
          </a:blip>
          <a:srcRect l="1528" t="1342" b="2667"/>
          <a:stretch/>
        </p:blipFill>
        <p:spPr>
          <a:xfrm>
            <a:off x="1" y="1"/>
            <a:ext cx="5567999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914400" y="1764482"/>
            <a:ext cx="9903883" cy="156633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53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783" marR="0" lvl="1" indent="-76198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2971" marR="0" lvl="2" indent="-10159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160" marR="0" lvl="3" indent="-11429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6428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349" marR="0" lvl="4" indent="-11429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6428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537" marR="0" lvl="5" indent="-11429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6428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726" marR="0" lvl="6" indent="-11429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6428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8914" marR="0" lvl="7" indent="-11429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6428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103" marR="0" lvl="8" indent="-11429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6428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1" name="Shape 231"/>
          <p:cNvSpPr txBox="1">
            <a:spLocks noGrp="1"/>
          </p:cNvSpPr>
          <p:nvPr>
            <p:ph type="body" idx="2"/>
          </p:nvPr>
        </p:nvSpPr>
        <p:spPr>
          <a:xfrm>
            <a:off x="914400" y="3655591"/>
            <a:ext cx="9903883" cy="6530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/>
              <a:buNone/>
              <a:defRPr sz="2667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783" marR="0" lvl="1" indent="-76198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2971" marR="0" lvl="2" indent="-10159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160" marR="0" lvl="3" indent="-11429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6428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349" marR="0" lvl="4" indent="-11429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6428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537" marR="0" lvl="5" indent="-11429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6428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726" marR="0" lvl="6" indent="-11429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6428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8914" marR="0" lvl="7" indent="-11429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6428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103" marR="0" lvl="8" indent="-11429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6428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5919893"/>
            <a:ext cx="3061260" cy="65357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B003F87-A68F-4444-B117-41EF5ED03FE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388048" y="5919893"/>
            <a:ext cx="1177124" cy="613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68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 - Blue"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gradFill>
            <a:gsLst>
              <a:gs pos="0">
                <a:srgbClr val="116B91"/>
              </a:gs>
              <a:gs pos="100000">
                <a:schemeClr val="accent2"/>
              </a:gs>
            </a:gsLst>
            <a:lin ang="5400000" scaled="0"/>
          </a:gradFill>
          <a:ln>
            <a:noFill/>
          </a:ln>
        </p:spPr>
        <p:txBody>
          <a:bodyPr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67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Shape 247"/>
          <p:cNvSpPr txBox="1">
            <a:spLocks noGrp="1"/>
          </p:cNvSpPr>
          <p:nvPr>
            <p:ph type="title"/>
          </p:nvPr>
        </p:nvSpPr>
        <p:spPr>
          <a:xfrm>
            <a:off x="304800" y="365124"/>
            <a:ext cx="11582400" cy="6398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3"/>
              </a:buClr>
              <a:buFont typeface="Arial"/>
              <a:buNone/>
              <a:defRPr sz="4267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2400"/>
            </a:lvl2pPr>
            <a:lvl3pPr lvl="2" indent="0">
              <a:spcBef>
                <a:spcPts val="0"/>
              </a:spcBef>
              <a:buNone/>
              <a:defRPr sz="2400"/>
            </a:lvl3pPr>
            <a:lvl4pPr lvl="3" indent="0">
              <a:spcBef>
                <a:spcPts val="0"/>
              </a:spcBef>
              <a:buNone/>
              <a:defRPr sz="2400"/>
            </a:lvl4pPr>
            <a:lvl5pPr lvl="4" indent="0">
              <a:spcBef>
                <a:spcPts val="0"/>
              </a:spcBef>
              <a:buNone/>
              <a:defRPr sz="2400"/>
            </a:lvl5pPr>
            <a:lvl6pPr lvl="5" indent="0">
              <a:spcBef>
                <a:spcPts val="0"/>
              </a:spcBef>
              <a:buNone/>
              <a:defRPr sz="2400"/>
            </a:lvl6pPr>
            <a:lvl7pPr lvl="6" indent="0">
              <a:spcBef>
                <a:spcPts val="0"/>
              </a:spcBef>
              <a:buNone/>
              <a:defRPr sz="2400"/>
            </a:lvl7pPr>
            <a:lvl8pPr lvl="7" indent="0">
              <a:spcBef>
                <a:spcPts val="0"/>
              </a:spcBef>
              <a:buNone/>
              <a:defRPr sz="2400"/>
            </a:lvl8pPr>
            <a:lvl9pPr lvl="8" indent="0">
              <a:spcBef>
                <a:spcPts val="0"/>
              </a:spcBef>
              <a:buNone/>
              <a:defRPr sz="2400"/>
            </a:lvl9pPr>
          </a:lstStyle>
          <a:p>
            <a:endParaRPr/>
          </a:p>
        </p:txBody>
      </p:sp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xfrm>
            <a:off x="304800" y="1116376"/>
            <a:ext cx="11582400" cy="50605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61963" marR="0" lvl="0" indent="-293688" algn="l" rtl="0">
              <a:lnSpc>
                <a:spcPct val="150000"/>
              </a:lnSpc>
              <a:spcBef>
                <a:spcPts val="1000"/>
              </a:spcBef>
              <a:buClr>
                <a:schemeClr val="accent3"/>
              </a:buClr>
              <a:buSzPct val="100000"/>
              <a:buFont typeface="Arial"/>
              <a:buChar char="•"/>
              <a:defRPr sz="26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783" marR="0" lvl="1" indent="-76198" algn="l" rtl="0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SzPct val="100000"/>
              <a:buFont typeface="Arial"/>
              <a:buChar char="−"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2971" marR="0" lvl="2" indent="-101597" algn="l" rtl="0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160" marR="0" lvl="3" indent="-114297" algn="l" rtl="0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SzPct val="96428"/>
              <a:buFont typeface="Arial"/>
              <a:buChar char="−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349" marR="0" lvl="4" indent="-114297" algn="l" rtl="0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SzPct val="96428"/>
              <a:buFont typeface="Noto Sans Symbols"/>
              <a:buChar char="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537" marR="0" lvl="5" indent="-11429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6428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726" marR="0" lvl="6" indent="-11429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6428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8914" marR="0" lvl="7" indent="-11429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6428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103" marR="0" lvl="8" indent="-11429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6428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3AA5F2"/>
              </a:clrFrom>
              <a:clrTo>
                <a:srgbClr val="3AA5F2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4800" y="6355824"/>
            <a:ext cx="1107713" cy="3221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C84B9E-CBD5-4807-BAAF-007933FA1F3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4443" y="6355824"/>
            <a:ext cx="1612757" cy="3221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99259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9214"/>
            <a:ext cx="10515600" cy="66760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543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1/24/2018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342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227425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68" r:id="rId2"/>
    <p:sldLayoutId id="2147483669" r:id="rId3"/>
    <p:sldLayoutId id="2147483671" r:id="rId4"/>
    <p:sldLayoutId id="2147483674" r:id="rId5"/>
    <p:sldLayoutId id="2147483675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microbit.org/resellers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www.newark.com/w/search/prl/results?brand=bbc-micro-bit" TargetMode="External"/><Relationship Id="rId4" Type="http://schemas.openxmlformats.org/officeDocument/2006/relationships/hyperlink" Target="http://www.akjeducation.com/products-search?qs=Micro:bit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makecode.microbit.org/projects/hot-or-cold" TargetMode="External"/><Relationship Id="rId3" Type="http://schemas.openxmlformats.org/officeDocument/2006/relationships/hyperlink" Target="https://makecode.microbit.org/projects/rock-paper-scissors" TargetMode="External"/><Relationship Id="rId7" Type="http://schemas.openxmlformats.org/officeDocument/2006/relationships/hyperlink" Target="https://makecode.microbit.org/projects/coin-flipper" TargetMode="External"/><Relationship Id="rId12" Type="http://schemas.openxmlformats.org/officeDocument/2006/relationships/hyperlink" Target="https://makecode.microbit.org/projects/guitar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makecode.microbit.org/projects/compass" TargetMode="External"/><Relationship Id="rId11" Type="http://schemas.openxmlformats.org/officeDocument/2006/relationships/hyperlink" Target="https://makecode.microbit.org/projects/infection" TargetMode="External"/><Relationship Id="rId5" Type="http://schemas.openxmlformats.org/officeDocument/2006/relationships/hyperlink" Target="https://makecode.microbit.org/projects/watch" TargetMode="External"/><Relationship Id="rId10" Type="http://schemas.openxmlformats.org/officeDocument/2006/relationships/hyperlink" Target="https://makecode.microbit.org/projects/voting-machine" TargetMode="External"/><Relationship Id="rId4" Type="http://schemas.openxmlformats.org/officeDocument/2006/relationships/hyperlink" Target="https://makecode.microbit.org/projects/rps-teams" TargetMode="External"/><Relationship Id="rId9" Type="http://schemas.openxmlformats.org/officeDocument/2006/relationships/hyperlink" Target="https://makecode.microbit.org/projects/reaction-time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akecode.microbit.or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akecode.microbit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Introduction to the </a:t>
            </a:r>
            <a:r>
              <a:rPr lang="en-US" dirty="0" err="1"/>
              <a:t>micro:bit</a:t>
            </a:r>
            <a:r>
              <a:rPr lang="en-US" dirty="0"/>
              <a:t>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632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6F4CB-8C24-AE44-99FF-23D7F6331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Purchasing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A0DA42-7AC0-2B43-812A-87B95406B6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~$16.50 </a:t>
            </a:r>
          </a:p>
          <a:p>
            <a:pPr lvl="1"/>
            <a:r>
              <a:rPr lang="en-US" dirty="0"/>
              <a:t>m</a:t>
            </a:r>
            <a:r>
              <a:rPr lang="en-US"/>
              <a:t>icro</a:t>
            </a:r>
            <a:r>
              <a:rPr lang="en-US" dirty="0" err="1"/>
              <a:t>:bit</a:t>
            </a:r>
            <a:endParaRPr lang="en-US" dirty="0"/>
          </a:p>
          <a:p>
            <a:pPr lvl="1"/>
            <a:r>
              <a:rPr lang="en-US" dirty="0" err="1"/>
              <a:t>Usb</a:t>
            </a:r>
            <a:r>
              <a:rPr lang="en-US" dirty="0"/>
              <a:t> cable</a:t>
            </a:r>
          </a:p>
          <a:p>
            <a:pPr lvl="1"/>
            <a:r>
              <a:rPr lang="en-US" dirty="0"/>
              <a:t>Power pack w/batteries</a:t>
            </a:r>
          </a:p>
          <a:p>
            <a:r>
              <a:rPr lang="en-US" dirty="0">
                <a:hlinkClick r:id="rId3"/>
              </a:rPr>
              <a:t>http://microbit.org/resellers/</a:t>
            </a:r>
            <a:endParaRPr lang="en-US" dirty="0"/>
          </a:p>
          <a:p>
            <a:r>
              <a:rPr lang="en-US" dirty="0"/>
              <a:t>Some resellers offer bulk discounts (10, 100, 300 packs)</a:t>
            </a:r>
          </a:p>
          <a:p>
            <a:pPr lvl="1"/>
            <a:r>
              <a:rPr lang="en-US" sz="2533" u="sng" dirty="0">
                <a:hlinkClick r:id="rId4"/>
              </a:rPr>
              <a:t>http://www.akjeducation.com/products-search?qs=Micro%3Abit</a:t>
            </a:r>
            <a:r>
              <a:rPr lang="en-US" sz="2533" dirty="0"/>
              <a:t> </a:t>
            </a:r>
          </a:p>
          <a:p>
            <a:pPr lvl="1"/>
            <a:r>
              <a:rPr lang="en-US" sz="2533" u="sng" dirty="0">
                <a:hlinkClick r:id="rId5"/>
              </a:rPr>
              <a:t>http://www.newark.com/w/search/prl/results?brand=bbc-micro-bit</a:t>
            </a:r>
            <a:r>
              <a:rPr lang="en-US" sz="2533" dirty="0"/>
              <a:t>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357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6A410-A78E-4216-9364-7864D4B65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C73837-F425-4C2F-B885-ED22867C32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numCol="2"/>
          <a:lstStyle/>
          <a:p>
            <a:r>
              <a:rPr lang="en-US" dirty="0">
                <a:hlinkClick r:id="rId3"/>
              </a:rPr>
              <a:t>Rock Paper Scissors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With Teams</a:t>
            </a:r>
            <a:endParaRPr lang="en-US" dirty="0"/>
          </a:p>
          <a:p>
            <a:r>
              <a:rPr lang="en-US" dirty="0">
                <a:hlinkClick r:id="rId5"/>
              </a:rPr>
              <a:t>Watch</a:t>
            </a:r>
            <a:endParaRPr lang="en-US" dirty="0"/>
          </a:p>
          <a:p>
            <a:r>
              <a:rPr lang="en-US" dirty="0">
                <a:hlinkClick r:id="rId6"/>
              </a:rPr>
              <a:t>Compass</a:t>
            </a:r>
            <a:endParaRPr lang="en-US" dirty="0"/>
          </a:p>
          <a:p>
            <a:r>
              <a:rPr lang="en-US" dirty="0">
                <a:hlinkClick r:id="rId7"/>
              </a:rPr>
              <a:t>Coin Flipper</a:t>
            </a:r>
            <a:endParaRPr lang="en-US" dirty="0"/>
          </a:p>
          <a:p>
            <a:r>
              <a:rPr lang="en-US" dirty="0">
                <a:hlinkClick r:id="rId8"/>
              </a:rPr>
              <a:t>Hot or Cold</a:t>
            </a:r>
            <a:endParaRPr lang="en-US" dirty="0"/>
          </a:p>
          <a:p>
            <a:r>
              <a:rPr lang="en-US" dirty="0">
                <a:hlinkClick r:id="rId9"/>
              </a:rPr>
              <a:t>Reaction Time</a:t>
            </a:r>
            <a:endParaRPr lang="en-US" dirty="0"/>
          </a:p>
          <a:p>
            <a:r>
              <a:rPr lang="en-US" dirty="0">
                <a:hlinkClick r:id="rId10"/>
              </a:rPr>
              <a:t>Voting Machine</a:t>
            </a:r>
            <a:endParaRPr lang="en-US" dirty="0">
              <a:hlinkClick r:id="rId11"/>
            </a:endParaRPr>
          </a:p>
          <a:p>
            <a:r>
              <a:rPr lang="en-US" dirty="0">
                <a:hlinkClick r:id="rId11"/>
              </a:rPr>
              <a:t>Infection</a:t>
            </a:r>
            <a:endParaRPr lang="en-US" dirty="0">
              <a:hlinkClick r:id="rId12"/>
            </a:endParaRPr>
          </a:p>
          <a:p>
            <a:r>
              <a:rPr lang="en-US" dirty="0">
                <a:hlinkClick r:id="rId12"/>
              </a:rPr>
              <a:t>Guitar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538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AF746-7EEB-4E6E-9B22-517C57A6B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ACE369-847D-4C05-B523-CEB57C2814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http://microbit.org/</a:t>
            </a:r>
          </a:p>
        </p:txBody>
      </p:sp>
    </p:spTree>
    <p:extLst>
      <p:ext uri="{BB962C8B-B14F-4D97-AF65-F5344CB8AC3E}">
        <p14:creationId xmlns:p14="http://schemas.microsoft.com/office/powerpoint/2010/main" val="2118090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</a:t>
            </a:r>
            <a:r>
              <a:rPr lang="en-US" dirty="0" err="1"/>
              <a:t>micro:bit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device you can use for all sorts of cool creations, from robots to musical instruments – the possibilities are endless.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6311D9-3FED-488A-A35C-1EBE4377C2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885" y="2464361"/>
            <a:ext cx="4028515" cy="4028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565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Features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25 individually-programmable LEDs</a:t>
            </a:r>
          </a:p>
          <a:p>
            <a:r>
              <a:rPr lang="en-US" dirty="0"/>
              <a:t>2 programmable buttons</a:t>
            </a:r>
          </a:p>
          <a:p>
            <a:r>
              <a:rPr lang="en-US" dirty="0"/>
              <a:t>25 physical connection pins</a:t>
            </a:r>
          </a:p>
          <a:p>
            <a:r>
              <a:rPr lang="en-US" dirty="0"/>
              <a:t>Light and temperature sensors</a:t>
            </a:r>
          </a:p>
          <a:p>
            <a:r>
              <a:rPr lang="en-US" dirty="0"/>
              <a:t>Motions sensors (accelerometer and compass)</a:t>
            </a:r>
          </a:p>
          <a:p>
            <a:r>
              <a:rPr lang="en-US" dirty="0"/>
              <a:t>Wireless communication, via radio and Bluetooth</a:t>
            </a:r>
          </a:p>
          <a:p>
            <a:r>
              <a:rPr lang="en-US" dirty="0"/>
              <a:t>USB interface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398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237326-7887-B147-80A9-79F83C32F5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13013"/>
            <a:ext cx="11887200" cy="651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225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32889-D971-4727-9D40-7DBFA566A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Experience</a:t>
            </a:r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4F4002DC-BB00-4C8D-A3F5-0642CD6854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0056" y="1162632"/>
            <a:ext cx="7017403" cy="4968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416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718B3-19FB-594E-AF22-26C691310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Experience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5A226B-50CB-3E4A-AAD4-41B3264984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Block Editor (</a:t>
            </a:r>
            <a:r>
              <a:rPr lang="en-US" dirty="0">
                <a:hlinkClick r:id="rId3"/>
              </a:rPr>
              <a:t>https://makecode.microbit.org/#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Drag and drop experience</a:t>
            </a:r>
          </a:p>
          <a:p>
            <a:pPr lvl="1"/>
            <a:r>
              <a:rPr lang="en-US" dirty="0"/>
              <a:t>Built in emulator</a:t>
            </a:r>
          </a:p>
          <a:p>
            <a:pPr lvl="1"/>
            <a:r>
              <a:rPr lang="en-US" dirty="0"/>
              <a:t>Download program to run on your own </a:t>
            </a:r>
            <a:r>
              <a:rPr lang="en-US" dirty="0" err="1"/>
              <a:t>micro:bit</a:t>
            </a:r>
            <a:endParaRPr lang="en-US" dirty="0"/>
          </a:p>
          <a:p>
            <a:r>
              <a:rPr lang="en-US" dirty="0"/>
              <a:t>JavaScript and Python experiences for more advanced students</a:t>
            </a:r>
            <a:endParaRPr lang="en-US" dirty="0">
              <a:hlinkClick r:id="rId3"/>
            </a:endParaRPr>
          </a:p>
        </p:txBody>
      </p:sp>
    </p:spTree>
    <p:extLst>
      <p:ext uri="{BB962C8B-B14F-4D97-AF65-F5344CB8AC3E}">
        <p14:creationId xmlns:p14="http://schemas.microsoft.com/office/powerpoint/2010/main" val="1213039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A495E-8FF8-184B-A536-D6C4DAB13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Made for school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D4C5DE-28B1-634E-BD23-817CBDC47C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micro:bit</a:t>
            </a:r>
            <a:r>
              <a:rPr lang="en-US" dirty="0"/>
              <a:t> was designed to be classroom-friendly from day one. More approachable than just coding, it's a great way to achieve fun, practical results with motivated students.</a:t>
            </a:r>
          </a:p>
        </p:txBody>
      </p:sp>
    </p:spTree>
    <p:extLst>
      <p:ext uri="{BB962C8B-B14F-4D97-AF65-F5344CB8AC3E}">
        <p14:creationId xmlns:p14="http://schemas.microsoft.com/office/powerpoint/2010/main" val="1822687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5547B-C9B5-3140-B216-C4235745B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Findings (BBC)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26759-A963-8941-9B98-3098F343E0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300" dirty="0"/>
              <a:t>90% of students said the </a:t>
            </a:r>
            <a:r>
              <a:rPr lang="en-US" sz="2300" dirty="0" err="1"/>
              <a:t>micro:bit</a:t>
            </a:r>
            <a:r>
              <a:rPr lang="en-US" sz="2300" dirty="0"/>
              <a:t> showed them that anyone can code.</a:t>
            </a:r>
          </a:p>
          <a:p>
            <a:r>
              <a:rPr lang="en-US" sz="2300" dirty="0"/>
              <a:t>86% of students said the </a:t>
            </a:r>
            <a:r>
              <a:rPr lang="en-US" sz="2300" dirty="0" err="1"/>
              <a:t>micro:bit</a:t>
            </a:r>
            <a:r>
              <a:rPr lang="en-US" sz="2300" dirty="0"/>
              <a:t> made Computer Science more interesting.</a:t>
            </a:r>
          </a:p>
          <a:p>
            <a:r>
              <a:rPr lang="en-US" sz="2300" dirty="0"/>
              <a:t>70% more girls said they would choose Computing as a school subject after using the </a:t>
            </a:r>
            <a:r>
              <a:rPr lang="en-US" sz="2300" dirty="0" err="1"/>
              <a:t>micro:bit</a:t>
            </a:r>
            <a:r>
              <a:rPr lang="en-US" sz="2300" dirty="0"/>
              <a:t>.</a:t>
            </a:r>
          </a:p>
          <a:p>
            <a:r>
              <a:rPr lang="en-US" sz="2300" dirty="0"/>
              <a:t>85% of teachers agree it has made ICT/Computer Science more enjoyable for their students.</a:t>
            </a:r>
          </a:p>
          <a:p>
            <a:r>
              <a:rPr lang="en-US" sz="2300" dirty="0"/>
              <a:t>Half of teachers who’ve used the </a:t>
            </a:r>
            <a:r>
              <a:rPr lang="en-US" sz="2300" dirty="0" err="1"/>
              <a:t>micro:bit</a:t>
            </a:r>
            <a:r>
              <a:rPr lang="en-US" sz="2300" dirty="0"/>
              <a:t> say they now feel more confident as a teacher, particularly those who say they’re not very confident in teaching Computing.</a:t>
            </a:r>
          </a:p>
          <a:p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111587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5F007-0E83-CE43-AD05-C80875F66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micro:bit</a:t>
            </a:r>
            <a:r>
              <a:rPr lang="en-US" dirty="0"/>
              <a:t> history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38C54-C122-0541-88A5-E3D46CFC77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Created by BBC and partners (Microsoft, Lancaster University, Nordic Semiconductor, Farnell Element14, Samsung,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Was designed to encourage children to get actively involved in writing software for computers and building new things</a:t>
            </a:r>
          </a:p>
          <a:p>
            <a:r>
              <a:rPr lang="en-US" dirty="0"/>
              <a:t>Distributed to all 7</a:t>
            </a:r>
            <a:r>
              <a:rPr lang="en-US" baseline="30000" dirty="0"/>
              <a:t>th</a:t>
            </a:r>
            <a:r>
              <a:rPr lang="en-US" dirty="0"/>
              <a:t> graders in Britain (around 1 million devices)</a:t>
            </a:r>
          </a:p>
          <a:p>
            <a:r>
              <a:rPr lang="en-US" dirty="0" err="1"/>
              <a:t>Microbit</a:t>
            </a:r>
            <a:r>
              <a:rPr lang="en-US" dirty="0"/>
              <a:t> Educational Foundation is a non-profit setup to handle the future</a:t>
            </a:r>
          </a:p>
        </p:txBody>
      </p:sp>
    </p:spTree>
    <p:extLst>
      <p:ext uri="{BB962C8B-B14F-4D97-AF65-F5344CB8AC3E}">
        <p14:creationId xmlns:p14="http://schemas.microsoft.com/office/powerpoint/2010/main" val="3427594696"/>
      </p:ext>
    </p:extLst>
  </p:cSld>
  <p:clrMapOvr>
    <a:masterClrMapping/>
  </p:clrMapOvr>
</p:sld>
</file>

<file path=ppt/theme/theme1.xml><?xml version="1.0" encoding="utf-8"?>
<a:theme xmlns:a="http://schemas.openxmlformats.org/drawingml/2006/main" name="Docker 2016">
  <a:themeElements>
    <a:clrScheme name="Custom 1">
      <a:dk1>
        <a:srgbClr val="000000"/>
      </a:dk1>
      <a:lt1>
        <a:srgbClr val="FFFFFF"/>
      </a:lt1>
      <a:dk2>
        <a:srgbClr val="708491"/>
      </a:dk2>
      <a:lt2>
        <a:srgbClr val="E7E6E6"/>
      </a:lt2>
      <a:accent1>
        <a:srgbClr val="01445B"/>
      </a:accent1>
      <a:accent2>
        <a:srgbClr val="2194CA"/>
      </a:accent2>
      <a:accent3>
        <a:srgbClr val="2AB7EA"/>
      </a:accent3>
      <a:accent4>
        <a:srgbClr val="A1D6BC"/>
      </a:accent4>
      <a:accent5>
        <a:srgbClr val="FED600"/>
      </a:accent5>
      <a:accent6>
        <a:srgbClr val="44546A"/>
      </a:accent6>
      <a:hlink>
        <a:srgbClr val="C00000"/>
      </a:hlink>
      <a:folHlink>
        <a:srgbClr val="FED6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2754</TotalTime>
  <Words>421</Words>
  <Application>Microsoft Office PowerPoint</Application>
  <PresentationFormat>Widescreen</PresentationFormat>
  <Paragraphs>65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Noto Sans Symbols</vt:lpstr>
      <vt:lpstr>Docker 2016</vt:lpstr>
      <vt:lpstr>PowerPoint Presentation</vt:lpstr>
      <vt:lpstr>What is a micro:bit</vt:lpstr>
      <vt:lpstr>Physical Features</vt:lpstr>
      <vt:lpstr>PowerPoint Presentation</vt:lpstr>
      <vt:lpstr>Coding Experience</vt:lpstr>
      <vt:lpstr>Coding Experience</vt:lpstr>
      <vt:lpstr>Made for school</vt:lpstr>
      <vt:lpstr>Research Findings (BBC)</vt:lpstr>
      <vt:lpstr>micro:bit history</vt:lpstr>
      <vt:lpstr>Purchasing</vt:lpstr>
      <vt:lpstr>Projects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Simons (.NET CORE)</dc:creator>
  <cp:lastModifiedBy>Michael Simons (.NET)</cp:lastModifiedBy>
  <cp:revision>113</cp:revision>
  <dcterms:created xsi:type="dcterms:W3CDTF">2017-01-21T19:06:17Z</dcterms:created>
  <dcterms:modified xsi:type="dcterms:W3CDTF">2018-01-24T23:22:20Z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msimons@microsoft.com</vt:lpwstr>
  </property>
  <property fmtid="{D5CDD505-2E9C-101B-9397-08002B2CF9AE}" pid="6" name="MSIP_Label_f42aa342-8706-4288-bd11-ebb85995028c_SetDate">
    <vt:lpwstr>2017-08-30T23:35:27.6616339-05:00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