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74F2-4B7D-4FED-8284-9BC5A4A2A9CE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987F-D360-424C-9374-1800BF072F6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1856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1CAEC-E277-4F6E-ABF3-9DBF99C640A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7A1F-7B67-4448-A9C3-6B5F887F15F6}" type="datetimeFigureOut">
              <a:rPr lang="es-ES" smtClean="0"/>
              <a:pPr/>
              <a:t>22/10/2018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DD58-239C-437C-88DB-374E5828B2E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71472" y="571480"/>
            <a:ext cx="800105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6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  <a:cs typeface="Tahoma" pitchFamily="34" charset="0"/>
              </a:rPr>
              <a:t>Introducción a  rr</a:t>
            </a:r>
            <a:endParaRPr lang="es-E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  <a:cs typeface="Tahoma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143248"/>
            <a:ext cx="4929221" cy="242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844" y="97673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Estados CUENTA matriz </a:t>
            </a:r>
            <a:endParaRPr lang="es-E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14282" y="1227146"/>
            <a:ext cx="85725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SIN VT: </a:t>
            </a:r>
            <a:r>
              <a:rPr lang="es-ES" dirty="0">
                <a:latin typeface="Verdana" pitchFamily="34" charset="0"/>
              </a:rPr>
              <a:t>Sin Visita técnica.</a:t>
            </a:r>
          </a:p>
          <a:p>
            <a:pPr algn="just" fontAlgn="t"/>
            <a:endParaRPr lang="es-MX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VT</a:t>
            </a:r>
            <a:r>
              <a:rPr lang="es-ES" dirty="0">
                <a:latin typeface="Verdana" pitchFamily="34" charset="0"/>
              </a:rPr>
              <a:t>: Con visita técnica.</a:t>
            </a:r>
          </a:p>
          <a:p>
            <a:pPr algn="just" fontAlgn="t"/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TRABAJOS DE ACOMETIDA: </a:t>
            </a:r>
            <a:r>
              <a:rPr lang="es-ES" dirty="0">
                <a:latin typeface="Verdana" pitchFamily="34" charset="0"/>
              </a:rPr>
              <a:t>Ejecutando  los trabajos de acometida.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PRETRABAJOS DE ACOMETIDA: </a:t>
            </a:r>
            <a:r>
              <a:rPr lang="es-ES" dirty="0">
                <a:latin typeface="Verdana" pitchFamily="34" charset="0"/>
              </a:rPr>
              <a:t>Falta conexión de red externa.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CABLE: </a:t>
            </a:r>
            <a:r>
              <a:rPr lang="es-ES" dirty="0">
                <a:latin typeface="Verdana" pitchFamily="34" charset="0"/>
              </a:rPr>
              <a:t>Listo para instalar.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REPLANTEAMIENTO DE ACOMETIDA: </a:t>
            </a:r>
            <a:r>
              <a:rPr lang="es-ES" dirty="0">
                <a:latin typeface="Verdana" pitchFamily="34" charset="0"/>
              </a:rPr>
              <a:t>Problemas con  la acometida actual</a:t>
            </a:r>
            <a:r>
              <a:rPr lang="es-ES" dirty="0" smtClean="0">
                <a:latin typeface="Verdana" pitchFamily="34" charset="0"/>
              </a:rPr>
              <a:t>.</a:t>
            </a:r>
            <a:endParaRPr lang="es-E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285750" y="1522413"/>
            <a:ext cx="85725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TRABAJO REPLANTEAMIENTO DE ACOMETIDA : </a:t>
            </a:r>
            <a:r>
              <a:rPr lang="es-ES" dirty="0">
                <a:latin typeface="Verdana" pitchFamily="34" charset="0"/>
              </a:rPr>
              <a:t>Ejecución de los trabajos de replanteamiento.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ARREGLO DE RED</a:t>
            </a:r>
            <a:r>
              <a:rPr lang="es-ES" dirty="0">
                <a:latin typeface="Verdana" pitchFamily="34" charset="0"/>
              </a:rPr>
              <a:t>: Problemas con la distribución de la red.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TRABAJOS DE DISEÑO : </a:t>
            </a:r>
            <a:r>
              <a:rPr lang="es-ES" dirty="0">
                <a:latin typeface="Verdana" pitchFamily="34" charset="0"/>
              </a:rPr>
              <a:t>Proyección dentro de un sector.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FUENTE DE PODER : </a:t>
            </a:r>
            <a:r>
              <a:rPr lang="es-ES" dirty="0">
                <a:latin typeface="Verdana" pitchFamily="34" charset="0"/>
              </a:rPr>
              <a:t>Hay un dispositivo de  TELMEX que alimenta el sector.</a:t>
            </a: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CABLE RED EXTERNA </a:t>
            </a:r>
            <a:r>
              <a:rPr lang="es-ES" dirty="0">
                <a:latin typeface="Verdana" pitchFamily="34" charset="0"/>
              </a:rPr>
              <a:t>: Listo para instalar , las instalaciones se realiza del poste .</a:t>
            </a:r>
          </a:p>
          <a:p>
            <a:pPr algn="just" fontAlgn="t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42844" y="97673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Estados CUENTA matriz </a:t>
            </a:r>
            <a:endParaRPr lang="es-E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71414"/>
            <a:ext cx="885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Equipos  </a:t>
            </a:r>
            <a:endParaRPr lang="es-E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85750" y="1758950"/>
            <a:ext cx="3643313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DS</a:t>
            </a:r>
            <a:r>
              <a:rPr lang="es-ES" sz="2000" dirty="0">
                <a:latin typeface="Verdana" pitchFamily="34" charset="0"/>
              </a:rPr>
              <a:t> : Deshabilitado.                </a:t>
            </a:r>
          </a:p>
          <a:p>
            <a:pPr algn="just" fontAlgn="t"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LOST</a:t>
            </a:r>
            <a:r>
              <a:rPr lang="es-ES" sz="2000" dirty="0">
                <a:latin typeface="Verdana" pitchFamily="34" charset="0"/>
              </a:rPr>
              <a:t> : Perdido.</a:t>
            </a:r>
          </a:p>
          <a:p>
            <a:pPr algn="just" fontAlgn="t"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IMP</a:t>
            </a:r>
            <a:r>
              <a:rPr lang="es-ES" sz="2000" dirty="0">
                <a:latin typeface="Verdana" pitchFamily="34" charset="0"/>
              </a:rPr>
              <a:t> : En importación.</a:t>
            </a:r>
          </a:p>
          <a:p>
            <a:pPr algn="just" fontAlgn="t"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OFC</a:t>
            </a:r>
            <a:r>
              <a:rPr lang="es-ES" sz="2000" dirty="0">
                <a:latin typeface="Verdana" pitchFamily="34" charset="0"/>
              </a:rPr>
              <a:t> : En oficina.</a:t>
            </a:r>
          </a:p>
          <a:p>
            <a:pPr algn="just" fontAlgn="t"/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ROB</a:t>
            </a:r>
            <a:r>
              <a:rPr lang="es-ES" sz="2000" dirty="0">
                <a:latin typeface="Verdana" pitchFamily="34" charset="0"/>
              </a:rPr>
              <a:t> : Robado.</a:t>
            </a:r>
          </a:p>
          <a:p>
            <a:pPr fontAlgn="t"/>
            <a:endParaRPr lang="es-ES" sz="2000" dirty="0">
              <a:latin typeface="Verdana" pitchFamily="34" charset="0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286250" y="1785938"/>
            <a:ext cx="46434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ALM</a:t>
            </a:r>
            <a:r>
              <a:rPr lang="es-ES" sz="2000" dirty="0">
                <a:latin typeface="Verdana" pitchFamily="34" charset="0"/>
              </a:rPr>
              <a:t> : En Almacén.</a:t>
            </a:r>
          </a:p>
          <a:p>
            <a:pPr algn="just" fontAlgn="t"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TRNR</a:t>
            </a:r>
            <a:r>
              <a:rPr lang="es-ES" sz="2000" dirty="0">
                <a:latin typeface="Verdana" pitchFamily="34" charset="0"/>
              </a:rPr>
              <a:t> : Transferencia.</a:t>
            </a:r>
          </a:p>
          <a:p>
            <a:pPr algn="just" fontAlgn="t"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CONG</a:t>
            </a:r>
            <a:r>
              <a:rPr lang="es-ES" sz="2000" dirty="0">
                <a:latin typeface="Verdana" pitchFamily="34" charset="0"/>
              </a:rPr>
              <a:t> : Congelado.</a:t>
            </a:r>
          </a:p>
          <a:p>
            <a:pPr algn="just" fontAlgn="t">
              <a:buFont typeface="Wingdings" pitchFamily="2" charset="2"/>
              <a:buChar char="§"/>
            </a:pPr>
            <a:endParaRPr lang="es-ES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ATEM</a:t>
            </a:r>
            <a:r>
              <a:rPr lang="es-ES" sz="2000" dirty="0">
                <a:latin typeface="Verdana" pitchFamily="34" charset="0"/>
              </a:rPr>
              <a:t> : Temporal.</a:t>
            </a:r>
          </a:p>
          <a:p>
            <a:pPr algn="just" fontAlgn="t"/>
            <a:endParaRPr lang="es-ES" sz="2000" dirty="0">
              <a:latin typeface="Verdana" pitchFamily="34" charset="0"/>
            </a:endParaRPr>
          </a:p>
          <a:p>
            <a:pPr algn="just" fontAlgn="t"/>
            <a:endParaRPr lang="es-MX" dirty="0"/>
          </a:p>
          <a:p>
            <a:pPr algn="just" fontAlgn="t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5720" y="1785926"/>
            <a:ext cx="8643998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PARAMETRIZACION</a:t>
            </a:r>
            <a:r>
              <a:rPr lang="es-MX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 DE DIRECCIONES</a:t>
            </a:r>
            <a:endParaRPr lang="es-E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CuadroTexto"/>
          <p:cNvSpPr txBox="1">
            <a:spLocks noChangeArrowheads="1"/>
          </p:cNvSpPr>
          <p:nvPr/>
        </p:nvSpPr>
        <p:spPr bwMode="auto">
          <a:xfrm>
            <a:off x="357188" y="1071563"/>
            <a:ext cx="85010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ES" sz="3200" dirty="0">
                <a:latin typeface="Verdana" pitchFamily="34" charset="0"/>
              </a:rPr>
              <a:t>Es el nombre estándar de coordenadas para realizar la búsqueda en el sistema RR de direcciones.</a:t>
            </a:r>
            <a:endParaRPr lang="es-MX" sz="3200" dirty="0">
              <a:latin typeface="Verdana" pitchFamily="34" charset="0"/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4286250" y="4097338"/>
            <a:ext cx="428625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57188" y="2928938"/>
            <a:ext cx="2033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3200" dirty="0">
                <a:latin typeface="Verdana" pitchFamily="34" charset="0"/>
              </a:rPr>
              <a:t>Ejemplo:</a:t>
            </a:r>
            <a:endParaRPr lang="es-ES" sz="3200" dirty="0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428875" y="2928938"/>
            <a:ext cx="121443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3200" dirty="0">
                <a:latin typeface="Verdana" pitchFamily="34" charset="0"/>
              </a:rPr>
              <a:t>Calle</a:t>
            </a:r>
          </a:p>
          <a:p>
            <a:endParaRPr lang="es-ES" dirty="0"/>
          </a:p>
        </p:txBody>
      </p:sp>
      <p:sp>
        <p:nvSpPr>
          <p:cNvPr id="14" name="13 Flecha derecha"/>
          <p:cNvSpPr/>
          <p:nvPr/>
        </p:nvSpPr>
        <p:spPr>
          <a:xfrm>
            <a:off x="4286250" y="3286125"/>
            <a:ext cx="428625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2370138" y="3857625"/>
            <a:ext cx="1816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3200" dirty="0">
                <a:latin typeface="Verdana" pitchFamily="34" charset="0"/>
              </a:rPr>
              <a:t>Avenida</a:t>
            </a:r>
            <a:endParaRPr lang="es-ES" sz="3200" dirty="0"/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4981575" y="3857625"/>
            <a:ext cx="733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3200" dirty="0">
                <a:latin typeface="Verdana" pitchFamily="34" charset="0"/>
              </a:rPr>
              <a:t>AV</a:t>
            </a:r>
            <a:endParaRPr lang="es-ES" sz="3200" dirty="0">
              <a:latin typeface="Verdana" pitchFamily="34" charset="0"/>
            </a:endParaRP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4943475" y="2928938"/>
            <a:ext cx="700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3200" dirty="0">
                <a:latin typeface="Verdana" pitchFamily="34" charset="0"/>
              </a:rPr>
              <a:t>CL</a:t>
            </a:r>
            <a:endParaRPr lang="es-ES" sz="32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4" grpId="0" animBg="1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00125" y="571500"/>
          <a:ext cx="7143775" cy="5136502"/>
        </p:xfrm>
        <a:graphic>
          <a:graphicData uri="http://schemas.openxmlformats.org/drawingml/2006/table">
            <a:tbl>
              <a:tblPr/>
              <a:tblGrid>
                <a:gridCol w="2003764"/>
                <a:gridCol w="1877814"/>
                <a:gridCol w="3262197"/>
              </a:tblGrid>
              <a:tr h="382827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NOMBRE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CODIGO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EJEMPLO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AVENIDA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AV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AV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TRANSVERSAL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TR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TR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CALLE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CL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CL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AVENIDA CALLE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AVCL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AVCL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AVENIDA CARRERA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AVCR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AVCR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CIRCULAR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CIR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CIR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3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CIRCUNVALAR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CIRCUNVALAR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CIRCUNVALAR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CARRERA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CR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CR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DIAGONAL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DG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DG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KILOMETRO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KM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KM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QUEBRADA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QB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QB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SUR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CALLE: CL 23SUR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ESTE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ESTE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CALLE: CL 23ESTE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NORTE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NORTE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CALLE: AUTOPISTA NORTE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OESTE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OESTE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CALLE: CL 23ESTE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OESTE SUR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OESTESUR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CALLE: CL 23ESTESUR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23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SUPER MANZANA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SMZ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SMZ1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BIS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BIS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CALLE : 1BIS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CASA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CASA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CASA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MANZANA-CASA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MZ#-C#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MZ1-C1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86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PISO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4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PISO#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PISO1, PISO2; PISO3; PISO4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85813" y="1285875"/>
          <a:ext cx="7429554" cy="3500442"/>
        </p:xfrm>
        <a:graphic>
          <a:graphicData uri="http://schemas.openxmlformats.org/drawingml/2006/table">
            <a:tbl>
              <a:tblPr/>
              <a:tblGrid>
                <a:gridCol w="2104973"/>
                <a:gridCol w="1972661"/>
                <a:gridCol w="3351920"/>
              </a:tblGrid>
              <a:tr h="377122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NOMBRE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CODIGO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EJEMPLO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VEREDA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VD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VD TUMERQUE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CARRETERA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CARRETERA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CARRETERA 5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SANTA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SANTA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SANTA MONICA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INTERIOR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IN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IN1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ENTRADA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EN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EN1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TORRE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TORRE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TORRE1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BLOQUE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BL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BL1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MANZANA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MZ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MZ1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AGRUPACION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AG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AG1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332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ETAPA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1600" b="0" i="0" u="none" strike="noStrike" dirty="0">
                          <a:solidFill>
                            <a:srgbClr val="4F81BD"/>
                          </a:solidFill>
                          <a:latin typeface="Verdana" pitchFamily="34" charset="0"/>
                        </a:rPr>
                        <a:t>ETAPA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4F81BD"/>
                        </a:solidFill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600" b="0" i="0" u="none" strike="noStrike" dirty="0">
                          <a:latin typeface="Verdana" pitchFamily="34" charset="0"/>
                        </a:rPr>
                        <a:t>ETAPA I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85720" y="1561446"/>
            <a:ext cx="8643998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Comunidad y  división </a:t>
            </a:r>
            <a:endParaRPr lang="es-E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2 CuadroTexto"/>
          <p:cNvSpPr txBox="1">
            <a:spLocks noChangeArrowheads="1"/>
          </p:cNvSpPr>
          <p:nvPr/>
        </p:nvSpPr>
        <p:spPr bwMode="auto">
          <a:xfrm>
            <a:off x="214313" y="928688"/>
            <a:ext cx="87153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MX" sz="2800" dirty="0">
                <a:latin typeface="Verdana" pitchFamily="34" charset="0"/>
              </a:rPr>
              <a:t>Son los parámetros necesarios para identificar si un HHPP esta en </a:t>
            </a:r>
            <a:r>
              <a:rPr lang="es-MX" sz="2800" dirty="0" smtClean="0">
                <a:latin typeface="Verdana" pitchFamily="34" charset="0"/>
              </a:rPr>
              <a:t>red Unidireccional </a:t>
            </a:r>
            <a:r>
              <a:rPr lang="es-MX" sz="2800" dirty="0">
                <a:latin typeface="Verdana" pitchFamily="34" charset="0"/>
              </a:rPr>
              <a:t>o Bidireccional y a que cuidad corresponde.</a:t>
            </a:r>
            <a:endParaRPr lang="es-ES" sz="2800" dirty="0">
              <a:latin typeface="Arial Rounded MT Bold" pitchFamily="34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7000924" cy="1714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14282" y="214290"/>
            <a:ext cx="8617269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COMUNIDAD / DIVISION 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1071563" y="1257300"/>
          <a:ext cx="7151718" cy="4457700"/>
        </p:xfrm>
        <a:graphic>
          <a:graphicData uri="http://schemas.openxmlformats.org/drawingml/2006/table">
            <a:tbl>
              <a:tblPr/>
              <a:tblGrid>
                <a:gridCol w="1928826"/>
                <a:gridCol w="1357322"/>
                <a:gridCol w="1928826"/>
                <a:gridCol w="1313383"/>
                <a:gridCol w="623361"/>
              </a:tblGrid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BIDIRECCIONAL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UNIDIRECCIONAL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BOGOTA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COMUNIDAD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BOG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ZBO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SPV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TVC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SPV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MEDELLIN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COMUNIDAD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UME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 BARRANQUILLA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BAR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ZBA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RAT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 TELEDINAMICA</a:t>
                      </a:r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TBA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 BUCARAMANGA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BUC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ZBU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ROR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CCO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 CUCUTA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CUC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ZCU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 CCO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PEREIRA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COMUNIDAD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8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FFFFFF"/>
                          </a:solidFill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REC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latin typeface="Verdana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latin typeface="Verdana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1643063" y="4572000"/>
            <a:ext cx="7215187" cy="85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1081088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 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Equipos:</a:t>
            </a:r>
            <a:r>
              <a:rPr lang="es-ES" sz="2000" dirty="0">
                <a:latin typeface="Verdana" pitchFamily="34" charset="0"/>
              </a:rPr>
              <a:t> Dispositivos asociados a nuestros clientes   </a:t>
            </a:r>
          </a:p>
          <a:p>
            <a:pPr defTabSz="1081088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" sz="2000" dirty="0">
                <a:latin typeface="Verdana" pitchFamily="34" charset="0"/>
              </a:rPr>
              <a:t> para prestar los servicios de Voz y/o Banda Ancha. </a:t>
            </a:r>
          </a:p>
        </p:txBody>
      </p:sp>
      <p:pic>
        <p:nvPicPr>
          <p:cNvPr id="6149" name="Picture 5" descr="C:\Documents and Settings\magmorales\Mis documentos\Mis imágenes\grupo de persona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357313"/>
            <a:ext cx="1357313" cy="1357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2857500"/>
            <a:ext cx="1357313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88" y="4286250"/>
            <a:ext cx="1295400" cy="15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1" name="10 CuadroTexto"/>
          <p:cNvSpPr txBox="1">
            <a:spLocks noChangeArrowheads="1"/>
          </p:cNvSpPr>
          <p:nvPr/>
        </p:nvSpPr>
        <p:spPr bwMode="auto">
          <a:xfrm>
            <a:off x="214313" y="285750"/>
            <a:ext cx="87153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dirty="0">
                <a:latin typeface="Verdana" pitchFamily="34" charset="0"/>
              </a:rPr>
              <a:t>En la actualidad RR maneja tres bases de datos las cuales nos permiten disponer de información organizada de</a:t>
            </a:r>
            <a:r>
              <a:rPr lang="es-ES" sz="2000" dirty="0" smtClean="0">
                <a:latin typeface="Verdana" pitchFamily="34" charset="0"/>
              </a:rPr>
              <a:t>: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43063" y="1643063"/>
            <a:ext cx="721518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000" b="1" dirty="0">
                <a:latin typeface="Verdana" pitchFamily="34" charset="0"/>
              </a:rPr>
              <a:t>Suscriptores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 </a:t>
            </a:r>
            <a:r>
              <a:rPr lang="es-ES" sz="2000" dirty="0">
                <a:latin typeface="Verdana" pitchFamily="34" charset="0"/>
              </a:rPr>
              <a:t>Información personal de nuestros      clientes.	                 		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714500" y="3159125"/>
            <a:ext cx="71437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1463" lvl="2" indent="-271463" defTabSz="1081088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Edificios: </a:t>
            </a:r>
            <a:r>
              <a:rPr lang="es-ES" sz="2000" dirty="0">
                <a:latin typeface="Verdana" pitchFamily="34" charset="0"/>
              </a:rPr>
              <a:t>(cuenta matriz),contiene la información  de </a:t>
            </a:r>
          </a:p>
          <a:p>
            <a:pPr marL="271463" lvl="2" indent="-271463" defTabSz="1081088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2000" dirty="0">
                <a:latin typeface="Verdana" pitchFamily="34" charset="0"/>
              </a:rPr>
              <a:t>Varias unidades de vivienda</a:t>
            </a:r>
            <a:r>
              <a:rPr lang="es-ES" sz="2000" dirty="0" smtClean="0">
                <a:latin typeface="Verdana" pitchFamily="34" charset="0"/>
              </a:rPr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6" grpId="0" animBg="1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142976" y="1428750"/>
          <a:ext cx="6786632" cy="4214844"/>
        </p:xfrm>
        <a:graphic>
          <a:graphicData uri="http://schemas.openxmlformats.org/drawingml/2006/table">
            <a:tbl>
              <a:tblPr/>
              <a:tblGrid>
                <a:gridCol w="1560926"/>
                <a:gridCol w="1832390"/>
                <a:gridCol w="1628792"/>
                <a:gridCol w="1764524"/>
              </a:tblGrid>
              <a:tr h="24793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1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MANIZALEZ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COMUNIDAD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MZL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REC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1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ARMENIA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COMUNIDAD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ARM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REC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1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CALI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COMUNIDAD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UCA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DIVISION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RVA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CPV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1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CARTAGENA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CTG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RAT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1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IBAGUE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IBA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ZIB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RCE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CCC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s-ES" sz="1400" b="0" i="0" u="none" strike="noStrike" kern="1200" dirty="0">
                        <a:solidFill>
                          <a:schemeClr val="tx1"/>
                        </a:solidFill>
                        <a:latin typeface="Verdana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1" i="0" u="none" strike="noStrike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NEIVA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COMUNIDAD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NEI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932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DIVISION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 RCE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s-ES" sz="1400" b="0" i="0" u="none" strike="noStrike" kern="1200" dirty="0">
                          <a:solidFill>
                            <a:schemeClr val="tx1"/>
                          </a:solidFill>
                          <a:latin typeface="Verdana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214282" y="214290"/>
            <a:ext cx="8617269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COMUNIDAD / DIVISION 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 l="15750" t="10894" r="13376" b="15960"/>
          <a:stretch>
            <a:fillRect/>
          </a:stretch>
        </p:blipFill>
        <p:spPr bwMode="auto">
          <a:xfrm>
            <a:off x="1331640" y="2564904"/>
            <a:ext cx="6120680" cy="355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0" y="0"/>
            <a:ext cx="8617269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CONSULTA POR NOMBRE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9552" y="548680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En que casos utilizarlo:</a:t>
            </a:r>
          </a:p>
          <a:p>
            <a:pPr marL="342900" indent="-342900">
              <a:buAutoNum type="arabicPeriod"/>
            </a:pPr>
            <a:r>
              <a:rPr lang="es-CO" dirty="0" smtClean="0"/>
              <a:t>El cliente ya tuvo o tiene actualmente servicios de Claro Hogar</a:t>
            </a:r>
          </a:p>
          <a:p>
            <a:pPr marL="342900" indent="-342900">
              <a:buAutoNum type="arabicPeriod"/>
            </a:pPr>
            <a:r>
              <a:rPr lang="es-CO" dirty="0" smtClean="0"/>
              <a:t>Validar que servicios tuvo o tiene</a:t>
            </a:r>
          </a:p>
          <a:p>
            <a:pPr marL="342900" indent="-342900">
              <a:buAutoNum type="arabicPeriod"/>
            </a:pPr>
            <a:r>
              <a:rPr lang="es-CO" dirty="0" smtClean="0"/>
              <a:t>Validar si la instalación fue efectiva</a:t>
            </a:r>
          </a:p>
          <a:p>
            <a:pPr marL="342900" indent="-342900"/>
            <a:r>
              <a:rPr lang="es-CO" b="1" dirty="0" smtClean="0"/>
              <a:t>Proceso:</a:t>
            </a:r>
          </a:p>
          <a:p>
            <a:pPr marL="342900" indent="-342900">
              <a:buAutoNum type="arabicPeriod"/>
            </a:pPr>
            <a:r>
              <a:rPr lang="es-CO" dirty="0" smtClean="0"/>
              <a:t>Escribir nombre completo del cliente</a:t>
            </a:r>
          </a:p>
          <a:p>
            <a:pPr marL="342900" indent="-342900">
              <a:buAutoNum type="arabicPeriod"/>
            </a:pPr>
            <a:r>
              <a:rPr lang="es-CO" dirty="0" smtClean="0"/>
              <a:t>Utilizar el comando F8</a:t>
            </a:r>
          </a:p>
          <a:p>
            <a:pPr marL="342900" indent="-342900"/>
            <a:endParaRPr lang="es-CO" dirty="0" smtClean="0"/>
          </a:p>
          <a:p>
            <a:pPr marL="342900" indent="-342900">
              <a:buAutoNum type="arabicPeriod"/>
            </a:pPr>
            <a:endParaRPr lang="es-CO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5216" t="11438" r="14498" b="16704"/>
          <a:stretch>
            <a:fillRect/>
          </a:stretch>
        </p:blipFill>
        <p:spPr bwMode="auto">
          <a:xfrm>
            <a:off x="199848" y="260648"/>
            <a:ext cx="86926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359024" y="494116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Podemos consultar:</a:t>
            </a:r>
          </a:p>
          <a:p>
            <a:pPr marL="342900" indent="-342900">
              <a:buAutoNum type="arabicPeriod"/>
            </a:pPr>
            <a:r>
              <a:rPr lang="es-CO" dirty="0" smtClean="0"/>
              <a:t>Estado de suscriptor</a:t>
            </a:r>
          </a:p>
          <a:p>
            <a:pPr marL="342900" indent="-342900">
              <a:buAutoNum type="arabicPeriod"/>
            </a:pPr>
            <a:r>
              <a:rPr lang="es-CO" dirty="0" smtClean="0"/>
              <a:t>Comando F7 NOTAS: Para validar OT</a:t>
            </a:r>
          </a:p>
          <a:p>
            <a:pPr marL="342900" indent="-342900">
              <a:buAutoNum type="arabicPeriod"/>
            </a:pPr>
            <a:r>
              <a:rPr lang="es-CO" dirty="0" smtClean="0"/>
              <a:t>Para devolvernos utilizar F12  </a:t>
            </a:r>
            <a:endParaRPr lang="es-CO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4861" t="11610" r="14861" b="16532"/>
          <a:stretch>
            <a:fillRect/>
          </a:stretch>
        </p:blipFill>
        <p:spPr bwMode="auto">
          <a:xfrm>
            <a:off x="179512" y="0"/>
            <a:ext cx="5877109" cy="337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15216" t="11438" r="17266" b="22610"/>
          <a:stretch>
            <a:fillRect/>
          </a:stretch>
        </p:blipFill>
        <p:spPr bwMode="auto">
          <a:xfrm>
            <a:off x="2627784" y="3457098"/>
            <a:ext cx="6192688" cy="340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t="11364" r="126" b="10821"/>
          <a:stretch>
            <a:fillRect/>
          </a:stretch>
        </p:blipFill>
        <p:spPr bwMode="auto">
          <a:xfrm>
            <a:off x="457200" y="1412776"/>
            <a:ext cx="821925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683568" y="54868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Al finalizar la consulta, nos arroja la siguiente pantalla, a la cual debemos dejar comentario CTA (Consulta) +ENTER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15000" t="8252" r="15001" b="15490"/>
          <a:stretch>
            <a:fillRect/>
          </a:stretch>
        </p:blipFill>
        <p:spPr bwMode="auto">
          <a:xfrm>
            <a:off x="611560" y="836712"/>
            <a:ext cx="7776864" cy="476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971600" y="40466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borrar datos de una forma mas rápida, oprimir SHIFT+F10</a:t>
            </a:r>
            <a:endParaRPr lang="es-CO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15000" t="11364" r="14126" b="15490"/>
          <a:stretch>
            <a:fillRect/>
          </a:stretch>
        </p:blipFill>
        <p:spPr bwMode="auto">
          <a:xfrm>
            <a:off x="899592" y="2636912"/>
            <a:ext cx="6917364" cy="401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0" y="0"/>
            <a:ext cx="8617269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CONSULTA POR DIRECCION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692696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En que casos utilizarlo:</a:t>
            </a:r>
          </a:p>
          <a:p>
            <a:pPr marL="342900" indent="-342900">
              <a:buAutoNum type="arabicPeriod"/>
            </a:pPr>
            <a:r>
              <a:rPr lang="es-CO" dirty="0" smtClean="0"/>
              <a:t>Siempre ante cualquier cliente nuevo o actual se debe validar el estado del HHPP</a:t>
            </a:r>
          </a:p>
          <a:p>
            <a:pPr marL="342900" indent="-342900"/>
            <a:r>
              <a:rPr lang="es-CO" b="1" dirty="0" smtClean="0"/>
              <a:t>Proceso:</a:t>
            </a:r>
          </a:p>
          <a:p>
            <a:pPr marL="342900" indent="-342900">
              <a:buAutoNum type="arabicPeriod"/>
            </a:pPr>
            <a:r>
              <a:rPr lang="es-CO" dirty="0" smtClean="0"/>
              <a:t>Escribir la dirección del cliente entre los espacios calle y numero, adicional escribir el código comunidad y división según la ciudad en donde se va a instalar el servicio.</a:t>
            </a:r>
          </a:p>
          <a:p>
            <a:pPr marL="342900" indent="-342900">
              <a:buAutoNum type="arabicPeriod"/>
            </a:pPr>
            <a:r>
              <a:rPr lang="es-CO" dirty="0" smtClean="0"/>
              <a:t>Oprimir F10 </a:t>
            </a:r>
          </a:p>
          <a:p>
            <a:pPr marL="342900" indent="-342900"/>
            <a:endParaRPr lang="es-CO" dirty="0" smtClean="0"/>
          </a:p>
          <a:p>
            <a:pPr marL="342900" indent="-342900">
              <a:buAutoNum type="arabicPeriod"/>
            </a:pPr>
            <a:endParaRPr lang="es-CO" dirty="0" smtClean="0"/>
          </a:p>
          <a:p>
            <a:pPr marL="342900" indent="-342900"/>
            <a:r>
              <a:rPr lang="es-CO" dirty="0" smtClean="0"/>
              <a:t>  </a:t>
            </a:r>
            <a:endParaRPr lang="es-CO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14861" t="11610" r="14861" b="16532"/>
          <a:stretch>
            <a:fillRect/>
          </a:stretch>
        </p:blipFill>
        <p:spPr bwMode="auto">
          <a:xfrm>
            <a:off x="539552" y="1268760"/>
            <a:ext cx="789139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1520" y="3326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Arroja la siguiente pantalla.</a:t>
            </a:r>
          </a:p>
          <a:p>
            <a:r>
              <a:rPr lang="es-CO" dirty="0" smtClean="0"/>
              <a:t>Escoger la dirección que estemos buscando, poner 5 y luego ENTER</a:t>
            </a:r>
            <a:endParaRPr lang="es-CO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5769" t="11438" r="13945" b="16704"/>
          <a:stretch>
            <a:fillRect/>
          </a:stretch>
        </p:blipFill>
        <p:spPr bwMode="auto">
          <a:xfrm>
            <a:off x="395536" y="1772816"/>
            <a:ext cx="488569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323528" y="0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Lo que debemos verificar es:</a:t>
            </a:r>
          </a:p>
          <a:p>
            <a:pPr marL="342900" indent="-342900">
              <a:buAutoNum type="arabicPeriod"/>
            </a:pPr>
            <a:r>
              <a:rPr lang="es-CO" dirty="0" smtClean="0"/>
              <a:t>El HHPP no debe tener servicios instalados, si es cliente nuevo</a:t>
            </a:r>
          </a:p>
          <a:p>
            <a:pPr marL="342900" indent="-342900">
              <a:buAutoNum type="arabicPeriod"/>
            </a:pPr>
            <a:r>
              <a:rPr lang="es-CO" dirty="0" smtClean="0"/>
              <a:t>Verificar que el ultimo suscriptor no tenga familiaridad con el cliente nuevo, o que al menos hayan paso 120 días.</a:t>
            </a:r>
          </a:p>
          <a:p>
            <a:pPr marL="342900" indent="-342900">
              <a:buAutoNum type="arabicPeriod"/>
            </a:pPr>
            <a:r>
              <a:rPr lang="es-CO" dirty="0" smtClean="0"/>
              <a:t>El Nodo nunca debe decir NFI o APAGADO</a:t>
            </a:r>
          </a:p>
          <a:p>
            <a:pPr marL="342900" indent="-342900">
              <a:buAutoNum type="arabicPeriod"/>
            </a:pPr>
            <a:r>
              <a:rPr lang="es-CO" dirty="0" smtClean="0"/>
              <a:t>Consultar dirección oprimiendo SHIFT+F2</a:t>
            </a:r>
          </a:p>
          <a:p>
            <a:pPr marL="342900" indent="-342900">
              <a:buAutoNum type="arabicPeriod"/>
            </a:pPr>
            <a:endParaRPr lang="es-CO" dirty="0" smtClean="0"/>
          </a:p>
          <a:p>
            <a:pPr marL="342900" indent="-342900">
              <a:buAutoNum type="arabicPeriod"/>
            </a:pPr>
            <a:endParaRPr lang="es-CO" dirty="0" smtClean="0"/>
          </a:p>
          <a:p>
            <a:pPr marL="342900" indent="-342900">
              <a:buAutoNum type="arabicPeriod"/>
            </a:pPr>
            <a:endParaRPr lang="es-CO" dirty="0"/>
          </a:p>
        </p:txBody>
      </p:sp>
      <p:sp>
        <p:nvSpPr>
          <p:cNvPr id="6" name="5 Flecha derecha"/>
          <p:cNvSpPr/>
          <p:nvPr/>
        </p:nvSpPr>
        <p:spPr>
          <a:xfrm rot="10800000">
            <a:off x="1259632" y="3933056"/>
            <a:ext cx="504056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Flecha derecha"/>
          <p:cNvSpPr/>
          <p:nvPr/>
        </p:nvSpPr>
        <p:spPr>
          <a:xfrm>
            <a:off x="2555776" y="3789040"/>
            <a:ext cx="576064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l="15216" t="14826" r="18372" b="33883"/>
          <a:stretch>
            <a:fillRect/>
          </a:stretch>
        </p:blipFill>
        <p:spPr bwMode="auto">
          <a:xfrm>
            <a:off x="3671392" y="4481736"/>
            <a:ext cx="547260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Flecha derecha"/>
          <p:cNvSpPr/>
          <p:nvPr/>
        </p:nvSpPr>
        <p:spPr>
          <a:xfrm>
            <a:off x="7596336" y="5445224"/>
            <a:ext cx="576064" cy="2160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0"/>
            <a:ext cx="8617269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CONSULTA POR CEDULA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5769" t="11438" r="17819" b="16704"/>
          <a:stretch>
            <a:fillRect/>
          </a:stretch>
        </p:blipFill>
        <p:spPr bwMode="auto">
          <a:xfrm>
            <a:off x="899592" y="1910832"/>
            <a:ext cx="6912768" cy="420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95536" y="62068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Proceso:</a:t>
            </a:r>
            <a:endParaRPr lang="es-CO" b="1" dirty="0" smtClean="0"/>
          </a:p>
          <a:p>
            <a:pPr marL="342900" indent="-342900">
              <a:buAutoNum type="arabicPeriod"/>
            </a:pPr>
            <a:r>
              <a:rPr lang="es-CO" dirty="0" smtClean="0"/>
              <a:t>En la pantalla principal oprimir SHIFT+F9</a:t>
            </a:r>
          </a:p>
          <a:p>
            <a:pPr marL="342900" indent="-342900">
              <a:buAutoNum type="arabicPeriod"/>
            </a:pPr>
            <a:r>
              <a:rPr lang="es-CO" dirty="0" smtClean="0"/>
              <a:t>Escribir en IDENTIFICACION tipo de identificación y numero</a:t>
            </a:r>
          </a:p>
          <a:p>
            <a:pPr marL="342900" indent="-342900">
              <a:buAutoNum type="arabicPeriod"/>
            </a:pPr>
            <a:r>
              <a:rPr lang="es-CO" dirty="0" smtClean="0"/>
              <a:t>Luego  oprimir SHITF+F3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285720" y="357166"/>
            <a:ext cx="85725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GLOSARIO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214313" y="1285860"/>
            <a:ext cx="8643937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es-ES" sz="14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s-ES" b="1" dirty="0">
                <a:latin typeface="Verdana" pitchFamily="34" charset="0"/>
              </a:rPr>
              <a:t>BASE DE DATOS</a:t>
            </a:r>
            <a:r>
              <a:rPr lang="es-ES" dirty="0">
                <a:latin typeface="Verdana" pitchFamily="34" charset="0"/>
              </a:rPr>
              <a:t>: Información clasificada, organizada y relacionada referente  a un tema.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s-ES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s-ES" b="1" dirty="0">
                <a:latin typeface="Verdana" pitchFamily="34" charset="0"/>
              </a:rPr>
              <a:t>EDIFICIO/ CUENTA MATRIZ</a:t>
            </a:r>
            <a:r>
              <a:rPr lang="es-ES" dirty="0">
                <a:latin typeface="Verdana" pitchFamily="34" charset="0"/>
              </a:rPr>
              <a:t>: Agrupa  de varias unidades de vivienda en una misma dirección principal, esta se consideran a partir de una edificación tenga 4 o mas HHPP.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s-MX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s-MX" b="1" dirty="0">
                <a:latin typeface="Verdana" pitchFamily="34" charset="0"/>
              </a:rPr>
              <a:t>VISITA TECNICA</a:t>
            </a:r>
            <a:r>
              <a:rPr lang="es-MX" dirty="0">
                <a:latin typeface="Verdana" pitchFamily="34" charset="0"/>
              </a:rPr>
              <a:t>: Estudio técnico que determina, la viabilidad de conexiones del edificio a la red , la distribución interna , la ubicación de los equipos, los costos relacionados por mano de obra y material y los acondicionamientos u obras adicionales.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s-ES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s-ES" b="1" dirty="0">
                <a:latin typeface="Verdana" pitchFamily="34" charset="0"/>
              </a:rPr>
              <a:t>EQUIPO/INVENTARIOS</a:t>
            </a:r>
            <a:r>
              <a:rPr lang="es-ES" dirty="0">
                <a:latin typeface="Verdana" pitchFamily="34" charset="0"/>
              </a:rPr>
              <a:t>: Dispositivos que permiten brindar servicio a los clientes, asociados al  suscriptor y no a la unidad.</a:t>
            </a:r>
          </a:p>
          <a:p>
            <a:pPr marL="342900" indent="-342900">
              <a:defRPr/>
            </a:pPr>
            <a:endParaRPr lang="es-ES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145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145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145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15875" t="9808" r="14126" b="15490"/>
          <a:stretch>
            <a:fillRect/>
          </a:stretch>
        </p:blipFill>
        <p:spPr bwMode="auto">
          <a:xfrm>
            <a:off x="3635896" y="3689648"/>
            <a:ext cx="52805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395536" y="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Se debe verificar:</a:t>
            </a:r>
          </a:p>
          <a:p>
            <a:r>
              <a:rPr lang="es-CO" dirty="0" smtClean="0"/>
              <a:t>1. Si el cliente es nuevo puede que no este creado en RR </a:t>
            </a:r>
          </a:p>
          <a:p>
            <a:endParaRPr lang="es-CO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14861" t="11610" r="21221" b="23422"/>
          <a:stretch>
            <a:fillRect/>
          </a:stretch>
        </p:blipFill>
        <p:spPr bwMode="auto">
          <a:xfrm>
            <a:off x="827584" y="620688"/>
            <a:ext cx="5148064" cy="294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9512" y="3933056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2. Si el cliente esta creado, debemos verificar que la fecha de la ultima OT sea superior a 120 días para evitar carrusel</a:t>
            </a:r>
            <a:endParaRPr lang="es-CO" dirty="0"/>
          </a:p>
        </p:txBody>
      </p:sp>
      <p:sp>
        <p:nvSpPr>
          <p:cNvPr id="7" name="6 Flecha abajo"/>
          <p:cNvSpPr/>
          <p:nvPr/>
        </p:nvSpPr>
        <p:spPr>
          <a:xfrm flipV="1">
            <a:off x="7524328" y="5877272"/>
            <a:ext cx="216024" cy="43204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0"/>
            <a:ext cx="8617269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CONSULTA DE OT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9512" y="62068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 En casos de que un cliente con familiaridad en apellidos  con el ultimo suscriptor desee tomar el servicio, se debe verificar que el anterior suscriptor haya solicitado traslado y haya liberado el HHPP</a:t>
            </a:r>
            <a:endParaRPr lang="es-CO" dirty="0" smtClean="0"/>
          </a:p>
          <a:p>
            <a:r>
              <a:rPr lang="es-CO" dirty="0" smtClean="0"/>
              <a:t>2. Cuando la venta ya este digitada, se debe validar OT para verificar que la venta haya quedado con el código de vendedor correctamente.</a:t>
            </a:r>
          </a:p>
          <a:p>
            <a:r>
              <a:rPr lang="es-CO" dirty="0" smtClean="0"/>
              <a:t>3. Verificar que los servicios hayan quedado bien digitados.</a:t>
            </a:r>
          </a:p>
          <a:p>
            <a:r>
              <a:rPr lang="es-CO" b="1" dirty="0" smtClean="0"/>
              <a:t>Proceso:</a:t>
            </a:r>
          </a:p>
          <a:p>
            <a:r>
              <a:rPr lang="es-CO" dirty="0" smtClean="0"/>
              <a:t>1. Consulta por cedula o dirección, oprimir SHIFT+F7</a:t>
            </a:r>
          </a:p>
          <a:p>
            <a:endParaRPr lang="es-CO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15769" t="11438" r="16159" b="25563"/>
          <a:stretch>
            <a:fillRect/>
          </a:stretch>
        </p:blipFill>
        <p:spPr bwMode="auto">
          <a:xfrm>
            <a:off x="827584" y="2961372"/>
            <a:ext cx="7488832" cy="389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 rot="10800000">
            <a:off x="3779912" y="5013176"/>
            <a:ext cx="1152128" cy="2880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0"/>
            <a:ext cx="8617269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CONSULTA POR NOMBRE EDIFICIOS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1032" y="134076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Proceso:</a:t>
            </a:r>
          </a:p>
          <a:p>
            <a:pPr marL="342900" indent="-342900">
              <a:buAutoNum type="arabicPeriod"/>
            </a:pPr>
            <a:r>
              <a:rPr lang="es-CO" dirty="0" smtClean="0"/>
              <a:t>En la pantalla de consulta por nombre, oprimir ESC, luego oprimir 1 y luego oprimir 1 (Consulta de edificios) y ENTER</a:t>
            </a:r>
          </a:p>
          <a:p>
            <a:pPr marL="342900" indent="-342900">
              <a:buAutoNum type="arabicPeriod"/>
            </a:pPr>
            <a:r>
              <a:rPr lang="es-CO" dirty="0" smtClean="0"/>
              <a:t>Escribir el nombre del conjunto y oprimir F8</a:t>
            </a:r>
            <a:endParaRPr lang="es-CO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l="23517" t="11438" r="15052" b="49188"/>
          <a:stretch>
            <a:fillRect/>
          </a:stretch>
        </p:blipFill>
        <p:spPr bwMode="auto">
          <a:xfrm>
            <a:off x="683568" y="2780928"/>
            <a:ext cx="779306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l="14861" t="11610" r="21775" b="20469"/>
          <a:stretch>
            <a:fillRect/>
          </a:stretch>
        </p:blipFill>
        <p:spPr bwMode="auto">
          <a:xfrm>
            <a:off x="467544" y="980728"/>
            <a:ext cx="824440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67544" y="33265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Escribir el código de comunidad para que únicamente aparezcan los nombres de la ciudad respectiva y luego  ENTER, y entrar a consultar oprimiendo 1 ENTER</a:t>
            </a:r>
            <a:endParaRPr lang="es-C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15000" t="11364" r="15001" b="17046"/>
          <a:stretch>
            <a:fillRect/>
          </a:stretch>
        </p:blipFill>
        <p:spPr bwMode="auto">
          <a:xfrm>
            <a:off x="323528" y="404664"/>
            <a:ext cx="576064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395536" y="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Al consultar el edificio, oprimir SHIFT+F4 para consultar cada HHPP</a:t>
            </a:r>
            <a:endParaRPr lang="es-CO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14861" t="30313" r="20668" b="20469"/>
          <a:stretch>
            <a:fillRect/>
          </a:stretch>
        </p:blipFill>
        <p:spPr bwMode="auto">
          <a:xfrm>
            <a:off x="2987824" y="3789040"/>
            <a:ext cx="5616624" cy="241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51520" y="414908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Escoger la dirección y piso que corresponda al cliente</a:t>
            </a:r>
            <a:endParaRPr lang="es-CO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95536" y="0"/>
            <a:ext cx="8229600" cy="5851525"/>
          </a:xfrm>
        </p:spPr>
        <p:txBody>
          <a:bodyPr>
            <a:normAutofit/>
          </a:bodyPr>
          <a:lstStyle/>
          <a:p>
            <a:r>
              <a:rPr lang="es-CO" sz="2800" dirty="0" smtClean="0"/>
              <a:t>Para consulta por cuenta matriz</a:t>
            </a:r>
          </a:p>
          <a:p>
            <a:pPr>
              <a:buNone/>
            </a:pPr>
            <a:r>
              <a:rPr lang="es-CO" sz="2000" dirty="0" smtClean="0"/>
              <a:t>escribir el numero de cuenta matriz y pulsar + para que quede en la esquina Y oprimir F7</a:t>
            </a:r>
          </a:p>
          <a:p>
            <a:pPr>
              <a:buNone/>
            </a:pPr>
            <a:endParaRPr lang="es-CO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23517" t="19313" r="33315" b="50172"/>
          <a:stretch>
            <a:fillRect/>
          </a:stretch>
        </p:blipFill>
        <p:spPr bwMode="auto">
          <a:xfrm>
            <a:off x="611560" y="1124744"/>
            <a:ext cx="56166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14861" t="11610" r="14861" b="16532"/>
          <a:stretch>
            <a:fillRect/>
          </a:stretch>
        </p:blipFill>
        <p:spPr bwMode="auto">
          <a:xfrm>
            <a:off x="3131840" y="3401807"/>
            <a:ext cx="6012160" cy="345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95536" y="357301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Oprimir SHIFT+F4 para consulta de cada piso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285750" y="1377626"/>
            <a:ext cx="864393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s-ES" sz="14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s-ES" b="1" dirty="0">
                <a:latin typeface="Verdana" pitchFamily="34" charset="0"/>
              </a:rPr>
              <a:t>HEAD-END</a:t>
            </a:r>
            <a:r>
              <a:rPr lang="es-ES" dirty="0">
                <a:latin typeface="Verdana" pitchFamily="34" charset="0"/>
              </a:rPr>
              <a:t>: Sitio en el que se reciben las señales satelitales, se procesan y se  distribuyen a la red.</a:t>
            </a:r>
          </a:p>
          <a:p>
            <a:pPr marL="342900" indent="-342900">
              <a:buFont typeface="Wingdings" pitchFamily="2" charset="2"/>
              <a:buChar char="Ø"/>
            </a:pPr>
            <a:endParaRPr lang="es-ES" b="1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ES" b="1" dirty="0">
                <a:latin typeface="Verdana" pitchFamily="34" charset="0"/>
              </a:rPr>
              <a:t>NODO : </a:t>
            </a:r>
            <a:r>
              <a:rPr lang="es-ES" dirty="0">
                <a:latin typeface="Verdana" pitchFamily="34" charset="0"/>
              </a:rPr>
              <a:t>Ubicación Técnica (Punto en la RED) Punto en que las señales ópticas se convierten en señales de radiofrecuencia antes de llegar a los suscriptores.</a:t>
            </a:r>
          </a:p>
          <a:p>
            <a:pPr marL="342900" indent="-342900">
              <a:buFont typeface="Wingdings" pitchFamily="2" charset="2"/>
              <a:buChar char="Ø"/>
            </a:pPr>
            <a:endParaRPr lang="es-ES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ES" b="1" dirty="0">
                <a:latin typeface="Verdana" pitchFamily="34" charset="0"/>
              </a:rPr>
              <a:t>SUSCRIPTOR: </a:t>
            </a:r>
            <a:r>
              <a:rPr lang="es-ES" dirty="0">
                <a:latin typeface="Verdana" pitchFamily="34" charset="0"/>
              </a:rPr>
              <a:t>Persona natural o compañía, quien firma el contrato y paga  por lo servicios y/o los ha recibido en el pasado.</a:t>
            </a:r>
          </a:p>
          <a:p>
            <a:pPr marL="342900" indent="-342900">
              <a:buFont typeface="Wingdings" pitchFamily="2" charset="2"/>
              <a:buChar char="Ø"/>
            </a:pPr>
            <a:endParaRPr lang="es-MX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MX" b="1" dirty="0">
                <a:latin typeface="Verdana" pitchFamily="34" charset="0"/>
              </a:rPr>
              <a:t>HH PP: </a:t>
            </a:r>
            <a:r>
              <a:rPr lang="es-MX" dirty="0">
                <a:latin typeface="Verdana" pitchFamily="34" charset="0"/>
              </a:rPr>
              <a:t>(Home P</a:t>
            </a:r>
            <a:r>
              <a:rPr lang="es-ES" dirty="0">
                <a:latin typeface="Verdana" pitchFamily="34" charset="0"/>
              </a:rPr>
              <a:t>ass) unidad de vivienda a la cuál le podemos instalar nuestro servicios, estos pueden ser: Casas, apartamentos, locales, oficinas y pisos</a:t>
            </a:r>
            <a:r>
              <a:rPr lang="es-ES" dirty="0" smtClean="0">
                <a:latin typeface="Verdana" pitchFamily="34" charset="0"/>
              </a:rPr>
              <a:t>.</a:t>
            </a:r>
            <a:endParaRPr lang="es-MX" dirty="0">
              <a:latin typeface="Arial Rounded MT Bold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4282" y="363660"/>
            <a:ext cx="8715436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GLOSARIO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4282" y="363660"/>
            <a:ext cx="8715436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GLOSARIO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214313" y="1160463"/>
            <a:ext cx="8643937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s-MX" sz="2000" b="1" dirty="0">
              <a:latin typeface="Arial Rounded MT Bold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MX" b="1" dirty="0">
                <a:latin typeface="Verdana" pitchFamily="34" charset="0"/>
              </a:rPr>
              <a:t>OT</a:t>
            </a:r>
            <a:r>
              <a:rPr lang="es-MX" dirty="0">
                <a:latin typeface="Verdana" pitchFamily="34" charset="0"/>
              </a:rPr>
              <a:t> : Orden de trabajo.</a:t>
            </a:r>
          </a:p>
          <a:p>
            <a:pPr marL="342900" indent="-342900">
              <a:buFont typeface="Wingdings" pitchFamily="2" charset="2"/>
              <a:buChar char="Ø"/>
            </a:pPr>
            <a:endParaRPr lang="es-MX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ES" b="1" dirty="0">
                <a:latin typeface="Verdana" pitchFamily="34" charset="0"/>
              </a:rPr>
              <a:t>CGV</a:t>
            </a:r>
            <a:r>
              <a:rPr lang="es-ES" dirty="0">
                <a:latin typeface="Verdana" pitchFamily="34" charset="0"/>
              </a:rPr>
              <a:t>: </a:t>
            </a:r>
            <a:r>
              <a:rPr lang="es-ES" b="1" dirty="0">
                <a:latin typeface="Verdana" pitchFamily="34" charset="0"/>
              </a:rPr>
              <a:t>C</a:t>
            </a:r>
            <a:r>
              <a:rPr lang="es-ES" dirty="0">
                <a:latin typeface="Verdana" pitchFamily="34" charset="0"/>
              </a:rPr>
              <a:t>entro de </a:t>
            </a:r>
            <a:r>
              <a:rPr lang="es-ES" b="1" dirty="0">
                <a:latin typeface="Verdana" pitchFamily="34" charset="0"/>
              </a:rPr>
              <a:t>G</a:t>
            </a:r>
            <a:r>
              <a:rPr lang="es-ES" dirty="0">
                <a:latin typeface="Verdana" pitchFamily="34" charset="0"/>
              </a:rPr>
              <a:t>estión de </a:t>
            </a:r>
            <a:r>
              <a:rPr lang="es-ES" b="1" dirty="0">
                <a:latin typeface="Verdana" pitchFamily="34" charset="0"/>
              </a:rPr>
              <a:t>V</a:t>
            </a:r>
            <a:r>
              <a:rPr lang="es-ES" dirty="0">
                <a:latin typeface="Verdana" pitchFamily="34" charset="0"/>
              </a:rPr>
              <a:t>entas.</a:t>
            </a:r>
          </a:p>
          <a:p>
            <a:pPr marL="342900" indent="-342900">
              <a:buFont typeface="Wingdings" pitchFamily="2" charset="2"/>
              <a:buChar char="Ø"/>
            </a:pPr>
            <a:endParaRPr lang="es-MX" dirty="0">
              <a:latin typeface="Verdana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s-ES" b="1" dirty="0">
                <a:latin typeface="Verdana" pitchFamily="34" charset="0"/>
              </a:rPr>
              <a:t>GRID</a:t>
            </a:r>
            <a:r>
              <a:rPr lang="es-ES" dirty="0">
                <a:latin typeface="Verdana" pitchFamily="34" charset="0"/>
              </a:rPr>
              <a:t>: Área de la ciudad que conforma una comunidad (Ubicación geográfica) Toda unidad en el sistema debe pertenecer a un grid.</a:t>
            </a:r>
          </a:p>
          <a:p>
            <a:pPr marL="342900" indent="-342900">
              <a:buFont typeface="Wingdings" pitchFamily="2" charset="2"/>
              <a:buChar char="Ø"/>
            </a:pPr>
            <a:endParaRPr lang="es-MX" b="1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MX" b="1" dirty="0">
                <a:latin typeface="Verdana" pitchFamily="34" charset="0"/>
              </a:rPr>
              <a:t>EQUIPOS: </a:t>
            </a:r>
            <a:r>
              <a:rPr lang="es-ES" dirty="0">
                <a:latin typeface="Verdana" pitchFamily="34" charset="0"/>
              </a:rPr>
              <a:t>Dispositivos asociados a nuestros clientes. </a:t>
            </a:r>
          </a:p>
          <a:p>
            <a:pPr marL="342900" indent="-342900">
              <a:buFont typeface="Wingdings" pitchFamily="2" charset="2"/>
              <a:buChar char="Ø"/>
            </a:pPr>
            <a:endParaRPr lang="es-ES" b="1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ES" b="1" dirty="0">
                <a:latin typeface="Verdana" pitchFamily="34" charset="0"/>
              </a:rPr>
              <a:t>UNIDAD</a:t>
            </a:r>
            <a:r>
              <a:rPr lang="es-ES" dirty="0">
                <a:latin typeface="Verdana" pitchFamily="34" charset="0"/>
              </a:rPr>
              <a:t>:  Sitio físico donde recibe los servicios, al cual se asocian las cuentas de suscriptores (Ej.: Apto).</a:t>
            </a:r>
          </a:p>
          <a:p>
            <a:pPr marL="342900" indent="-342900">
              <a:buFont typeface="Wingdings" pitchFamily="2" charset="2"/>
              <a:buChar char="Ø"/>
            </a:pPr>
            <a:endParaRPr lang="es-MX" dirty="0">
              <a:latin typeface="Verdan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s-ES_tradnl" b="1" dirty="0">
                <a:latin typeface="Verdana" pitchFamily="34" charset="0"/>
              </a:rPr>
              <a:t>VISITA TECNICA CASAS: </a:t>
            </a:r>
            <a:r>
              <a:rPr lang="es-ES_tradnl" dirty="0">
                <a:latin typeface="Verdana" pitchFamily="34" charset="0"/>
              </a:rPr>
              <a:t>Tipo de trabajo que se realiza para las unidades solas o HHPP es decir que no pertenecen a una cuenta matriz.</a:t>
            </a:r>
            <a:endParaRPr lang="es-ES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4282" y="357166"/>
            <a:ext cx="8715436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GLOSARIO</a:t>
            </a:r>
            <a:endParaRPr lang="es-E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85750" y="1593850"/>
            <a:ext cx="85725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ES_tradnl" b="1" dirty="0">
                <a:latin typeface="Verdana" pitchFamily="34" charset="0"/>
              </a:rPr>
              <a:t>VISITA TECNICA EDIFICIOS</a:t>
            </a:r>
            <a:r>
              <a:rPr lang="es-ES_tradnl" dirty="0">
                <a:latin typeface="Verdana" pitchFamily="34" charset="0"/>
              </a:rPr>
              <a:t>: Tipo de trabajo que se realiza para todas las cuentas matrices (Edificios o conjuntos).</a:t>
            </a:r>
          </a:p>
          <a:p>
            <a:pPr algn="just">
              <a:buFont typeface="Wingdings" pitchFamily="2" charset="2"/>
              <a:buChar char="Ø"/>
            </a:pPr>
            <a:endParaRPr lang="es-ES_tradnl" dirty="0">
              <a:latin typeface="Verdan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ES_tradnl" b="1" dirty="0">
                <a:latin typeface="Verdana" pitchFamily="34" charset="0"/>
              </a:rPr>
              <a:t>VISITA TECNICA DE REPLANTEAMIENTO</a:t>
            </a:r>
            <a:r>
              <a:rPr lang="es-ES_tradnl" dirty="0">
                <a:latin typeface="Verdana" pitchFamily="34" charset="0"/>
              </a:rPr>
              <a:t>: Tipo de trabajo que se realiza para cuentas matrices que ya están conectadas o tienen servicio, pero que requieren de alguna modificación sobre la red actual es decir cambio en el diseño inicial.</a:t>
            </a:r>
          </a:p>
          <a:p>
            <a:pPr algn="just">
              <a:buFont typeface="Wingdings" pitchFamily="2" charset="2"/>
              <a:buChar char="Ø"/>
            </a:pPr>
            <a:endParaRPr lang="es-ES_tradnl" dirty="0">
              <a:latin typeface="Verdan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ES_tradnl" b="1" dirty="0">
                <a:latin typeface="Verdana" pitchFamily="34" charset="0"/>
              </a:rPr>
              <a:t>VERIFICACION DE CASAS</a:t>
            </a:r>
            <a:r>
              <a:rPr lang="es-ES_tradnl" dirty="0">
                <a:latin typeface="Verdana" pitchFamily="34" charset="0"/>
              </a:rPr>
              <a:t>: Tipo de trabajo que se realiza para todos los HHPP de la red bidireccional que no están creados en RR cuyo fin principal es determinar la viabilidad de conexión a la red. Es un trabajo asociado a Visitas Técnicas pero que no genera documento físico, genera una nota en la unidad en RR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056147"/>
            <a:ext cx="8715436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ESTADOS </a:t>
            </a:r>
            <a:endParaRPr lang="es-E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42876" y="71414"/>
            <a:ext cx="850109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Estados del Suscriptor</a:t>
            </a:r>
            <a:endParaRPr lang="es-E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42875" y="928670"/>
            <a:ext cx="864393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NUEVO: </a:t>
            </a:r>
            <a:r>
              <a:rPr lang="es-ES" sz="2000" dirty="0">
                <a:latin typeface="Verdana" pitchFamily="34" charset="0"/>
              </a:rPr>
              <a:t>Acaba de crearse en el sistema. La OT de instalación no se ha completado aún. </a:t>
            </a:r>
          </a:p>
          <a:p>
            <a:pPr algn="just" fontAlgn="t"/>
            <a:endParaRPr lang="es-MX" sz="2000" dirty="0" smtClean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 smtClean="0">
                <a:latin typeface="Verdana" pitchFamily="34" charset="0"/>
              </a:rPr>
              <a:t>ACTIVO</a:t>
            </a:r>
            <a:r>
              <a:rPr lang="es-ES" sz="2000" b="1" dirty="0">
                <a:latin typeface="Verdana" pitchFamily="34" charset="0"/>
              </a:rPr>
              <a:t>: </a:t>
            </a:r>
            <a:r>
              <a:rPr lang="es-ES" sz="2000" dirty="0">
                <a:latin typeface="Verdana" pitchFamily="34" charset="0"/>
              </a:rPr>
              <a:t>Recibe los servicios actualmente.</a:t>
            </a:r>
          </a:p>
          <a:p>
            <a:pPr algn="just" fontAlgn="t">
              <a:buFont typeface="Wingdings" pitchFamily="2" charset="2"/>
              <a:buChar char="§"/>
            </a:pPr>
            <a:endParaRPr lang="es-MX" sz="2000" dirty="0">
              <a:latin typeface="Verdana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ES" sz="2000" b="1" dirty="0" smtClean="0">
                <a:latin typeface="Verdana" pitchFamily="34" charset="0"/>
              </a:rPr>
              <a:t>CANCELADO </a:t>
            </a:r>
            <a:r>
              <a:rPr lang="es-ES" sz="2000" b="1" dirty="0" smtClean="0"/>
              <a:t>: </a:t>
            </a:r>
            <a:r>
              <a:rPr lang="es-ES" sz="2000" dirty="0">
                <a:latin typeface="Verdana" pitchFamily="34" charset="0"/>
              </a:rPr>
              <a:t>Suscriptor recibió los </a:t>
            </a:r>
            <a:r>
              <a:rPr lang="es-ES" sz="2000" dirty="0" smtClean="0">
                <a:latin typeface="Verdana" pitchFamily="34" charset="0"/>
              </a:rPr>
              <a:t>servicios.</a:t>
            </a:r>
          </a:p>
          <a:p>
            <a:pPr algn="just"/>
            <a:endParaRPr lang="es-MX" sz="2000" dirty="0"/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CANCELADO(+)DEUDOR: </a:t>
            </a:r>
            <a:r>
              <a:rPr lang="es-ES" sz="2000" dirty="0">
                <a:latin typeface="Verdana" pitchFamily="34" charset="0"/>
              </a:rPr>
              <a:t>Suscriptor cancelado, le debe a TELMEX. </a:t>
            </a:r>
          </a:p>
          <a:p>
            <a:pPr algn="just" fontAlgn="t"/>
            <a:endParaRPr lang="es-MX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CANCELADO(-)CRÉDITO: </a:t>
            </a:r>
            <a:r>
              <a:rPr lang="es-ES" sz="2000" dirty="0">
                <a:latin typeface="Verdana" pitchFamily="34" charset="0"/>
              </a:rPr>
              <a:t>Suscriptor cancelado, tiene dinero </a:t>
            </a:r>
            <a:r>
              <a:rPr lang="es-ES" sz="2000" dirty="0" smtClean="0">
                <a:latin typeface="Verdana" pitchFamily="34" charset="0"/>
              </a:rPr>
              <a:t>a favor</a:t>
            </a:r>
            <a:r>
              <a:rPr lang="es-ES" sz="2000" dirty="0">
                <a:latin typeface="Verdana" pitchFamily="34" charset="0"/>
              </a:rPr>
              <a:t>. </a:t>
            </a:r>
          </a:p>
          <a:p>
            <a:pPr algn="just" fontAlgn="t">
              <a:buFont typeface="Wingdings" pitchFamily="2" charset="2"/>
              <a:buChar char="§"/>
            </a:pPr>
            <a:endParaRPr lang="es-MX" sz="2000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sz="2000" b="1" dirty="0">
                <a:latin typeface="Verdana" pitchFamily="34" charset="0"/>
              </a:rPr>
              <a:t>CANCELADO(X)CASTIGADO: </a:t>
            </a:r>
            <a:r>
              <a:rPr lang="es-ES" sz="2000" dirty="0">
                <a:latin typeface="Verdana" pitchFamily="34" charset="0"/>
              </a:rPr>
              <a:t>Suscriptor cancelado que le debe a TELMEX, su deuda fue castigada por imposibilidad de cobrarla. 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2876" y="71414"/>
            <a:ext cx="9001156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MX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erdana" pitchFamily="34" charset="0"/>
              </a:rPr>
              <a:t>Estados de la UNIDAD</a:t>
            </a:r>
            <a:endParaRPr lang="es-E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erdana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214313" y="857232"/>
            <a:ext cx="871537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NEVER(N)</a:t>
            </a:r>
            <a:r>
              <a:rPr lang="es-ES" dirty="0">
                <a:latin typeface="Verdana" pitchFamily="34" charset="0"/>
              </a:rPr>
              <a:t>: </a:t>
            </a:r>
            <a:r>
              <a:rPr lang="es-ES" dirty="0" smtClean="0">
                <a:latin typeface="Verdana" pitchFamily="34" charset="0"/>
              </a:rPr>
              <a:t>No </a:t>
            </a:r>
            <a:r>
              <a:rPr lang="es-ES" dirty="0">
                <a:latin typeface="Verdana" pitchFamily="34" charset="0"/>
              </a:rPr>
              <a:t>se pueden instalar servicios porque está fuera de zona o es demasiado costoso hacer la instalación.</a:t>
            </a:r>
          </a:p>
          <a:p>
            <a:pPr algn="just" fontAlgn="t"/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EXISTE(E)</a:t>
            </a:r>
            <a:r>
              <a:rPr lang="es-ES" dirty="0">
                <a:latin typeface="Verdana" pitchFamily="34" charset="0"/>
              </a:rPr>
              <a:t>: Es factible </a:t>
            </a:r>
            <a:r>
              <a:rPr lang="es-ES" dirty="0" smtClean="0">
                <a:latin typeface="Verdana" pitchFamily="34" charset="0"/>
              </a:rPr>
              <a:t>instalar servicios.</a:t>
            </a: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endParaRPr lang="es-ES" dirty="0">
              <a:latin typeface="Verdana" pitchFamily="34" charset="0"/>
            </a:endParaRPr>
          </a:p>
          <a:p>
            <a:pPr algn="just" fontAlgn="t">
              <a:buFont typeface="Wingdings" pitchFamily="2" charset="2"/>
              <a:buChar char="§"/>
            </a:pPr>
            <a:r>
              <a:rPr lang="es-ES" b="1" dirty="0">
                <a:latin typeface="Verdana" pitchFamily="34" charset="0"/>
              </a:rPr>
              <a:t>PRECABLEADO(P)</a:t>
            </a:r>
            <a:r>
              <a:rPr lang="es-ES" dirty="0">
                <a:latin typeface="Verdana" pitchFamily="34" charset="0"/>
              </a:rPr>
              <a:t>: La unidad no está completamente lista para ser </a:t>
            </a:r>
            <a:r>
              <a:rPr lang="es-ES" dirty="0" smtClean="0">
                <a:latin typeface="Verdana" pitchFamily="34" charset="0"/>
              </a:rPr>
              <a:t>conectada, pero es factible instalar servicios. </a:t>
            </a:r>
          </a:p>
          <a:p>
            <a:pPr algn="just" fontAlgn="t"/>
            <a:endParaRPr lang="es-ES" dirty="0" smtClean="0">
              <a:latin typeface="Verdana" pitchFamily="34" charset="0"/>
            </a:endParaRPr>
          </a:p>
          <a:p>
            <a:pPr fontAlgn="t">
              <a:buFont typeface="Wingdings" pitchFamily="2" charset="2"/>
              <a:buChar char="§"/>
            </a:pPr>
            <a:r>
              <a:rPr lang="es-ES" b="1" dirty="0" smtClean="0">
                <a:latin typeface="Verdana" pitchFamily="34" charset="0"/>
              </a:rPr>
              <a:t>DESCONECTADA(D)</a:t>
            </a:r>
            <a:r>
              <a:rPr lang="es-ES" dirty="0" smtClean="0">
                <a:latin typeface="Verdana" pitchFamily="34" charset="0"/>
              </a:rPr>
              <a:t>: No está recibiendo servicios ahora, pero alguna vez los recibió. </a:t>
            </a:r>
          </a:p>
          <a:p>
            <a:pPr fontAlgn="t"/>
            <a:endParaRPr lang="es-ES" dirty="0" smtClean="0">
              <a:latin typeface="Verdana" pitchFamily="34" charset="0"/>
            </a:endParaRPr>
          </a:p>
          <a:p>
            <a:pPr fontAlgn="t">
              <a:buFont typeface="Wingdings" pitchFamily="2" charset="2"/>
              <a:buChar char="§"/>
            </a:pPr>
            <a:r>
              <a:rPr lang="es-ES" b="1" dirty="0" smtClean="0">
                <a:latin typeface="Verdana" pitchFamily="34" charset="0"/>
              </a:rPr>
              <a:t>CON SERVICIO(S)</a:t>
            </a:r>
            <a:r>
              <a:rPr lang="es-ES" dirty="0" smtClean="0">
                <a:latin typeface="Verdana" pitchFamily="34" charset="0"/>
              </a:rPr>
              <a:t>: Tiene un suscriptor activo que disfruta de los  servicios.</a:t>
            </a:r>
          </a:p>
          <a:p>
            <a:pPr fontAlgn="t">
              <a:buFont typeface="Wingdings" pitchFamily="2" charset="2"/>
              <a:buChar char="§"/>
            </a:pPr>
            <a:endParaRPr lang="es-ES" dirty="0" smtClean="0">
              <a:latin typeface="Verdana" pitchFamily="34" charset="0"/>
            </a:endParaRPr>
          </a:p>
          <a:p>
            <a:pPr fontAlgn="t">
              <a:buFont typeface="Wingdings" pitchFamily="2" charset="2"/>
              <a:buChar char="§"/>
            </a:pPr>
            <a:r>
              <a:rPr lang="es-ES" b="1" dirty="0" smtClean="0">
                <a:latin typeface="Verdana" pitchFamily="34" charset="0"/>
              </a:rPr>
              <a:t>MOVE LETTER(M)</a:t>
            </a:r>
            <a:r>
              <a:rPr lang="es-ES" dirty="0" smtClean="0">
                <a:latin typeface="Verdana" pitchFamily="34" charset="0"/>
              </a:rPr>
              <a:t>: Se va a desconectar. Suscriptor solicita traslado se deja  conectada temporalmente aunque el suscriptor ya no resida en caso de que el nuevo inquilino desee tomar los servicios. </a:t>
            </a:r>
            <a:endParaRPr lang="es-ES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1657</Words>
  <Application>Microsoft Office PowerPoint</Application>
  <PresentationFormat>Presentación en pantalla (4:3)</PresentationFormat>
  <Paragraphs>384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</vt:vector>
  </TitlesOfParts>
  <Company>TVCABLE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leonardo.mendez</dc:creator>
  <cp:lastModifiedBy>actbog5</cp:lastModifiedBy>
  <cp:revision>80</cp:revision>
  <dcterms:created xsi:type="dcterms:W3CDTF">2009-11-03T22:08:33Z</dcterms:created>
  <dcterms:modified xsi:type="dcterms:W3CDTF">2018-10-22T21:35:59Z</dcterms:modified>
</cp:coreProperties>
</file>