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84" r:id="rId3"/>
    <p:sldId id="257" r:id="rId4"/>
    <p:sldId id="281" r:id="rId5"/>
    <p:sldId id="282" r:id="rId6"/>
    <p:sldId id="283" r:id="rId7"/>
    <p:sldId id="258" r:id="rId8"/>
    <p:sldId id="297" r:id="rId9"/>
    <p:sldId id="295" r:id="rId10"/>
    <p:sldId id="296" r:id="rId11"/>
    <p:sldId id="298" r:id="rId12"/>
    <p:sldId id="260" r:id="rId13"/>
    <p:sldId id="261" r:id="rId14"/>
    <p:sldId id="262" r:id="rId15"/>
    <p:sldId id="264" r:id="rId16"/>
    <p:sldId id="285" r:id="rId17"/>
    <p:sldId id="265" r:id="rId18"/>
    <p:sldId id="287" r:id="rId19"/>
    <p:sldId id="266" r:id="rId20"/>
    <p:sldId id="267" r:id="rId21"/>
    <p:sldId id="268" r:id="rId22"/>
    <p:sldId id="269" r:id="rId23"/>
    <p:sldId id="270" r:id="rId24"/>
    <p:sldId id="292" r:id="rId25"/>
    <p:sldId id="293" r:id="rId26"/>
    <p:sldId id="288" r:id="rId27"/>
    <p:sldId id="294" r:id="rId28"/>
    <p:sldId id="271" r:id="rId29"/>
    <p:sldId id="291" r:id="rId30"/>
    <p:sldId id="274" r:id="rId31"/>
    <p:sldId id="275" r:id="rId32"/>
    <p:sldId id="276" r:id="rId33"/>
    <p:sldId id="277" r:id="rId34"/>
    <p:sldId id="290" r:id="rId35"/>
    <p:sldId id="279" r:id="rId36"/>
    <p:sldId id="278" r:id="rId37"/>
    <p:sldId id="280" r:id="rId38"/>
    <p:sldId id="289"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8" d="100"/>
          <a:sy n="48" d="100"/>
        </p:scale>
        <p:origin x="-186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A029D3-1330-3C46-858F-C62FC80DD7C5}" type="datetimeFigureOut">
              <a:rPr lang="en-US" smtClean="0"/>
              <a:t>9/10/14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C48EAD-EFA4-B94E-8ED6-B552949DBEA0}" type="slidenum">
              <a:rPr lang="en-US" smtClean="0"/>
              <a:t>‹#›</a:t>
            </a:fld>
            <a:endParaRPr lang="en-US"/>
          </a:p>
        </p:txBody>
      </p:sp>
    </p:spTree>
    <p:extLst>
      <p:ext uri="{BB962C8B-B14F-4D97-AF65-F5344CB8AC3E}">
        <p14:creationId xmlns:p14="http://schemas.microsoft.com/office/powerpoint/2010/main" val="5777246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62AEF2-1157-BD40-B61B-1DE5929F637A}" type="slidenum">
              <a:rPr lang="en-US"/>
              <a:pPr/>
              <a:t>7</a:t>
            </a:fld>
            <a:endParaRPr lang="en-US"/>
          </a:p>
        </p:txBody>
      </p:sp>
      <p:sp>
        <p:nvSpPr>
          <p:cNvPr id="27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99EB2-270D-B949-BEF5-95C506D62BA4}" type="datetimeFigureOut">
              <a:rPr lang="en-US" smtClean="0"/>
              <a:t>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44895-21E9-684A-91CE-CA913A7F9F59}" type="slidenum">
              <a:rPr lang="en-US" smtClean="0"/>
              <a:t>‹#›</a:t>
            </a:fld>
            <a:endParaRPr lang="en-US"/>
          </a:p>
        </p:txBody>
      </p:sp>
    </p:spTree>
    <p:extLst>
      <p:ext uri="{BB962C8B-B14F-4D97-AF65-F5344CB8AC3E}">
        <p14:creationId xmlns:p14="http://schemas.microsoft.com/office/powerpoint/2010/main" val="3707566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99EB2-270D-B949-BEF5-95C506D62BA4}" type="datetimeFigureOut">
              <a:rPr lang="en-US" smtClean="0"/>
              <a:t>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44895-21E9-684A-91CE-CA913A7F9F59}" type="slidenum">
              <a:rPr lang="en-US" smtClean="0"/>
              <a:t>‹#›</a:t>
            </a:fld>
            <a:endParaRPr lang="en-US"/>
          </a:p>
        </p:txBody>
      </p:sp>
    </p:spTree>
    <p:extLst>
      <p:ext uri="{BB962C8B-B14F-4D97-AF65-F5344CB8AC3E}">
        <p14:creationId xmlns:p14="http://schemas.microsoft.com/office/powerpoint/2010/main" val="451001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99EB2-270D-B949-BEF5-95C506D62BA4}" type="datetimeFigureOut">
              <a:rPr lang="en-US" smtClean="0"/>
              <a:t>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44895-21E9-684A-91CE-CA913A7F9F59}" type="slidenum">
              <a:rPr lang="en-US" smtClean="0"/>
              <a:t>‹#›</a:t>
            </a:fld>
            <a:endParaRPr lang="en-US"/>
          </a:p>
        </p:txBody>
      </p:sp>
    </p:spTree>
    <p:extLst>
      <p:ext uri="{BB962C8B-B14F-4D97-AF65-F5344CB8AC3E}">
        <p14:creationId xmlns:p14="http://schemas.microsoft.com/office/powerpoint/2010/main" val="1913039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19263"/>
            <a:ext cx="8229600" cy="4411662"/>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p>
        </p:txBody>
      </p:sp>
      <p:sp>
        <p:nvSpPr>
          <p:cNvPr id="5" name="Footer Placeholder 4"/>
          <p:cNvSpPr>
            <a:spLocks noGrp="1"/>
          </p:cNvSpPr>
          <p:nvPr>
            <p:ph type="ftr" sz="quarter" idx="11"/>
          </p:nvPr>
        </p:nvSpPr>
        <p:spPr>
          <a:xfrm>
            <a:off x="2667000" y="6324600"/>
            <a:ext cx="3886200" cy="3048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94318B1E-EB75-AA42-8FD4-A753D18293A6}" type="slidenum">
              <a:rPr lang="en-US"/>
              <a:pPr/>
              <a:t>‹#›</a:t>
            </a:fld>
            <a:endParaRPr lang="en-US"/>
          </a:p>
        </p:txBody>
      </p:sp>
    </p:spTree>
    <p:extLst>
      <p:ext uri="{BB962C8B-B14F-4D97-AF65-F5344CB8AC3E}">
        <p14:creationId xmlns:p14="http://schemas.microsoft.com/office/powerpoint/2010/main" val="188399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99EB2-270D-B949-BEF5-95C506D62BA4}" type="datetimeFigureOut">
              <a:rPr lang="en-US" smtClean="0"/>
              <a:t>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44895-21E9-684A-91CE-CA913A7F9F59}" type="slidenum">
              <a:rPr lang="en-US" smtClean="0"/>
              <a:t>‹#›</a:t>
            </a:fld>
            <a:endParaRPr lang="en-US"/>
          </a:p>
        </p:txBody>
      </p:sp>
    </p:spTree>
    <p:extLst>
      <p:ext uri="{BB962C8B-B14F-4D97-AF65-F5344CB8AC3E}">
        <p14:creationId xmlns:p14="http://schemas.microsoft.com/office/powerpoint/2010/main" val="3259583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99EB2-270D-B949-BEF5-95C506D62BA4}" type="datetimeFigureOut">
              <a:rPr lang="en-US" smtClean="0"/>
              <a:t>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44895-21E9-684A-91CE-CA913A7F9F59}" type="slidenum">
              <a:rPr lang="en-US" smtClean="0"/>
              <a:t>‹#›</a:t>
            </a:fld>
            <a:endParaRPr lang="en-US"/>
          </a:p>
        </p:txBody>
      </p:sp>
    </p:spTree>
    <p:extLst>
      <p:ext uri="{BB962C8B-B14F-4D97-AF65-F5344CB8AC3E}">
        <p14:creationId xmlns:p14="http://schemas.microsoft.com/office/powerpoint/2010/main" val="3755073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99EB2-270D-B949-BEF5-95C506D62BA4}" type="datetimeFigureOut">
              <a:rPr lang="en-US" smtClean="0"/>
              <a:t>9/10/14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44895-21E9-684A-91CE-CA913A7F9F59}" type="slidenum">
              <a:rPr lang="en-US" smtClean="0"/>
              <a:t>‹#›</a:t>
            </a:fld>
            <a:endParaRPr lang="en-US"/>
          </a:p>
        </p:txBody>
      </p:sp>
    </p:spTree>
    <p:extLst>
      <p:ext uri="{BB962C8B-B14F-4D97-AF65-F5344CB8AC3E}">
        <p14:creationId xmlns:p14="http://schemas.microsoft.com/office/powerpoint/2010/main" val="3622526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99EB2-270D-B949-BEF5-95C506D62BA4}" type="datetimeFigureOut">
              <a:rPr lang="en-US" smtClean="0"/>
              <a:t>9/10/14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44895-21E9-684A-91CE-CA913A7F9F59}" type="slidenum">
              <a:rPr lang="en-US" smtClean="0"/>
              <a:t>‹#›</a:t>
            </a:fld>
            <a:endParaRPr lang="en-US"/>
          </a:p>
        </p:txBody>
      </p:sp>
    </p:spTree>
    <p:extLst>
      <p:ext uri="{BB962C8B-B14F-4D97-AF65-F5344CB8AC3E}">
        <p14:creationId xmlns:p14="http://schemas.microsoft.com/office/powerpoint/2010/main" val="3635412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99EB2-270D-B949-BEF5-95C506D62BA4}" type="datetimeFigureOut">
              <a:rPr lang="en-US" smtClean="0"/>
              <a:t>9/10/14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44895-21E9-684A-91CE-CA913A7F9F59}" type="slidenum">
              <a:rPr lang="en-US" smtClean="0"/>
              <a:t>‹#›</a:t>
            </a:fld>
            <a:endParaRPr lang="en-US"/>
          </a:p>
        </p:txBody>
      </p:sp>
    </p:spTree>
    <p:extLst>
      <p:ext uri="{BB962C8B-B14F-4D97-AF65-F5344CB8AC3E}">
        <p14:creationId xmlns:p14="http://schemas.microsoft.com/office/powerpoint/2010/main" val="3889982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99EB2-270D-B949-BEF5-95C506D62BA4}" type="datetimeFigureOut">
              <a:rPr lang="en-US" smtClean="0"/>
              <a:t>9/10/14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44895-21E9-684A-91CE-CA913A7F9F59}" type="slidenum">
              <a:rPr lang="en-US" smtClean="0"/>
              <a:t>‹#›</a:t>
            </a:fld>
            <a:endParaRPr lang="en-US"/>
          </a:p>
        </p:txBody>
      </p:sp>
    </p:spTree>
    <p:extLst>
      <p:ext uri="{BB962C8B-B14F-4D97-AF65-F5344CB8AC3E}">
        <p14:creationId xmlns:p14="http://schemas.microsoft.com/office/powerpoint/2010/main" val="3074408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99EB2-270D-B949-BEF5-95C506D62BA4}" type="datetimeFigureOut">
              <a:rPr lang="en-US" smtClean="0"/>
              <a:t>9/10/14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44895-21E9-684A-91CE-CA913A7F9F59}" type="slidenum">
              <a:rPr lang="en-US" smtClean="0"/>
              <a:t>‹#›</a:t>
            </a:fld>
            <a:endParaRPr lang="en-US"/>
          </a:p>
        </p:txBody>
      </p:sp>
    </p:spTree>
    <p:extLst>
      <p:ext uri="{BB962C8B-B14F-4D97-AF65-F5344CB8AC3E}">
        <p14:creationId xmlns:p14="http://schemas.microsoft.com/office/powerpoint/2010/main" val="1967838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99EB2-270D-B949-BEF5-95C506D62BA4}" type="datetimeFigureOut">
              <a:rPr lang="en-US" smtClean="0"/>
              <a:t>9/10/14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44895-21E9-684A-91CE-CA913A7F9F59}" type="slidenum">
              <a:rPr lang="en-US" smtClean="0"/>
              <a:t>‹#›</a:t>
            </a:fld>
            <a:endParaRPr lang="en-US"/>
          </a:p>
        </p:txBody>
      </p:sp>
    </p:spTree>
    <p:extLst>
      <p:ext uri="{BB962C8B-B14F-4D97-AF65-F5344CB8AC3E}">
        <p14:creationId xmlns:p14="http://schemas.microsoft.com/office/powerpoint/2010/main" val="29443129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99EB2-270D-B949-BEF5-95C506D62BA4}" type="datetimeFigureOut">
              <a:rPr lang="en-US" smtClean="0"/>
              <a:t>9/10/14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44895-21E9-684A-91CE-CA913A7F9F59}" type="slidenum">
              <a:rPr lang="en-US" smtClean="0"/>
              <a:t>‹#›</a:t>
            </a:fld>
            <a:endParaRPr lang="en-US"/>
          </a:p>
        </p:txBody>
      </p:sp>
    </p:spTree>
    <p:extLst>
      <p:ext uri="{BB962C8B-B14F-4D97-AF65-F5344CB8AC3E}">
        <p14:creationId xmlns:p14="http://schemas.microsoft.com/office/powerpoint/2010/main" val="4023189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a:t>
            </a:r>
            <a:r>
              <a:rPr lang="en-US" dirty="0" smtClean="0"/>
              <a:t>2: Processes, Interrupts</a:t>
            </a:r>
            <a:r>
              <a:rPr lang="en-US" dirty="0"/>
              <a:t>, GNU C </a:t>
            </a:r>
            <a:r>
              <a:rPr lang="en-US" dirty="0" smtClean="0"/>
              <a:t>Library Functions</a:t>
            </a:r>
            <a:endParaRPr lang="en-US" dirty="0"/>
          </a:p>
        </p:txBody>
      </p:sp>
      <p:sp>
        <p:nvSpPr>
          <p:cNvPr id="3" name="Subtitle 2"/>
          <p:cNvSpPr>
            <a:spLocks noGrp="1"/>
          </p:cNvSpPr>
          <p:nvPr>
            <p:ph type="subTitle" idx="1"/>
          </p:nvPr>
        </p:nvSpPr>
        <p:spPr/>
        <p:txBody>
          <a:bodyPr/>
          <a:lstStyle/>
          <a:p>
            <a:r>
              <a:rPr lang="en-US" dirty="0" smtClean="0"/>
              <a:t>William</a:t>
            </a:r>
            <a:endParaRPr lang="en-US" dirty="0"/>
          </a:p>
        </p:txBody>
      </p:sp>
    </p:spTree>
    <p:extLst>
      <p:ext uri="{BB962C8B-B14F-4D97-AF65-F5344CB8AC3E}">
        <p14:creationId xmlns:p14="http://schemas.microsoft.com/office/powerpoint/2010/main" val="237055757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Steps for all Interrupts</a:t>
            </a:r>
            <a:endParaRPr lang="en-US" dirty="0"/>
          </a:p>
        </p:txBody>
      </p:sp>
      <p:sp>
        <p:nvSpPr>
          <p:cNvPr id="3" name="Content Placeholder 2"/>
          <p:cNvSpPr>
            <a:spLocks noGrp="1"/>
          </p:cNvSpPr>
          <p:nvPr>
            <p:ph idx="1"/>
          </p:nvPr>
        </p:nvSpPr>
        <p:spPr/>
        <p:txBody>
          <a:bodyPr>
            <a:normAutofit fontScale="77500" lnSpcReduction="20000"/>
          </a:bodyPr>
          <a:lstStyle/>
          <a:p>
            <a:r>
              <a:rPr lang="en-US" dirty="0"/>
              <a:t>Using the pointer to the current process control block, the state and all register values for the process are saved onto kernel stack for use when the process is later restarted.</a:t>
            </a:r>
          </a:p>
          <a:p>
            <a:r>
              <a:rPr lang="en-US" dirty="0"/>
              <a:t>The CPU mode bit is switched to supervisory mode -&gt; (kernel mode).</a:t>
            </a:r>
          </a:p>
          <a:p>
            <a:r>
              <a:rPr lang="en-US" dirty="0"/>
              <a:t>Using the pointer to the interrupt handler table and the interrupt vector, the location of the kernel code to execute is determined. The interrupt vector is the IRQ for hardware interrupts (read from an interrupt controller register) and an argument to the interrupt assembly language instruction for software interrupts.</a:t>
            </a:r>
          </a:p>
          <a:p>
            <a:r>
              <a:rPr lang="en-US" dirty="0"/>
              <a:t>Processing is switched to the appropriate portion of the </a:t>
            </a:r>
            <a:r>
              <a:rPr lang="en-US" dirty="0" smtClean="0"/>
              <a:t>kernel.</a:t>
            </a:r>
            <a:endParaRPr lang="en-US" dirty="0"/>
          </a:p>
        </p:txBody>
      </p:sp>
    </p:spTree>
    <p:extLst>
      <p:ext uri="{BB962C8B-B14F-4D97-AF65-F5344CB8AC3E}">
        <p14:creationId xmlns:p14="http://schemas.microsoft.com/office/powerpoint/2010/main" val="156921573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save state?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Kernel threads</a:t>
            </a:r>
          </a:p>
          <a:p>
            <a:endParaRPr lang="en-US" dirty="0"/>
          </a:p>
          <a:p>
            <a:r>
              <a:rPr lang="en-US" dirty="0"/>
              <a:t>x86_64 has a kernel stack for every active thread</a:t>
            </a:r>
          </a:p>
          <a:p>
            <a:endParaRPr lang="en-US" dirty="0"/>
          </a:p>
          <a:p>
            <a:r>
              <a:rPr lang="en-US" dirty="0"/>
              <a:t>While the thread is in user space the kernel stack is empty except for the </a:t>
            </a:r>
            <a:r>
              <a:rPr lang="en-US" dirty="0" err="1"/>
              <a:t>thread_info</a:t>
            </a:r>
            <a:r>
              <a:rPr lang="en-US" dirty="0"/>
              <a:t> structure at the bottom</a:t>
            </a:r>
            <a:r>
              <a:rPr lang="en-US" dirty="0" smtClean="0"/>
              <a:t>.</a:t>
            </a:r>
            <a:endParaRPr lang="en-US" dirty="0"/>
          </a:p>
          <a:p>
            <a:endParaRPr lang="en-US" dirty="0"/>
          </a:p>
          <a:p>
            <a:r>
              <a:rPr lang="en-US" dirty="0" smtClean="0"/>
              <a:t>specialized </a:t>
            </a:r>
            <a:r>
              <a:rPr lang="en-US" dirty="0" err="1" smtClean="0"/>
              <a:t>stakcs</a:t>
            </a:r>
            <a:r>
              <a:rPr lang="en-US" dirty="0" smtClean="0"/>
              <a:t> associated with CPU: interrupt stack</a:t>
            </a:r>
          </a:p>
          <a:p>
            <a:r>
              <a:rPr lang="en-US" dirty="0" smtClean="0"/>
              <a:t>Save </a:t>
            </a:r>
            <a:r>
              <a:rPr lang="en-US" dirty="0" err="1" smtClean="0"/>
              <a:t>reigsters</a:t>
            </a:r>
            <a:r>
              <a:rPr lang="en-US" dirty="0" smtClean="0"/>
              <a:t>/state to kernel stack. Jump to interrupt handler. Interrupt handler state saved onto interrupt stack.</a:t>
            </a:r>
          </a:p>
          <a:p>
            <a:r>
              <a:rPr lang="en-US" dirty="0" smtClean="0"/>
              <a:t>After interrupt handler completes, resumes interrupted process. Gets return address of user process PC, jumps there.</a:t>
            </a:r>
          </a:p>
        </p:txBody>
      </p:sp>
    </p:spTree>
    <p:extLst>
      <p:ext uri="{BB962C8B-B14F-4D97-AF65-F5344CB8AC3E}">
        <p14:creationId xmlns:p14="http://schemas.microsoft.com/office/powerpoint/2010/main" val="45483971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5602E6-498C-3F49-B378-CCB575B375EF}" type="slidenum">
              <a:rPr lang="ru-RU"/>
              <a:pPr/>
              <a:t>12</a:t>
            </a:fld>
            <a:endParaRPr lang="ru-RU"/>
          </a:p>
        </p:txBody>
      </p:sp>
      <p:sp>
        <p:nvSpPr>
          <p:cNvPr id="6146" name="Rectangle 2"/>
          <p:cNvSpPr>
            <a:spLocks noGrp="1" noChangeArrowheads="1"/>
          </p:cNvSpPr>
          <p:nvPr>
            <p:ph type="title"/>
          </p:nvPr>
        </p:nvSpPr>
        <p:spPr/>
        <p:txBody>
          <a:bodyPr/>
          <a:lstStyle/>
          <a:p>
            <a:r>
              <a:rPr lang="en-US" dirty="0" smtClean="0"/>
              <a:t>Part 2: System Calls in C</a:t>
            </a:r>
            <a:endParaRPr lang="en-US" dirty="0"/>
          </a:p>
        </p:txBody>
      </p:sp>
      <p:sp>
        <p:nvSpPr>
          <p:cNvPr id="6147" name="Rectangle 3"/>
          <p:cNvSpPr>
            <a:spLocks noGrp="1" noChangeArrowheads="1"/>
          </p:cNvSpPr>
          <p:nvPr>
            <p:ph type="body" idx="1"/>
          </p:nvPr>
        </p:nvSpPr>
        <p:spPr/>
        <p:txBody>
          <a:bodyPr>
            <a:normAutofit fontScale="70000" lnSpcReduction="20000"/>
          </a:bodyPr>
          <a:lstStyle/>
          <a:p>
            <a:r>
              <a:rPr lang="en-US" dirty="0"/>
              <a:t>System Call </a:t>
            </a:r>
            <a:r>
              <a:rPr lang="en-US" dirty="0" smtClean="0"/>
              <a:t>Interface</a:t>
            </a:r>
          </a:p>
          <a:p>
            <a:r>
              <a:rPr lang="en-US" dirty="0"/>
              <a:t> On Unix-like systems, </a:t>
            </a:r>
            <a:r>
              <a:rPr lang="en-US" dirty="0" smtClean="0"/>
              <a:t>SCI API </a:t>
            </a:r>
            <a:r>
              <a:rPr lang="en-US" dirty="0"/>
              <a:t>is usually part of an implementation of the C library (</a:t>
            </a:r>
            <a:r>
              <a:rPr lang="en-US" dirty="0" err="1"/>
              <a:t>libc</a:t>
            </a:r>
            <a:r>
              <a:rPr lang="en-US" dirty="0"/>
              <a:t>), such as </a:t>
            </a:r>
            <a:r>
              <a:rPr lang="en-US" dirty="0" err="1"/>
              <a:t>glibc</a:t>
            </a:r>
            <a:r>
              <a:rPr lang="en-US" dirty="0"/>
              <a:t>, that provides wrapper functions for the system calls, often named the same as the system calls that they call. </a:t>
            </a:r>
          </a:p>
          <a:p>
            <a:r>
              <a:rPr lang="en-US" dirty="0"/>
              <a:t>Process Management with C</a:t>
            </a:r>
          </a:p>
          <a:p>
            <a:pPr lvl="1"/>
            <a:r>
              <a:rPr lang="en-US" dirty="0">
                <a:latin typeface="Courier New" charset="0"/>
              </a:rPr>
              <a:t>fork()</a:t>
            </a:r>
            <a:endParaRPr lang="en-US" dirty="0"/>
          </a:p>
          <a:p>
            <a:pPr lvl="1"/>
            <a:r>
              <a:rPr lang="en-US" dirty="0">
                <a:latin typeface="Courier New" charset="0"/>
              </a:rPr>
              <a:t>exec()</a:t>
            </a:r>
            <a:endParaRPr lang="en-US" dirty="0"/>
          </a:p>
          <a:p>
            <a:pPr lvl="1"/>
            <a:r>
              <a:rPr lang="en-US" dirty="0">
                <a:latin typeface="Courier New" charset="0"/>
              </a:rPr>
              <a:t>wait()</a:t>
            </a:r>
            <a:endParaRPr lang="en-US" dirty="0"/>
          </a:p>
          <a:p>
            <a:pPr lvl="1"/>
            <a:r>
              <a:rPr lang="en-US" dirty="0">
                <a:latin typeface="Courier New" charset="0"/>
              </a:rPr>
              <a:t>exit(</a:t>
            </a:r>
            <a:r>
              <a:rPr lang="en-US" dirty="0" smtClean="0">
                <a:latin typeface="Courier New" charset="0"/>
              </a:rPr>
              <a:t>)</a:t>
            </a:r>
          </a:p>
          <a:p>
            <a:pPr lvl="1"/>
            <a:r>
              <a:rPr lang="en-US" dirty="0" smtClean="0">
                <a:latin typeface="Courier New" charset="0"/>
              </a:rPr>
              <a:t>Signal()</a:t>
            </a:r>
          </a:p>
          <a:p>
            <a:pPr lvl="1"/>
            <a:r>
              <a:rPr lang="en-US" dirty="0" smtClean="0">
                <a:latin typeface="Courier New" charset="0"/>
              </a:rPr>
              <a:t>Pipe()</a:t>
            </a:r>
          </a:p>
          <a:p>
            <a:pPr lvl="1"/>
            <a:r>
              <a:rPr lang="en-US" dirty="0" smtClean="0">
                <a:latin typeface="Courier New" charset="0"/>
              </a:rPr>
              <a:t>Dup()</a:t>
            </a:r>
          </a:p>
          <a:p>
            <a:pPr lvl="1"/>
            <a:r>
              <a:rPr lang="en-US" dirty="0" smtClean="0">
                <a:latin typeface="Courier New" charset="0"/>
              </a:rPr>
              <a:t>Dup2()</a:t>
            </a:r>
            <a:endParaRPr lang="en-US" dirty="0"/>
          </a:p>
        </p:txBody>
      </p:sp>
    </p:spTree>
    <p:extLst>
      <p:ext uri="{BB962C8B-B14F-4D97-AF65-F5344CB8AC3E}">
        <p14:creationId xmlns:p14="http://schemas.microsoft.com/office/powerpoint/2010/main" val="375063276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2"/>
          </p:nvPr>
        </p:nvSpPr>
        <p:spPr/>
        <p:txBody>
          <a:bodyPr/>
          <a:lstStyle/>
          <a:p>
            <a:fld id="{D03D8B39-9BFF-8441-BC1B-B60212840C36}" type="slidenum">
              <a:rPr lang="ru-RU"/>
              <a:pPr/>
              <a:t>13</a:t>
            </a:fld>
            <a:endParaRPr lang="ru-RU"/>
          </a:p>
        </p:txBody>
      </p:sp>
      <p:sp>
        <p:nvSpPr>
          <p:cNvPr id="23554" name="Rectangle 2"/>
          <p:cNvSpPr>
            <a:spLocks noGrp="1" noChangeArrowheads="1"/>
          </p:cNvSpPr>
          <p:nvPr>
            <p:ph type="title"/>
          </p:nvPr>
        </p:nvSpPr>
        <p:spPr/>
        <p:txBody>
          <a:bodyPr/>
          <a:lstStyle/>
          <a:p>
            <a:r>
              <a:rPr lang="en-US"/>
              <a:t>System Call Interface</a:t>
            </a:r>
          </a:p>
        </p:txBody>
      </p:sp>
      <p:grpSp>
        <p:nvGrpSpPr>
          <p:cNvPr id="23556" name="Group 4"/>
          <p:cNvGrpSpPr>
            <a:grpSpLocks/>
          </p:cNvGrpSpPr>
          <p:nvPr/>
        </p:nvGrpSpPr>
        <p:grpSpPr bwMode="auto">
          <a:xfrm>
            <a:off x="4800600" y="2286000"/>
            <a:ext cx="4114800" cy="2743200"/>
            <a:chOff x="2736" y="1392"/>
            <a:chExt cx="2592" cy="1728"/>
          </a:xfrm>
        </p:grpSpPr>
        <p:sp>
          <p:nvSpPr>
            <p:cNvPr id="23557" name="Oval 5"/>
            <p:cNvSpPr>
              <a:spLocks noChangeArrowheads="1"/>
            </p:cNvSpPr>
            <p:nvPr/>
          </p:nvSpPr>
          <p:spPr bwMode="auto">
            <a:xfrm>
              <a:off x="3216" y="1392"/>
              <a:ext cx="91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sz="1700"/>
                <a:t>User-running</a:t>
              </a:r>
            </a:p>
          </p:txBody>
        </p:sp>
        <p:sp>
          <p:nvSpPr>
            <p:cNvPr id="23558" name="Oval 6"/>
            <p:cNvSpPr>
              <a:spLocks noChangeArrowheads="1"/>
            </p:cNvSpPr>
            <p:nvPr/>
          </p:nvSpPr>
          <p:spPr bwMode="auto">
            <a:xfrm>
              <a:off x="3216" y="2064"/>
              <a:ext cx="912"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sz="1700"/>
                <a:t>Kernel-running</a:t>
              </a:r>
            </a:p>
          </p:txBody>
        </p:sp>
        <p:sp>
          <p:nvSpPr>
            <p:cNvPr id="23559" name="Line 7"/>
            <p:cNvSpPr>
              <a:spLocks noChangeShapeType="1"/>
            </p:cNvSpPr>
            <p:nvPr/>
          </p:nvSpPr>
          <p:spPr bwMode="auto">
            <a:xfrm flipV="1">
              <a:off x="3696" y="182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560" name="Oval 8"/>
            <p:cNvSpPr>
              <a:spLocks noChangeArrowheads="1"/>
            </p:cNvSpPr>
            <p:nvPr/>
          </p:nvSpPr>
          <p:spPr bwMode="auto">
            <a:xfrm>
              <a:off x="2880" y="2736"/>
              <a:ext cx="672"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sz="1700"/>
                <a:t>Blocked</a:t>
              </a:r>
            </a:p>
          </p:txBody>
        </p:sp>
        <p:sp>
          <p:nvSpPr>
            <p:cNvPr id="23561" name="Oval 9"/>
            <p:cNvSpPr>
              <a:spLocks noChangeArrowheads="1"/>
            </p:cNvSpPr>
            <p:nvPr/>
          </p:nvSpPr>
          <p:spPr bwMode="auto">
            <a:xfrm>
              <a:off x="3744" y="2736"/>
              <a:ext cx="672"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sz="1700"/>
                <a:t>Ready</a:t>
              </a:r>
            </a:p>
          </p:txBody>
        </p:sp>
        <p:sp>
          <p:nvSpPr>
            <p:cNvPr id="23562" name="Line 10"/>
            <p:cNvSpPr>
              <a:spLocks noChangeShapeType="1"/>
            </p:cNvSpPr>
            <p:nvPr/>
          </p:nvSpPr>
          <p:spPr bwMode="auto">
            <a:xfrm>
              <a:off x="3552" y="292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563" name="Line 11"/>
            <p:cNvSpPr>
              <a:spLocks noChangeShapeType="1"/>
            </p:cNvSpPr>
            <p:nvPr/>
          </p:nvSpPr>
          <p:spPr bwMode="auto">
            <a:xfrm flipH="1">
              <a:off x="3216" y="2448"/>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564" name="Line 12"/>
            <p:cNvSpPr>
              <a:spLocks noChangeShapeType="1"/>
            </p:cNvSpPr>
            <p:nvPr/>
          </p:nvSpPr>
          <p:spPr bwMode="auto">
            <a:xfrm>
              <a:off x="3744" y="2448"/>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565" name="Line 13"/>
            <p:cNvSpPr>
              <a:spLocks noChangeShapeType="1"/>
            </p:cNvSpPr>
            <p:nvPr/>
          </p:nvSpPr>
          <p:spPr bwMode="auto">
            <a:xfrm flipH="1" flipV="1">
              <a:off x="3648" y="2448"/>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566" name="Oval 14"/>
            <p:cNvSpPr>
              <a:spLocks noChangeArrowheads="1"/>
            </p:cNvSpPr>
            <p:nvPr/>
          </p:nvSpPr>
          <p:spPr bwMode="auto">
            <a:xfrm>
              <a:off x="4416" y="2064"/>
              <a:ext cx="912"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sz="1700"/>
                <a:t>Zombie</a:t>
              </a:r>
            </a:p>
          </p:txBody>
        </p:sp>
        <p:sp>
          <p:nvSpPr>
            <p:cNvPr id="23567" name="Text Box 15"/>
            <p:cNvSpPr txBox="1">
              <a:spLocks noChangeArrowheads="1"/>
            </p:cNvSpPr>
            <p:nvPr/>
          </p:nvSpPr>
          <p:spPr bwMode="auto">
            <a:xfrm>
              <a:off x="4080" y="2016"/>
              <a:ext cx="39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t>exit()</a:t>
              </a:r>
              <a:endParaRPr lang="en-US"/>
            </a:p>
          </p:txBody>
        </p:sp>
        <p:sp>
          <p:nvSpPr>
            <p:cNvPr id="23568" name="Text Box 16"/>
            <p:cNvSpPr txBox="1">
              <a:spLocks noChangeArrowheads="1"/>
            </p:cNvSpPr>
            <p:nvPr/>
          </p:nvSpPr>
          <p:spPr bwMode="auto">
            <a:xfrm>
              <a:off x="2827" y="1804"/>
              <a:ext cx="7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t>syscall - trap</a:t>
              </a:r>
              <a:endParaRPr lang="en-US"/>
            </a:p>
          </p:txBody>
        </p:sp>
        <p:sp>
          <p:nvSpPr>
            <p:cNvPr id="23569" name="Text Box 17"/>
            <p:cNvSpPr txBox="1">
              <a:spLocks noChangeArrowheads="1"/>
            </p:cNvSpPr>
            <p:nvPr/>
          </p:nvSpPr>
          <p:spPr bwMode="auto">
            <a:xfrm>
              <a:off x="2736" y="2400"/>
              <a:ext cx="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t>read(), write(),</a:t>
              </a:r>
            </a:p>
            <a:p>
              <a:r>
                <a:rPr lang="en-US" sz="1200"/>
                <a:t>wait(), sleep()</a:t>
              </a:r>
              <a:endParaRPr lang="en-US" sz="1600"/>
            </a:p>
          </p:txBody>
        </p:sp>
        <p:sp>
          <p:nvSpPr>
            <p:cNvPr id="23570" name="Line 18"/>
            <p:cNvSpPr>
              <a:spLocks noChangeShapeType="1"/>
            </p:cNvSpPr>
            <p:nvPr/>
          </p:nvSpPr>
          <p:spPr bwMode="auto">
            <a:xfrm>
              <a:off x="4128" y="2256"/>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71" name="Line 19"/>
            <p:cNvSpPr>
              <a:spLocks noChangeShapeType="1"/>
            </p:cNvSpPr>
            <p:nvPr/>
          </p:nvSpPr>
          <p:spPr bwMode="auto">
            <a:xfrm>
              <a:off x="3600" y="182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23572" name="Group 20"/>
          <p:cNvGrpSpPr>
            <a:grpSpLocks/>
          </p:cNvGrpSpPr>
          <p:nvPr/>
        </p:nvGrpSpPr>
        <p:grpSpPr bwMode="auto">
          <a:xfrm>
            <a:off x="914400" y="2209800"/>
            <a:ext cx="2971800" cy="3124200"/>
            <a:chOff x="528" y="1776"/>
            <a:chExt cx="1872" cy="1968"/>
          </a:xfrm>
        </p:grpSpPr>
        <p:sp>
          <p:nvSpPr>
            <p:cNvPr id="23573" name="Line 21"/>
            <p:cNvSpPr>
              <a:spLocks noChangeShapeType="1"/>
            </p:cNvSpPr>
            <p:nvPr/>
          </p:nvSpPr>
          <p:spPr bwMode="auto">
            <a:xfrm>
              <a:off x="1440" y="259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74" name="Oval 22"/>
            <p:cNvSpPr>
              <a:spLocks noChangeArrowheads="1"/>
            </p:cNvSpPr>
            <p:nvPr/>
          </p:nvSpPr>
          <p:spPr bwMode="auto">
            <a:xfrm>
              <a:off x="528" y="1776"/>
              <a:ext cx="1776"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t>App Software</a:t>
              </a:r>
              <a:endParaRPr lang="en-US"/>
            </a:p>
          </p:txBody>
        </p:sp>
        <p:sp>
          <p:nvSpPr>
            <p:cNvPr id="23575" name="Oval 23"/>
            <p:cNvSpPr>
              <a:spLocks noChangeArrowheads="1"/>
            </p:cNvSpPr>
            <p:nvPr/>
          </p:nvSpPr>
          <p:spPr bwMode="auto">
            <a:xfrm>
              <a:off x="528" y="2352"/>
              <a:ext cx="1776"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t>Sys Software</a:t>
              </a:r>
              <a:endParaRPr lang="en-US"/>
            </a:p>
          </p:txBody>
        </p:sp>
        <p:sp>
          <p:nvSpPr>
            <p:cNvPr id="23576" name="Oval 24"/>
            <p:cNvSpPr>
              <a:spLocks noChangeArrowheads="1"/>
            </p:cNvSpPr>
            <p:nvPr/>
          </p:nvSpPr>
          <p:spPr bwMode="auto">
            <a:xfrm>
              <a:off x="528" y="2928"/>
              <a:ext cx="1776"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t>OS</a:t>
              </a:r>
              <a:endParaRPr lang="en-US"/>
            </a:p>
          </p:txBody>
        </p:sp>
        <p:sp>
          <p:nvSpPr>
            <p:cNvPr id="23577" name="Oval 25"/>
            <p:cNvSpPr>
              <a:spLocks noChangeArrowheads="1"/>
            </p:cNvSpPr>
            <p:nvPr/>
          </p:nvSpPr>
          <p:spPr bwMode="auto">
            <a:xfrm>
              <a:off x="528" y="3504"/>
              <a:ext cx="1776"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t>Hardware</a:t>
              </a:r>
              <a:endParaRPr lang="en-US"/>
            </a:p>
          </p:txBody>
        </p:sp>
        <p:sp>
          <p:nvSpPr>
            <p:cNvPr id="23578" name="AutoShape 26"/>
            <p:cNvSpPr>
              <a:spLocks noChangeArrowheads="1"/>
            </p:cNvSpPr>
            <p:nvPr/>
          </p:nvSpPr>
          <p:spPr bwMode="auto">
            <a:xfrm>
              <a:off x="528" y="2112"/>
              <a:ext cx="1872" cy="144"/>
            </a:xfrm>
            <a:prstGeom prst="parallelogram">
              <a:avLst>
                <a:gd name="adj" fmla="val 325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500"/>
                <a:t>API</a:t>
              </a:r>
              <a:endParaRPr lang="en-US"/>
            </a:p>
          </p:txBody>
        </p:sp>
        <p:sp>
          <p:nvSpPr>
            <p:cNvPr id="23579" name="AutoShape 27"/>
            <p:cNvSpPr>
              <a:spLocks noChangeArrowheads="1"/>
            </p:cNvSpPr>
            <p:nvPr/>
          </p:nvSpPr>
          <p:spPr bwMode="auto">
            <a:xfrm>
              <a:off x="528" y="2688"/>
              <a:ext cx="1872" cy="144"/>
            </a:xfrm>
            <a:prstGeom prst="parallelogram">
              <a:avLst>
                <a:gd name="adj" fmla="val 325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500"/>
                <a:t>Sys Call (OS) Interface</a:t>
              </a:r>
              <a:endParaRPr lang="en-US"/>
            </a:p>
          </p:txBody>
        </p:sp>
        <p:sp>
          <p:nvSpPr>
            <p:cNvPr id="23580" name="AutoShape 28"/>
            <p:cNvSpPr>
              <a:spLocks noChangeArrowheads="1"/>
            </p:cNvSpPr>
            <p:nvPr/>
          </p:nvSpPr>
          <p:spPr bwMode="auto">
            <a:xfrm>
              <a:off x="528" y="3264"/>
              <a:ext cx="1872" cy="144"/>
            </a:xfrm>
            <a:prstGeom prst="parallelogram">
              <a:avLst>
                <a:gd name="adj" fmla="val 325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500"/>
                <a:t>Sw-Hw I-face (drivers)</a:t>
              </a:r>
              <a:endParaRPr lang="en-US"/>
            </a:p>
          </p:txBody>
        </p:sp>
        <p:sp>
          <p:nvSpPr>
            <p:cNvPr id="23581" name="Line 29"/>
            <p:cNvSpPr>
              <a:spLocks noChangeShapeType="1"/>
            </p:cNvSpPr>
            <p:nvPr/>
          </p:nvSpPr>
          <p:spPr bwMode="auto">
            <a:xfrm>
              <a:off x="1440"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82" name="Line 30"/>
            <p:cNvSpPr>
              <a:spLocks noChangeShapeType="1"/>
            </p:cNvSpPr>
            <p:nvPr/>
          </p:nvSpPr>
          <p:spPr bwMode="auto">
            <a:xfrm>
              <a:off x="1440" y="225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83" name="Line 31"/>
            <p:cNvSpPr>
              <a:spLocks noChangeShapeType="1"/>
            </p:cNvSpPr>
            <p:nvPr/>
          </p:nvSpPr>
          <p:spPr bwMode="auto">
            <a:xfrm>
              <a:off x="1440" y="2832"/>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84" name="Line 32"/>
            <p:cNvSpPr>
              <a:spLocks noChangeShapeType="1"/>
            </p:cNvSpPr>
            <p:nvPr/>
          </p:nvSpPr>
          <p:spPr bwMode="auto">
            <a:xfrm>
              <a:off x="1440" y="316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85" name="Line 33"/>
            <p:cNvSpPr>
              <a:spLocks noChangeShapeType="1"/>
            </p:cNvSpPr>
            <p:nvPr/>
          </p:nvSpPr>
          <p:spPr bwMode="auto">
            <a:xfrm>
              <a:off x="1440" y="340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3586" name="AutoShape 34"/>
          <p:cNvSpPr>
            <a:spLocks/>
          </p:cNvSpPr>
          <p:nvPr/>
        </p:nvSpPr>
        <p:spPr bwMode="auto">
          <a:xfrm>
            <a:off x="3886200" y="3352800"/>
            <a:ext cx="1371600" cy="342900"/>
          </a:xfrm>
          <a:prstGeom prst="borderCallout2">
            <a:avLst>
              <a:gd name="adj1" fmla="val 33333"/>
              <a:gd name="adj2" fmla="val -5556"/>
              <a:gd name="adj3" fmla="val 33333"/>
              <a:gd name="adj4" fmla="val -11111"/>
              <a:gd name="adj5" fmla="val 112500"/>
              <a:gd name="adj6" fmla="val -31134"/>
            </a:avLst>
          </a:prstGeom>
          <a:solidFill>
            <a:schemeClr val="accent1"/>
          </a:solidFill>
          <a:ln w="38100">
            <a:solidFill>
              <a:srgbClr val="FF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ja-JP" altLang="en-US" sz="1400">
                <a:latin typeface="Arial"/>
              </a:rPr>
              <a:t>“</a:t>
            </a:r>
            <a:r>
              <a:rPr lang="en-US" sz="1400"/>
              <a:t>You are here</a:t>
            </a:r>
            <a:r>
              <a:rPr lang="ja-JP" altLang="en-US" sz="1400">
                <a:latin typeface="Arial"/>
              </a:rPr>
              <a:t>”</a:t>
            </a:r>
            <a:endParaRPr lang="en-US"/>
          </a:p>
        </p:txBody>
      </p:sp>
    </p:spTree>
    <p:extLst>
      <p:ext uri="{BB962C8B-B14F-4D97-AF65-F5344CB8AC3E}">
        <p14:creationId xmlns:p14="http://schemas.microsoft.com/office/powerpoint/2010/main" val="21612590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DFD4607-DF22-0C4C-8C49-0EB65CC05FCA}" type="slidenum">
              <a:rPr lang="ru-RU"/>
              <a:pPr/>
              <a:t>14</a:t>
            </a:fld>
            <a:endParaRPr lang="ru-RU"/>
          </a:p>
        </p:txBody>
      </p:sp>
      <p:sp>
        <p:nvSpPr>
          <p:cNvPr id="7170" name="Rectangle 2"/>
          <p:cNvSpPr>
            <a:spLocks noGrp="1" noChangeArrowheads="1"/>
          </p:cNvSpPr>
          <p:nvPr>
            <p:ph type="title"/>
          </p:nvPr>
        </p:nvSpPr>
        <p:spPr/>
        <p:txBody>
          <a:bodyPr/>
          <a:lstStyle/>
          <a:p>
            <a:r>
              <a:rPr lang="en-US" dirty="0"/>
              <a:t>The </a:t>
            </a:r>
            <a:r>
              <a:rPr lang="en-US" dirty="0">
                <a:latin typeface="Courier New" charset="0"/>
              </a:rPr>
              <a:t>fork()</a:t>
            </a:r>
            <a:r>
              <a:rPr lang="en-US" dirty="0"/>
              <a:t> System Call (1)</a:t>
            </a:r>
          </a:p>
        </p:txBody>
      </p:sp>
      <p:sp>
        <p:nvSpPr>
          <p:cNvPr id="7171" name="Rectangle 3"/>
          <p:cNvSpPr>
            <a:spLocks noGrp="1" noChangeArrowheads="1"/>
          </p:cNvSpPr>
          <p:nvPr>
            <p:ph type="body" idx="1"/>
          </p:nvPr>
        </p:nvSpPr>
        <p:spPr/>
        <p:txBody>
          <a:bodyPr>
            <a:normAutofit fontScale="85000" lnSpcReduction="20000"/>
          </a:bodyPr>
          <a:lstStyle/>
          <a:p>
            <a:pPr>
              <a:lnSpc>
                <a:spcPct val="90000"/>
              </a:lnSpc>
            </a:pPr>
            <a:r>
              <a:rPr lang="en-US" dirty="0"/>
              <a:t>A process calling </a:t>
            </a:r>
            <a:r>
              <a:rPr lang="en-US" dirty="0">
                <a:latin typeface="Courier New" charset="0"/>
              </a:rPr>
              <a:t>fork()</a:t>
            </a:r>
            <a:r>
              <a:rPr lang="en-US" dirty="0"/>
              <a:t> spawns a child process.</a:t>
            </a:r>
          </a:p>
          <a:p>
            <a:r>
              <a:rPr lang="en-US" dirty="0"/>
              <a:t>assigns a new process entry in the process table and clones the information from the current one</a:t>
            </a:r>
          </a:p>
          <a:p>
            <a:r>
              <a:rPr lang="en-US" dirty="0"/>
              <a:t>All file descriptors that are open in the parent will be open in the the child. The executable memory image is copied as well. </a:t>
            </a:r>
          </a:p>
          <a:p>
            <a:r>
              <a:rPr lang="en-US" dirty="0"/>
              <a:t>The only difference is that the child gets a different return value from fork.</a:t>
            </a:r>
          </a:p>
          <a:p>
            <a:r>
              <a:rPr lang="en-US" dirty="0"/>
              <a:t>The parent gets the </a:t>
            </a:r>
            <a:r>
              <a:rPr lang="en-US" dirty="0" err="1"/>
              <a:t>procsss</a:t>
            </a:r>
            <a:r>
              <a:rPr lang="en-US" dirty="0"/>
              <a:t> ID of the child that was just created. The child gets a return of 0. If fork returns -1 then the operating system was unable to create the process.</a:t>
            </a:r>
          </a:p>
          <a:p>
            <a:endParaRPr lang="en-US" dirty="0"/>
          </a:p>
          <a:p>
            <a:pPr>
              <a:lnSpc>
                <a:spcPct val="90000"/>
              </a:lnSpc>
            </a:pPr>
            <a:endParaRPr lang="en-US" dirty="0"/>
          </a:p>
        </p:txBody>
      </p:sp>
    </p:spTree>
    <p:extLst>
      <p:ext uri="{BB962C8B-B14F-4D97-AF65-F5344CB8AC3E}">
        <p14:creationId xmlns:p14="http://schemas.microsoft.com/office/powerpoint/2010/main" val="241829388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1A2B0B5-917F-F747-BDB9-C82D3B08DA05}" type="slidenum">
              <a:rPr lang="ru-RU"/>
              <a:pPr/>
              <a:t>15</a:t>
            </a:fld>
            <a:endParaRPr lang="ru-RU"/>
          </a:p>
        </p:txBody>
      </p:sp>
      <p:sp>
        <p:nvSpPr>
          <p:cNvPr id="16386" name="Rectangle 2"/>
          <p:cNvSpPr>
            <a:spLocks noGrp="1" noChangeArrowheads="1"/>
          </p:cNvSpPr>
          <p:nvPr>
            <p:ph type="title"/>
          </p:nvPr>
        </p:nvSpPr>
        <p:spPr/>
        <p:txBody>
          <a:bodyPr/>
          <a:lstStyle/>
          <a:p>
            <a:r>
              <a:rPr lang="en-US" dirty="0" smtClean="0"/>
              <a:t>DEMO – FORK1.C</a:t>
            </a:r>
            <a:endParaRPr lang="en-US" dirty="0"/>
          </a:p>
        </p:txBody>
      </p:sp>
      <p:sp>
        <p:nvSpPr>
          <p:cNvPr id="16387" name="Rectangle 3"/>
          <p:cNvSpPr>
            <a:spLocks noGrp="1" noChangeArrowheads="1"/>
          </p:cNvSpPr>
          <p:nvPr>
            <p:ph type="body" idx="1"/>
          </p:nvPr>
        </p:nvSpPr>
        <p:spPr/>
        <p:txBody>
          <a:bodyPr>
            <a:normAutofit/>
          </a:bodyPr>
          <a:lstStyle/>
          <a:p>
            <a:r>
              <a:rPr lang="en-US" dirty="0"/>
              <a:t>The parent prints a message stating its process ID and the child's process ID. </a:t>
            </a:r>
            <a:endParaRPr lang="en-US" dirty="0" smtClean="0"/>
          </a:p>
          <a:p>
            <a:r>
              <a:rPr lang="en-US" dirty="0"/>
              <a:t>The parent and child then each exit. </a:t>
            </a:r>
            <a:endParaRPr lang="en-US" dirty="0" smtClean="0"/>
          </a:p>
          <a:p>
            <a:r>
              <a:rPr lang="en-US" dirty="0"/>
              <a:t>Parameter is exit code of the program. The convention for Unix systems is to exit with a code of zero on success and a non-zero on failure. </a:t>
            </a:r>
          </a:p>
        </p:txBody>
      </p:sp>
    </p:spTree>
    <p:extLst>
      <p:ext uri="{BB962C8B-B14F-4D97-AF65-F5344CB8AC3E}">
        <p14:creationId xmlns:p14="http://schemas.microsoft.com/office/powerpoint/2010/main" val="381694533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 SYSTEM-EX.C</a:t>
            </a:r>
            <a:endParaRPr lang="en-US" dirty="0"/>
          </a:p>
        </p:txBody>
      </p:sp>
      <p:sp>
        <p:nvSpPr>
          <p:cNvPr id="3" name="Content Placeholder 2"/>
          <p:cNvSpPr>
            <a:spLocks noGrp="1"/>
          </p:cNvSpPr>
          <p:nvPr>
            <p:ph idx="1"/>
          </p:nvPr>
        </p:nvSpPr>
        <p:spPr/>
        <p:txBody>
          <a:bodyPr/>
          <a:lstStyle/>
          <a:p>
            <a:r>
              <a:rPr lang="en-US" dirty="0"/>
              <a:t>The C library function </a:t>
            </a:r>
            <a:r>
              <a:rPr lang="en-US" dirty="0" err="1"/>
              <a:t>int</a:t>
            </a:r>
            <a:r>
              <a:rPr lang="en-US" dirty="0"/>
              <a:t> system(</a:t>
            </a:r>
            <a:r>
              <a:rPr lang="en-US" dirty="0" err="1"/>
              <a:t>const</a:t>
            </a:r>
            <a:r>
              <a:rPr lang="en-US" dirty="0"/>
              <a:t> char *command) passes the command name or program name specified by command to the host environment to be executed by the command processor and returns after the command has been completed</a:t>
            </a:r>
            <a:r>
              <a:rPr lang="en-US" dirty="0" smtClean="0"/>
              <a:t>.</a:t>
            </a:r>
          </a:p>
          <a:p>
            <a:pPr marL="0" indent="0">
              <a:buNone/>
            </a:pPr>
            <a:endParaRPr lang="en-US" dirty="0"/>
          </a:p>
        </p:txBody>
      </p:sp>
    </p:spTree>
    <p:extLst>
      <p:ext uri="{BB962C8B-B14F-4D97-AF65-F5344CB8AC3E}">
        <p14:creationId xmlns:p14="http://schemas.microsoft.com/office/powerpoint/2010/main" val="424561640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A787FFE-6B42-594A-8EF7-5D9674ACCCA4}" type="slidenum">
              <a:rPr lang="ru-RU"/>
              <a:pPr/>
              <a:t>17</a:t>
            </a:fld>
            <a:endParaRPr lang="ru-RU"/>
          </a:p>
        </p:txBody>
      </p:sp>
      <p:sp>
        <p:nvSpPr>
          <p:cNvPr id="9218" name="Rectangle 2"/>
          <p:cNvSpPr>
            <a:spLocks noGrp="1" noChangeArrowheads="1"/>
          </p:cNvSpPr>
          <p:nvPr>
            <p:ph type="title"/>
          </p:nvPr>
        </p:nvSpPr>
        <p:spPr/>
        <p:txBody>
          <a:bodyPr/>
          <a:lstStyle/>
          <a:p>
            <a:r>
              <a:rPr lang="en-US"/>
              <a:t>The </a:t>
            </a:r>
            <a:r>
              <a:rPr lang="en-US">
                <a:latin typeface="Courier New" charset="0"/>
              </a:rPr>
              <a:t>exec()</a:t>
            </a:r>
            <a:r>
              <a:rPr lang="en-US"/>
              <a:t>System Call (1)</a:t>
            </a:r>
          </a:p>
        </p:txBody>
      </p:sp>
      <p:sp>
        <p:nvSpPr>
          <p:cNvPr id="9219" name="Rectangle 3"/>
          <p:cNvSpPr>
            <a:spLocks noGrp="1" noChangeArrowheads="1"/>
          </p:cNvSpPr>
          <p:nvPr>
            <p:ph type="body" idx="1"/>
          </p:nvPr>
        </p:nvSpPr>
        <p:spPr>
          <a:xfrm>
            <a:off x="685800" y="1676400"/>
            <a:ext cx="7772400" cy="4572000"/>
          </a:xfrm>
        </p:spPr>
        <p:txBody>
          <a:bodyPr>
            <a:normAutofit/>
          </a:bodyPr>
          <a:lstStyle/>
          <a:p>
            <a:pPr>
              <a:lnSpc>
                <a:spcPct val="90000"/>
              </a:lnSpc>
            </a:pPr>
            <a:r>
              <a:rPr lang="en-US" sz="2000" dirty="0"/>
              <a:t>The </a:t>
            </a:r>
            <a:r>
              <a:rPr lang="en-US" sz="2000" dirty="0">
                <a:latin typeface="Courier New" charset="0"/>
              </a:rPr>
              <a:t>exec()</a:t>
            </a:r>
            <a:r>
              <a:rPr lang="en-US" sz="2000" dirty="0"/>
              <a:t> call replaces a current </a:t>
            </a:r>
            <a:r>
              <a:rPr lang="en-US" sz="2000" dirty="0" smtClean="0"/>
              <a:t>process</a:t>
            </a:r>
            <a:r>
              <a:rPr lang="ja-JP" altLang="en-US" sz="2000" dirty="0" smtClean="0">
                <a:latin typeface="Arial"/>
              </a:rPr>
              <a:t>‘</a:t>
            </a:r>
            <a:r>
              <a:rPr lang="en-US" altLang="ja-JP" sz="2000" dirty="0"/>
              <a:t> </a:t>
            </a:r>
            <a:r>
              <a:rPr lang="en-US" altLang="ja-JP" sz="2000" dirty="0" smtClean="0"/>
              <a:t>execution image</a:t>
            </a:r>
            <a:r>
              <a:rPr lang="en-US" sz="2000" dirty="0" smtClean="0"/>
              <a:t> </a:t>
            </a:r>
            <a:r>
              <a:rPr lang="en-US" sz="2000" dirty="0"/>
              <a:t>with a new one (i.e. loads a new program within current process)</a:t>
            </a:r>
            <a:r>
              <a:rPr lang="en-US" sz="2000" dirty="0" smtClean="0"/>
              <a:t>.</a:t>
            </a:r>
          </a:p>
          <a:p>
            <a:pPr>
              <a:lnSpc>
                <a:spcPct val="90000"/>
              </a:lnSpc>
            </a:pPr>
            <a:r>
              <a:rPr lang="en-US" sz="2000" dirty="0"/>
              <a:t>new process is not created, the process identifier (PID) does not change, but the machine code, data, heap, and stack of the process are replaced by those of the new program</a:t>
            </a:r>
            <a:r>
              <a:rPr lang="en-US" sz="2000" dirty="0" smtClean="0"/>
              <a:t>.</a:t>
            </a:r>
          </a:p>
          <a:p>
            <a:r>
              <a:rPr lang="en-US" sz="2000" dirty="0"/>
              <a:t>In OS command interpreters, exec built-in command replaces the shell process with the specified program</a:t>
            </a:r>
            <a:r>
              <a:rPr lang="en-US" sz="2000" dirty="0" smtClean="0"/>
              <a:t>.</a:t>
            </a:r>
            <a:endParaRPr lang="en-US" sz="2000" dirty="0"/>
          </a:p>
          <a:p>
            <a:r>
              <a:rPr lang="en-US" sz="2000" dirty="0"/>
              <a:t>   Try typing in exec </a:t>
            </a:r>
            <a:r>
              <a:rPr lang="en-US" sz="2000" dirty="0" err="1"/>
              <a:t>ls</a:t>
            </a:r>
            <a:r>
              <a:rPr lang="en-US" sz="2000" dirty="0"/>
              <a:t> in your terminal</a:t>
            </a:r>
            <a:r>
              <a:rPr lang="en-US" sz="2000" dirty="0" smtClean="0"/>
              <a:t>!</a:t>
            </a:r>
          </a:p>
          <a:p>
            <a:pPr>
              <a:lnSpc>
                <a:spcPct val="90000"/>
              </a:lnSpc>
            </a:pPr>
            <a:r>
              <a:rPr lang="en-US" sz="2000" dirty="0" smtClean="0"/>
              <a:t>The </a:t>
            </a:r>
            <a:r>
              <a:rPr lang="en-US" sz="2000" dirty="0"/>
              <a:t>new image is either regular executable binary file or a shell script</a:t>
            </a:r>
            <a:r>
              <a:rPr lang="en-US" sz="2000" dirty="0" smtClean="0"/>
              <a:t>.</a:t>
            </a:r>
            <a:endParaRPr lang="en-US" sz="2000" dirty="0"/>
          </a:p>
        </p:txBody>
      </p:sp>
    </p:spTree>
    <p:extLst>
      <p:ext uri="{BB962C8B-B14F-4D97-AF65-F5344CB8AC3E}">
        <p14:creationId xmlns:p14="http://schemas.microsoft.com/office/powerpoint/2010/main" val="253312542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90000"/>
              </a:lnSpc>
            </a:pPr>
            <a:r>
              <a:rPr lang="en-US" sz="2000" dirty="0"/>
              <a:t>There</a:t>
            </a:r>
            <a:r>
              <a:rPr lang="ja-JP" altLang="en-US" sz="2000" dirty="0">
                <a:latin typeface="Arial"/>
              </a:rPr>
              <a:t>’</a:t>
            </a:r>
            <a:r>
              <a:rPr lang="en-US" sz="2000" dirty="0"/>
              <a:t>s no a </a:t>
            </a:r>
            <a:r>
              <a:rPr lang="en-US" sz="2000" dirty="0" err="1"/>
              <a:t>syscall</a:t>
            </a:r>
            <a:r>
              <a:rPr lang="en-US" sz="2000" dirty="0"/>
              <a:t> under the name </a:t>
            </a:r>
            <a:r>
              <a:rPr lang="en-US" sz="2000" dirty="0">
                <a:latin typeface="Courier New" charset="0"/>
              </a:rPr>
              <a:t>exec()</a:t>
            </a:r>
            <a:r>
              <a:rPr lang="en-US" sz="2000" dirty="0"/>
              <a:t>. By </a:t>
            </a:r>
            <a:r>
              <a:rPr lang="en-US" sz="2000" dirty="0">
                <a:latin typeface="Courier New" charset="0"/>
              </a:rPr>
              <a:t>exec()</a:t>
            </a:r>
            <a:r>
              <a:rPr lang="en-US" sz="2000" dirty="0"/>
              <a:t> we usually refer to a family of calls: </a:t>
            </a:r>
          </a:p>
          <a:p>
            <a:pPr lvl="1">
              <a:lnSpc>
                <a:spcPct val="90000"/>
              </a:lnSpc>
            </a:pPr>
            <a:r>
              <a:rPr lang="en-US" sz="1600" dirty="0" err="1">
                <a:latin typeface="Courier New" charset="0"/>
                <a:cs typeface="Arial Unicode MS" charset="0"/>
              </a:rPr>
              <a:t>int</a:t>
            </a:r>
            <a:r>
              <a:rPr lang="en-US" sz="1600" dirty="0">
                <a:latin typeface="Courier New" charset="0"/>
                <a:cs typeface="Arial Unicode MS" charset="0"/>
              </a:rPr>
              <a:t> </a:t>
            </a:r>
            <a:r>
              <a:rPr lang="en-US" sz="1600" dirty="0" err="1">
                <a:latin typeface="Courier New" charset="0"/>
                <a:cs typeface="Arial Unicode MS" charset="0"/>
              </a:rPr>
              <a:t>execl</a:t>
            </a:r>
            <a:r>
              <a:rPr lang="en-US" sz="1600" dirty="0">
                <a:latin typeface="Courier New" charset="0"/>
                <a:cs typeface="Arial Unicode MS" charset="0"/>
              </a:rPr>
              <a:t>(char *path, char *</a:t>
            </a:r>
            <a:r>
              <a:rPr lang="en-US" sz="1600" dirty="0" err="1">
                <a:latin typeface="Courier New" charset="0"/>
                <a:cs typeface="Arial Unicode MS" charset="0"/>
              </a:rPr>
              <a:t>arg</a:t>
            </a:r>
            <a:r>
              <a:rPr lang="en-US" sz="1600" dirty="0">
                <a:latin typeface="Courier New" charset="0"/>
                <a:cs typeface="Arial Unicode MS" charset="0"/>
              </a:rPr>
              <a:t>, ...);</a:t>
            </a:r>
          </a:p>
          <a:p>
            <a:pPr lvl="1">
              <a:lnSpc>
                <a:spcPct val="90000"/>
              </a:lnSpc>
            </a:pPr>
            <a:r>
              <a:rPr lang="en-US" sz="1600" dirty="0" err="1">
                <a:latin typeface="Courier New" charset="0"/>
                <a:cs typeface="Arial Unicode MS" charset="0"/>
              </a:rPr>
              <a:t>int</a:t>
            </a:r>
            <a:r>
              <a:rPr lang="en-US" sz="1600" dirty="0">
                <a:latin typeface="Courier New" charset="0"/>
                <a:cs typeface="Arial Unicode MS" charset="0"/>
              </a:rPr>
              <a:t> </a:t>
            </a:r>
            <a:r>
              <a:rPr lang="en-US" sz="1600" dirty="0" err="1">
                <a:latin typeface="Courier New" charset="0"/>
                <a:cs typeface="Arial Unicode MS" charset="0"/>
              </a:rPr>
              <a:t>execv</a:t>
            </a:r>
            <a:r>
              <a:rPr lang="en-US" sz="1600" dirty="0">
                <a:latin typeface="Courier New" charset="0"/>
                <a:cs typeface="Arial Unicode MS" charset="0"/>
              </a:rPr>
              <a:t>(char *path, char *</a:t>
            </a:r>
            <a:r>
              <a:rPr lang="en-US" sz="1600" dirty="0" err="1">
                <a:latin typeface="Courier New" charset="0"/>
                <a:cs typeface="Arial Unicode MS" charset="0"/>
              </a:rPr>
              <a:t>argv</a:t>
            </a:r>
            <a:r>
              <a:rPr lang="en-US" sz="1600" dirty="0">
                <a:latin typeface="Courier New" charset="0"/>
                <a:cs typeface="Arial Unicode MS" charset="0"/>
              </a:rPr>
              <a:t>[]);</a:t>
            </a:r>
          </a:p>
          <a:p>
            <a:pPr lvl="1">
              <a:lnSpc>
                <a:spcPct val="90000"/>
              </a:lnSpc>
            </a:pPr>
            <a:r>
              <a:rPr lang="en-US" sz="1600" dirty="0" err="1">
                <a:latin typeface="Courier New" charset="0"/>
                <a:cs typeface="Arial Unicode MS" charset="0"/>
              </a:rPr>
              <a:t>int</a:t>
            </a:r>
            <a:r>
              <a:rPr lang="en-US" sz="1600" dirty="0">
                <a:latin typeface="Courier New" charset="0"/>
                <a:cs typeface="Arial Unicode MS" charset="0"/>
              </a:rPr>
              <a:t> </a:t>
            </a:r>
            <a:r>
              <a:rPr lang="en-US" sz="1600" dirty="0" err="1">
                <a:latin typeface="Courier New" charset="0"/>
                <a:cs typeface="Arial Unicode MS" charset="0"/>
              </a:rPr>
              <a:t>execle</a:t>
            </a:r>
            <a:r>
              <a:rPr lang="en-US" sz="1600" dirty="0">
                <a:latin typeface="Courier New" charset="0"/>
                <a:cs typeface="Arial Unicode MS" charset="0"/>
              </a:rPr>
              <a:t>(char *path, char *</a:t>
            </a:r>
            <a:r>
              <a:rPr lang="en-US" sz="1600" dirty="0" err="1">
                <a:latin typeface="Courier New" charset="0"/>
                <a:cs typeface="Arial Unicode MS" charset="0"/>
              </a:rPr>
              <a:t>arg</a:t>
            </a:r>
            <a:r>
              <a:rPr lang="en-US" sz="1600" dirty="0">
                <a:latin typeface="Courier New" charset="0"/>
                <a:cs typeface="Arial Unicode MS" charset="0"/>
              </a:rPr>
              <a:t>, ..., char *</a:t>
            </a:r>
            <a:r>
              <a:rPr lang="en-US" sz="1600" dirty="0" err="1">
                <a:latin typeface="Courier New" charset="0"/>
                <a:cs typeface="Arial Unicode MS" charset="0"/>
              </a:rPr>
              <a:t>envp</a:t>
            </a:r>
            <a:r>
              <a:rPr lang="en-US" sz="1600" dirty="0">
                <a:latin typeface="Courier New" charset="0"/>
                <a:cs typeface="Arial Unicode MS" charset="0"/>
              </a:rPr>
              <a:t>[]);</a:t>
            </a:r>
          </a:p>
          <a:p>
            <a:pPr lvl="1">
              <a:lnSpc>
                <a:spcPct val="90000"/>
              </a:lnSpc>
            </a:pPr>
            <a:r>
              <a:rPr lang="en-US" sz="1600" dirty="0" err="1">
                <a:latin typeface="Courier New" charset="0"/>
                <a:cs typeface="Arial Unicode MS" charset="0"/>
              </a:rPr>
              <a:t>int</a:t>
            </a:r>
            <a:r>
              <a:rPr lang="en-US" sz="1600" dirty="0">
                <a:latin typeface="Courier New" charset="0"/>
                <a:cs typeface="Arial Unicode MS" charset="0"/>
              </a:rPr>
              <a:t> </a:t>
            </a:r>
            <a:r>
              <a:rPr lang="en-US" sz="1600" dirty="0" err="1">
                <a:latin typeface="Courier New" charset="0"/>
                <a:cs typeface="Arial Unicode MS" charset="0"/>
              </a:rPr>
              <a:t>execve</a:t>
            </a:r>
            <a:r>
              <a:rPr lang="en-US" sz="1600" dirty="0">
                <a:latin typeface="Courier New" charset="0"/>
                <a:cs typeface="Arial Unicode MS" charset="0"/>
              </a:rPr>
              <a:t>(char *path, char *</a:t>
            </a:r>
            <a:r>
              <a:rPr lang="en-US" sz="1600" dirty="0" err="1">
                <a:latin typeface="Courier New" charset="0"/>
                <a:cs typeface="Arial Unicode MS" charset="0"/>
              </a:rPr>
              <a:t>argv</a:t>
            </a:r>
            <a:r>
              <a:rPr lang="en-US" sz="1600" dirty="0">
                <a:latin typeface="Courier New" charset="0"/>
                <a:cs typeface="Arial Unicode MS" charset="0"/>
              </a:rPr>
              <a:t>[], char *</a:t>
            </a:r>
            <a:r>
              <a:rPr lang="en-US" sz="1600" dirty="0" err="1">
                <a:latin typeface="Courier New" charset="0"/>
                <a:cs typeface="Arial Unicode MS" charset="0"/>
              </a:rPr>
              <a:t>envp</a:t>
            </a:r>
            <a:r>
              <a:rPr lang="en-US" sz="1600" dirty="0">
                <a:latin typeface="Courier New" charset="0"/>
                <a:cs typeface="Arial Unicode MS" charset="0"/>
              </a:rPr>
              <a:t>[]);</a:t>
            </a:r>
          </a:p>
          <a:p>
            <a:pPr lvl="1">
              <a:lnSpc>
                <a:spcPct val="90000"/>
              </a:lnSpc>
            </a:pPr>
            <a:r>
              <a:rPr lang="en-US" sz="1600" dirty="0" err="1">
                <a:latin typeface="Courier New" charset="0"/>
                <a:cs typeface="Arial Unicode MS" charset="0"/>
              </a:rPr>
              <a:t>int</a:t>
            </a:r>
            <a:r>
              <a:rPr lang="en-US" sz="1600" dirty="0">
                <a:latin typeface="Courier New" charset="0"/>
                <a:cs typeface="Arial Unicode MS" charset="0"/>
              </a:rPr>
              <a:t> </a:t>
            </a:r>
            <a:r>
              <a:rPr lang="en-US" sz="1600" dirty="0" err="1">
                <a:latin typeface="Courier New" charset="0"/>
                <a:cs typeface="Arial Unicode MS" charset="0"/>
              </a:rPr>
              <a:t>execlp</a:t>
            </a:r>
            <a:r>
              <a:rPr lang="en-US" sz="1600" dirty="0">
                <a:latin typeface="Courier New" charset="0"/>
                <a:cs typeface="Arial Unicode MS" charset="0"/>
              </a:rPr>
              <a:t>(char *file, char *</a:t>
            </a:r>
            <a:r>
              <a:rPr lang="en-US" sz="1600" dirty="0" err="1">
                <a:latin typeface="Courier New" charset="0"/>
                <a:cs typeface="Arial Unicode MS" charset="0"/>
              </a:rPr>
              <a:t>arg</a:t>
            </a:r>
            <a:r>
              <a:rPr lang="en-US" sz="1600" dirty="0">
                <a:latin typeface="Courier New" charset="0"/>
                <a:cs typeface="Arial Unicode MS" charset="0"/>
              </a:rPr>
              <a:t>, ...);</a:t>
            </a:r>
          </a:p>
          <a:p>
            <a:pPr lvl="1">
              <a:lnSpc>
                <a:spcPct val="90000"/>
              </a:lnSpc>
            </a:pPr>
            <a:r>
              <a:rPr lang="en-US" sz="1600" dirty="0" err="1">
                <a:latin typeface="Courier New" charset="0"/>
                <a:cs typeface="Arial Unicode MS" charset="0"/>
              </a:rPr>
              <a:t>int</a:t>
            </a:r>
            <a:r>
              <a:rPr lang="en-US" sz="1600" dirty="0">
                <a:latin typeface="Courier New" charset="0"/>
                <a:cs typeface="Arial Unicode MS" charset="0"/>
              </a:rPr>
              <a:t> </a:t>
            </a:r>
            <a:r>
              <a:rPr lang="en-US" sz="1600" dirty="0" err="1">
                <a:latin typeface="Courier New" charset="0"/>
                <a:cs typeface="Arial Unicode MS" charset="0"/>
              </a:rPr>
              <a:t>execvp</a:t>
            </a:r>
            <a:r>
              <a:rPr lang="en-US" sz="1600" dirty="0">
                <a:latin typeface="Courier New" charset="0"/>
                <a:cs typeface="Arial Unicode MS" charset="0"/>
              </a:rPr>
              <a:t>(char *file, char *</a:t>
            </a:r>
            <a:r>
              <a:rPr lang="en-US" sz="1600" dirty="0" err="1">
                <a:latin typeface="Courier New" charset="0"/>
                <a:cs typeface="Arial Unicode MS" charset="0"/>
              </a:rPr>
              <a:t>argv</a:t>
            </a:r>
            <a:r>
              <a:rPr lang="en-US" sz="1600" dirty="0">
                <a:latin typeface="Courier New" charset="0"/>
                <a:cs typeface="Arial Unicode MS" charset="0"/>
              </a:rPr>
              <a:t>[]);</a:t>
            </a:r>
            <a:endParaRPr lang="en-US" sz="1600" dirty="0">
              <a:latin typeface="Courier New" charset="0"/>
            </a:endParaRPr>
          </a:p>
          <a:p>
            <a:pPr>
              <a:lnSpc>
                <a:spcPct val="90000"/>
              </a:lnSpc>
            </a:pPr>
            <a:r>
              <a:rPr lang="en-US" sz="2000" dirty="0">
                <a:cs typeface="Arial Unicode MS" charset="0"/>
              </a:rPr>
              <a:t>Here's what </a:t>
            </a:r>
            <a:r>
              <a:rPr lang="en-US" sz="2000" i="1" dirty="0">
                <a:cs typeface="Arial Unicode MS" charset="0"/>
              </a:rPr>
              <a:t>l</a:t>
            </a:r>
            <a:r>
              <a:rPr lang="en-US" sz="2000" dirty="0">
                <a:cs typeface="Arial Unicode MS" charset="0"/>
              </a:rPr>
              <a:t>, </a:t>
            </a:r>
            <a:r>
              <a:rPr lang="en-US" sz="2000" i="1" dirty="0">
                <a:cs typeface="Arial Unicode MS" charset="0"/>
              </a:rPr>
              <a:t>v</a:t>
            </a:r>
            <a:r>
              <a:rPr lang="en-US" sz="2000" dirty="0">
                <a:cs typeface="Arial Unicode MS" charset="0"/>
              </a:rPr>
              <a:t>, </a:t>
            </a:r>
            <a:r>
              <a:rPr lang="en-US" sz="2000" i="1" dirty="0">
                <a:cs typeface="Arial Unicode MS" charset="0"/>
              </a:rPr>
              <a:t>e</a:t>
            </a:r>
            <a:r>
              <a:rPr lang="en-US" sz="2000" dirty="0">
                <a:cs typeface="Arial Unicode MS" charset="0"/>
              </a:rPr>
              <a:t>, and </a:t>
            </a:r>
            <a:r>
              <a:rPr lang="en-US" sz="2000" i="1" dirty="0">
                <a:cs typeface="Arial Unicode MS" charset="0"/>
              </a:rPr>
              <a:t>p</a:t>
            </a:r>
            <a:r>
              <a:rPr lang="en-US" sz="2000" dirty="0">
                <a:cs typeface="Arial Unicode MS" charset="0"/>
              </a:rPr>
              <a:t> mean:</a:t>
            </a:r>
          </a:p>
          <a:p>
            <a:pPr lvl="1">
              <a:lnSpc>
                <a:spcPct val="60000"/>
              </a:lnSpc>
            </a:pPr>
            <a:r>
              <a:rPr lang="en-US" sz="1800" b="1" i="1" dirty="0">
                <a:cs typeface="Arial Unicode MS" charset="0"/>
              </a:rPr>
              <a:t>l</a:t>
            </a:r>
            <a:r>
              <a:rPr lang="en-US" sz="1800" dirty="0">
                <a:cs typeface="Arial Unicode MS" charset="0"/>
              </a:rPr>
              <a:t> means an argument list,</a:t>
            </a:r>
          </a:p>
          <a:p>
            <a:pPr lvl="1">
              <a:lnSpc>
                <a:spcPct val="60000"/>
              </a:lnSpc>
            </a:pPr>
            <a:r>
              <a:rPr lang="en-US" sz="1800" b="1" i="1" dirty="0">
                <a:cs typeface="Arial Unicode MS" charset="0"/>
              </a:rPr>
              <a:t>v</a:t>
            </a:r>
            <a:r>
              <a:rPr lang="en-US" sz="1800" dirty="0">
                <a:cs typeface="Arial Unicode MS" charset="0"/>
              </a:rPr>
              <a:t> means an argument vector,</a:t>
            </a:r>
          </a:p>
          <a:p>
            <a:pPr lvl="1">
              <a:lnSpc>
                <a:spcPct val="60000"/>
              </a:lnSpc>
            </a:pPr>
            <a:r>
              <a:rPr lang="en-US" sz="1800" b="1" i="1" dirty="0">
                <a:cs typeface="Arial Unicode MS" charset="0"/>
              </a:rPr>
              <a:t>e</a:t>
            </a:r>
            <a:r>
              <a:rPr lang="en-US" sz="1800" dirty="0">
                <a:cs typeface="Arial Unicode MS" charset="0"/>
              </a:rPr>
              <a:t> means an environment vector, and</a:t>
            </a:r>
          </a:p>
          <a:p>
            <a:pPr lvl="1">
              <a:lnSpc>
                <a:spcPct val="60000"/>
              </a:lnSpc>
            </a:pPr>
            <a:r>
              <a:rPr lang="en-US" sz="1800" b="1" i="1" dirty="0">
                <a:cs typeface="Arial Unicode MS" charset="0"/>
              </a:rPr>
              <a:t>p</a:t>
            </a:r>
            <a:r>
              <a:rPr lang="en-US" sz="1800" dirty="0">
                <a:cs typeface="Arial Unicode MS" charset="0"/>
              </a:rPr>
              <a:t> means a search path.</a:t>
            </a:r>
            <a:endParaRPr lang="en-US" sz="2000" dirty="0"/>
          </a:p>
          <a:p>
            <a:endParaRPr lang="en-US" dirty="0"/>
          </a:p>
        </p:txBody>
      </p:sp>
    </p:spTree>
    <p:extLst>
      <p:ext uri="{BB962C8B-B14F-4D97-AF65-F5344CB8AC3E}">
        <p14:creationId xmlns:p14="http://schemas.microsoft.com/office/powerpoint/2010/main" val="112036229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00CA6169-6C96-8040-9723-0938878A2FD1}" type="slidenum">
              <a:rPr lang="ru-RU"/>
              <a:pPr/>
              <a:t>19</a:t>
            </a:fld>
            <a:endParaRPr lang="ru-RU"/>
          </a:p>
        </p:txBody>
      </p:sp>
      <p:sp>
        <p:nvSpPr>
          <p:cNvPr id="10242" name="Rectangle 2"/>
          <p:cNvSpPr>
            <a:spLocks noGrp="1" noChangeArrowheads="1"/>
          </p:cNvSpPr>
          <p:nvPr>
            <p:ph type="title"/>
          </p:nvPr>
        </p:nvSpPr>
        <p:spPr/>
        <p:txBody>
          <a:bodyPr/>
          <a:lstStyle/>
          <a:p>
            <a:r>
              <a:rPr lang="en-US"/>
              <a:t>The </a:t>
            </a:r>
            <a:r>
              <a:rPr lang="en-US">
                <a:latin typeface="Courier New" charset="0"/>
              </a:rPr>
              <a:t>exec()</a:t>
            </a:r>
            <a:r>
              <a:rPr lang="en-US"/>
              <a:t>System Call (2)</a:t>
            </a:r>
          </a:p>
        </p:txBody>
      </p:sp>
      <p:sp>
        <p:nvSpPr>
          <p:cNvPr id="10243" name="Rectangle 3"/>
          <p:cNvSpPr>
            <a:spLocks noGrp="1" noChangeArrowheads="1"/>
          </p:cNvSpPr>
          <p:nvPr>
            <p:ph type="body" idx="1"/>
          </p:nvPr>
        </p:nvSpPr>
        <p:spPr>
          <a:xfrm>
            <a:off x="685800" y="1524000"/>
            <a:ext cx="7772400" cy="2286000"/>
          </a:xfrm>
        </p:spPr>
        <p:txBody>
          <a:bodyPr/>
          <a:lstStyle/>
          <a:p>
            <a:pPr>
              <a:lnSpc>
                <a:spcPct val="90000"/>
              </a:lnSpc>
            </a:pPr>
            <a:r>
              <a:rPr lang="en-US" sz="2000" dirty="0"/>
              <a:t>Upon success, </a:t>
            </a:r>
            <a:r>
              <a:rPr lang="en-US" sz="2000" dirty="0">
                <a:latin typeface="Courier New" charset="0"/>
                <a:cs typeface="Arial Unicode MS" charset="0"/>
              </a:rPr>
              <a:t>exec()</a:t>
            </a:r>
            <a:r>
              <a:rPr lang="en-US" sz="2000" dirty="0">
                <a:cs typeface="Arial Unicode MS" charset="0"/>
              </a:rPr>
              <a:t> </a:t>
            </a:r>
            <a:r>
              <a:rPr lang="en-US" sz="2000" b="1" dirty="0">
                <a:cs typeface="Arial Unicode MS" charset="0"/>
              </a:rPr>
              <a:t>never</a:t>
            </a:r>
            <a:r>
              <a:rPr lang="en-US" sz="2000" dirty="0">
                <a:cs typeface="Arial Unicode MS" charset="0"/>
              </a:rPr>
              <a:t> returns to the caller</a:t>
            </a:r>
            <a:r>
              <a:rPr lang="en-US" sz="2000" dirty="0"/>
              <a:t>. If it does return, it means the call failed. Typical reasons are: non-existent file (bad path) or bad permissions.</a:t>
            </a:r>
          </a:p>
          <a:p>
            <a:pPr>
              <a:lnSpc>
                <a:spcPct val="90000"/>
              </a:lnSpc>
            </a:pPr>
            <a:r>
              <a:rPr lang="en-US" sz="2000" dirty="0"/>
              <a:t>Arguments passed via </a:t>
            </a:r>
            <a:r>
              <a:rPr lang="en-US" sz="2000" dirty="0">
                <a:latin typeface="Courier New" charset="0"/>
                <a:cs typeface="Arial Unicode MS" charset="0"/>
              </a:rPr>
              <a:t>exec()</a:t>
            </a:r>
            <a:r>
              <a:rPr lang="en-US" sz="2000" dirty="0"/>
              <a:t> appear in the </a:t>
            </a:r>
            <a:r>
              <a:rPr lang="en-US" sz="2000" dirty="0" err="1">
                <a:latin typeface="Courier New" charset="0"/>
                <a:cs typeface="Arial Unicode MS" charset="0"/>
              </a:rPr>
              <a:t>argv</a:t>
            </a:r>
            <a:r>
              <a:rPr lang="en-US" sz="2000" dirty="0">
                <a:latin typeface="Courier New" charset="0"/>
                <a:cs typeface="Arial Unicode MS" charset="0"/>
              </a:rPr>
              <a:t>[]</a:t>
            </a:r>
            <a:r>
              <a:rPr lang="en-US" sz="2000" dirty="0">
                <a:cs typeface="Arial Unicode MS" charset="0"/>
              </a:rPr>
              <a:t> of the </a:t>
            </a:r>
            <a:r>
              <a:rPr lang="en-US" sz="2000" dirty="0">
                <a:latin typeface="Courier New" charset="0"/>
                <a:cs typeface="Arial Unicode MS" charset="0"/>
              </a:rPr>
              <a:t>main()</a:t>
            </a:r>
            <a:r>
              <a:rPr lang="en-US" sz="2000" dirty="0">
                <a:cs typeface="Arial Unicode MS" charset="0"/>
              </a:rPr>
              <a:t> function</a:t>
            </a:r>
            <a:r>
              <a:rPr lang="en-US" sz="2000" dirty="0" smtClean="0"/>
              <a:t>.</a:t>
            </a:r>
            <a:endParaRPr lang="en-US" sz="2000" dirty="0"/>
          </a:p>
        </p:txBody>
      </p:sp>
      <p:grpSp>
        <p:nvGrpSpPr>
          <p:cNvPr id="10244" name="Group 4"/>
          <p:cNvGrpSpPr>
            <a:grpSpLocks/>
          </p:cNvGrpSpPr>
          <p:nvPr/>
        </p:nvGrpSpPr>
        <p:grpSpPr bwMode="auto">
          <a:xfrm>
            <a:off x="1143000" y="3886200"/>
            <a:ext cx="914400" cy="1301750"/>
            <a:chOff x="672" y="2824"/>
            <a:chExt cx="576" cy="820"/>
          </a:xfrm>
        </p:grpSpPr>
        <p:sp>
          <p:nvSpPr>
            <p:cNvPr id="10245" name="AutoShape 5"/>
            <p:cNvSpPr>
              <a:spLocks noChangeArrowheads="1"/>
            </p:cNvSpPr>
            <p:nvPr/>
          </p:nvSpPr>
          <p:spPr bwMode="auto">
            <a:xfrm>
              <a:off x="672" y="2832"/>
              <a:ext cx="576" cy="576"/>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6" name="Text Box 6"/>
            <p:cNvSpPr txBox="1">
              <a:spLocks noChangeArrowheads="1"/>
            </p:cNvSpPr>
            <p:nvPr/>
          </p:nvSpPr>
          <p:spPr bwMode="auto">
            <a:xfrm>
              <a:off x="801" y="2824"/>
              <a:ext cx="32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800" b="1">
                  <a:solidFill>
                    <a:srgbClr val="FFFF00"/>
                  </a:solidFill>
                </a:rPr>
                <a:t>PID=28</a:t>
              </a:r>
              <a:endParaRPr lang="en-US"/>
            </a:p>
          </p:txBody>
        </p:sp>
        <p:sp>
          <p:nvSpPr>
            <p:cNvPr id="10247" name="Text Box 7"/>
            <p:cNvSpPr txBox="1">
              <a:spLocks noChangeArrowheads="1"/>
            </p:cNvSpPr>
            <p:nvPr/>
          </p:nvSpPr>
          <p:spPr bwMode="auto">
            <a:xfrm>
              <a:off x="829" y="335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p1</a:t>
              </a:r>
            </a:p>
          </p:txBody>
        </p:sp>
      </p:grpSp>
      <p:grpSp>
        <p:nvGrpSpPr>
          <p:cNvPr id="10258" name="Group 18"/>
          <p:cNvGrpSpPr>
            <a:grpSpLocks/>
          </p:cNvGrpSpPr>
          <p:nvPr/>
        </p:nvGrpSpPr>
        <p:grpSpPr bwMode="auto">
          <a:xfrm>
            <a:off x="2971800" y="3887788"/>
            <a:ext cx="914400" cy="1301750"/>
            <a:chOff x="1872" y="2348"/>
            <a:chExt cx="576" cy="820"/>
          </a:xfrm>
        </p:grpSpPr>
        <p:sp>
          <p:nvSpPr>
            <p:cNvPr id="10249" name="AutoShape 9"/>
            <p:cNvSpPr>
              <a:spLocks noChangeArrowheads="1"/>
            </p:cNvSpPr>
            <p:nvPr/>
          </p:nvSpPr>
          <p:spPr bwMode="auto">
            <a:xfrm>
              <a:off x="1872" y="2356"/>
              <a:ext cx="576" cy="576"/>
            </a:xfrm>
            <a:prstGeom prst="smileyFace">
              <a:avLst>
                <a:gd name="adj" fmla="val 4653"/>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0" name="Text Box 10"/>
            <p:cNvSpPr txBox="1">
              <a:spLocks noChangeArrowheads="1"/>
            </p:cNvSpPr>
            <p:nvPr/>
          </p:nvSpPr>
          <p:spPr bwMode="auto">
            <a:xfrm>
              <a:off x="2001" y="2348"/>
              <a:ext cx="32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800" b="1">
                  <a:solidFill>
                    <a:srgbClr val="FF6600"/>
                  </a:solidFill>
                </a:rPr>
                <a:t>PID=28</a:t>
              </a:r>
              <a:endParaRPr lang="en-US" sz="800" b="1">
                <a:solidFill>
                  <a:srgbClr val="FFFF00"/>
                </a:solidFill>
              </a:endParaRPr>
            </a:p>
          </p:txBody>
        </p:sp>
        <p:sp>
          <p:nvSpPr>
            <p:cNvPr id="10251" name="Text Box 11"/>
            <p:cNvSpPr txBox="1">
              <a:spLocks noChangeArrowheads="1"/>
            </p:cNvSpPr>
            <p:nvPr/>
          </p:nvSpPr>
          <p:spPr bwMode="auto">
            <a:xfrm>
              <a:off x="2029" y="288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p1</a:t>
              </a:r>
            </a:p>
          </p:txBody>
        </p:sp>
      </p:grpSp>
      <p:sp>
        <p:nvSpPr>
          <p:cNvPr id="10252" name="Line 12"/>
          <p:cNvSpPr>
            <a:spLocks noChangeShapeType="1"/>
          </p:cNvSpPr>
          <p:nvPr/>
        </p:nvSpPr>
        <p:spPr bwMode="auto">
          <a:xfrm>
            <a:off x="2057400" y="4359275"/>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3" name="Text Box 13"/>
          <p:cNvSpPr txBox="1">
            <a:spLocks noChangeArrowheads="1"/>
          </p:cNvSpPr>
          <p:nvPr/>
        </p:nvSpPr>
        <p:spPr bwMode="auto">
          <a:xfrm>
            <a:off x="2174875" y="4078288"/>
            <a:ext cx="658813"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500"/>
              <a:t>exec()</a:t>
            </a:r>
            <a:endParaRPr lang="en-US"/>
          </a:p>
        </p:txBody>
      </p:sp>
      <p:grpSp>
        <p:nvGrpSpPr>
          <p:cNvPr id="10257" name="Group 17"/>
          <p:cNvGrpSpPr>
            <a:grpSpLocks/>
          </p:cNvGrpSpPr>
          <p:nvPr/>
        </p:nvGrpSpPr>
        <p:grpSpPr bwMode="auto">
          <a:xfrm>
            <a:off x="1035050" y="5341938"/>
            <a:ext cx="2133600" cy="785812"/>
            <a:chOff x="432" y="3201"/>
            <a:chExt cx="1344" cy="495"/>
          </a:xfrm>
        </p:grpSpPr>
        <p:sp>
          <p:nvSpPr>
            <p:cNvPr id="10254" name="Rectangle 14"/>
            <p:cNvSpPr>
              <a:spLocks noChangeArrowheads="1"/>
            </p:cNvSpPr>
            <p:nvPr/>
          </p:nvSpPr>
          <p:spPr bwMode="auto">
            <a:xfrm>
              <a:off x="1152" y="3264"/>
              <a:ext cx="624"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200" b="1"/>
                <a:t>Old Program</a:t>
              </a:r>
              <a:endParaRPr lang="en-US"/>
            </a:p>
          </p:txBody>
        </p:sp>
        <p:sp>
          <p:nvSpPr>
            <p:cNvPr id="10255" name="Rectangle 15"/>
            <p:cNvSpPr>
              <a:spLocks noChangeArrowheads="1"/>
            </p:cNvSpPr>
            <p:nvPr/>
          </p:nvSpPr>
          <p:spPr bwMode="auto">
            <a:xfrm>
              <a:off x="1152" y="3504"/>
              <a:ext cx="624" cy="192"/>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200" b="1"/>
                <a:t>New Program</a:t>
              </a:r>
            </a:p>
          </p:txBody>
        </p:sp>
        <p:sp>
          <p:nvSpPr>
            <p:cNvPr id="10256" name="Text Box 16"/>
            <p:cNvSpPr txBox="1">
              <a:spLocks noChangeArrowheads="1"/>
            </p:cNvSpPr>
            <p:nvPr/>
          </p:nvSpPr>
          <p:spPr bwMode="auto">
            <a:xfrm>
              <a:off x="432" y="3201"/>
              <a:ext cx="7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Legend:</a:t>
              </a:r>
            </a:p>
          </p:txBody>
        </p:sp>
      </p:grpSp>
    </p:spTree>
    <p:extLst>
      <p:ext uri="{BB962C8B-B14F-4D97-AF65-F5344CB8AC3E}">
        <p14:creationId xmlns:p14="http://schemas.microsoft.com/office/powerpoint/2010/main" val="308611288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3: Processes</a:t>
            </a:r>
          </a:p>
        </p:txBody>
      </p:sp>
      <p:sp>
        <p:nvSpPr>
          <p:cNvPr id="7" name="Slide Number Placeholder 5"/>
          <p:cNvSpPr>
            <a:spLocks noGrp="1"/>
          </p:cNvSpPr>
          <p:nvPr>
            <p:ph type="sldNum" sz="quarter" idx="12"/>
          </p:nvPr>
        </p:nvSpPr>
        <p:spPr/>
        <p:txBody>
          <a:bodyPr/>
          <a:lstStyle/>
          <a:p>
            <a:fld id="{57CC4C17-1D9E-2E47-AF8C-37378750A00F}" type="slidenum">
              <a:rPr lang="en-US"/>
              <a:pPr/>
              <a:t>2</a:t>
            </a:fld>
            <a:endParaRPr lang="en-US"/>
          </a:p>
        </p:txBody>
      </p:sp>
      <p:sp>
        <p:nvSpPr>
          <p:cNvPr id="2050" name="Rectangle 2"/>
          <p:cNvSpPr>
            <a:spLocks noGrp="1" noChangeArrowheads="1"/>
          </p:cNvSpPr>
          <p:nvPr>
            <p:ph type="ctrTitle"/>
          </p:nvPr>
        </p:nvSpPr>
        <p:spPr>
          <a:xfrm>
            <a:off x="228600" y="228600"/>
            <a:ext cx="3733800" cy="914400"/>
          </a:xfrm>
        </p:spPr>
        <p:txBody>
          <a:bodyPr/>
          <a:lstStyle/>
          <a:p>
            <a:r>
              <a:rPr lang="en-US" b="1"/>
              <a:t>PROCESSES</a:t>
            </a:r>
          </a:p>
        </p:txBody>
      </p:sp>
      <p:sp>
        <p:nvSpPr>
          <p:cNvPr id="2051" name="Rectangle 3"/>
          <p:cNvSpPr>
            <a:spLocks noGrp="1" noChangeArrowheads="1"/>
          </p:cNvSpPr>
          <p:nvPr>
            <p:ph type="subTitle" idx="1"/>
          </p:nvPr>
        </p:nvSpPr>
        <p:spPr>
          <a:xfrm>
            <a:off x="304800" y="1219200"/>
            <a:ext cx="8458200" cy="4800600"/>
          </a:xfrm>
        </p:spPr>
        <p:txBody>
          <a:bodyPr/>
          <a:lstStyle/>
          <a:p>
            <a:pPr algn="just"/>
            <a:r>
              <a:rPr lang="en-US" sz="1600" b="1"/>
              <a:t>PROCESS CONCEPT:</a:t>
            </a:r>
          </a:p>
          <a:p>
            <a:pPr algn="just"/>
            <a:endParaRPr lang="en-US" sz="1600"/>
          </a:p>
          <a:p>
            <a:pPr algn="just"/>
            <a:r>
              <a:rPr lang="en-US" sz="1600"/>
              <a:t>A </a:t>
            </a:r>
            <a:r>
              <a:rPr lang="en-US" sz="1600" b="1"/>
              <a:t>program</a:t>
            </a:r>
            <a:r>
              <a:rPr lang="en-US" sz="1600"/>
              <a:t> is passive; a </a:t>
            </a:r>
            <a:r>
              <a:rPr lang="en-US" sz="1600" b="1"/>
              <a:t>process</a:t>
            </a:r>
            <a:r>
              <a:rPr lang="en-US" sz="1600"/>
              <a:t> active. </a:t>
            </a:r>
          </a:p>
          <a:p>
            <a:pPr algn="just"/>
            <a:r>
              <a:rPr lang="en-US" sz="1600"/>
              <a:t>Attributes held by a process include </a:t>
            </a:r>
          </a:p>
          <a:p>
            <a:pPr algn="just">
              <a:buFont typeface="Arial Unicode MS" charset="0"/>
              <a:buChar char="•"/>
            </a:pPr>
            <a:r>
              <a:rPr lang="en-US" sz="1600"/>
              <a:t>hardware state, </a:t>
            </a:r>
          </a:p>
          <a:p>
            <a:pPr algn="just">
              <a:buFont typeface="Arial Unicode MS" charset="0"/>
              <a:buChar char="•"/>
            </a:pPr>
            <a:r>
              <a:rPr lang="en-US" sz="1600"/>
              <a:t>memory, </a:t>
            </a:r>
          </a:p>
          <a:p>
            <a:pPr algn="just">
              <a:buFont typeface="Arial Unicode MS" charset="0"/>
              <a:buChar char="•"/>
            </a:pPr>
            <a:r>
              <a:rPr lang="en-US" sz="1600"/>
              <a:t>CPU, </a:t>
            </a:r>
          </a:p>
          <a:p>
            <a:pPr algn="just">
              <a:buFont typeface="Arial Unicode MS" charset="0"/>
              <a:buChar char="•"/>
            </a:pPr>
            <a:r>
              <a:rPr lang="en-US" sz="1600"/>
              <a:t>progress (executing)</a:t>
            </a:r>
          </a:p>
          <a:p>
            <a:pPr algn="just">
              <a:buFont typeface="Arial Unicode MS" charset="0"/>
              <a:buChar char="•"/>
            </a:pPr>
            <a:endParaRPr lang="en-US" sz="1600"/>
          </a:p>
          <a:p>
            <a:pPr algn="just"/>
            <a:r>
              <a:rPr lang="en-US" sz="1600" b="1"/>
              <a:t>WHY HAVE PROCESSES?</a:t>
            </a:r>
          </a:p>
          <a:p>
            <a:pPr algn="just"/>
            <a:endParaRPr lang="en-US" sz="1600"/>
          </a:p>
          <a:p>
            <a:pPr lvl="1" algn="just">
              <a:lnSpc>
                <a:spcPct val="70000"/>
              </a:lnSpc>
              <a:buFont typeface="Symbol" charset="0"/>
              <a:buNone/>
            </a:pPr>
            <a:r>
              <a:rPr lang="en-US" sz="1600"/>
              <a:t>Resource sharing ( logical (files) and physical(hardware) ).</a:t>
            </a:r>
          </a:p>
          <a:p>
            <a:pPr lvl="2" algn="just">
              <a:lnSpc>
                <a:spcPct val="70000"/>
              </a:lnSpc>
            </a:pPr>
            <a:endParaRPr lang="en-US" sz="1600"/>
          </a:p>
          <a:p>
            <a:pPr lvl="1" algn="just">
              <a:lnSpc>
                <a:spcPct val="70000"/>
              </a:lnSpc>
              <a:buFont typeface="Symbol" charset="0"/>
              <a:buNone/>
            </a:pPr>
            <a:r>
              <a:rPr lang="en-US" sz="1600"/>
              <a:t>Computation speedup - taking advantage of multiprogramming – i.e. example of a customer/server database system. </a:t>
            </a:r>
          </a:p>
          <a:p>
            <a:pPr algn="just">
              <a:lnSpc>
                <a:spcPct val="70000"/>
              </a:lnSpc>
            </a:pPr>
            <a:endParaRPr lang="en-US" sz="1600"/>
          </a:p>
          <a:p>
            <a:pPr lvl="1" algn="just">
              <a:lnSpc>
                <a:spcPct val="70000"/>
              </a:lnSpc>
              <a:buFont typeface="Symbol" charset="0"/>
              <a:buNone/>
            </a:pPr>
            <a:r>
              <a:rPr lang="en-US" sz="1600"/>
              <a:t>Modularity for protection.</a:t>
            </a:r>
          </a:p>
          <a:p>
            <a:endParaRPr lang="en-US" sz="1600"/>
          </a:p>
        </p:txBody>
      </p:sp>
      <p:sp>
        <p:nvSpPr>
          <p:cNvPr id="2056" name="Rectangle 8"/>
          <p:cNvSpPr>
            <a:spLocks noChangeArrowheads="1"/>
          </p:cNvSpPr>
          <p:nvPr/>
        </p:nvSpPr>
        <p:spPr bwMode="auto">
          <a:xfrm>
            <a:off x="5105400" y="228600"/>
            <a:ext cx="3810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b="1">
                <a:solidFill>
                  <a:srgbClr val="FF3300"/>
                </a:solidFill>
              </a:rPr>
              <a:t>Definitions</a:t>
            </a:r>
          </a:p>
        </p:txBody>
      </p:sp>
    </p:spTree>
    <p:extLst>
      <p:ext uri="{BB962C8B-B14F-4D97-AF65-F5344CB8AC3E}">
        <p14:creationId xmlns:p14="http://schemas.microsoft.com/office/powerpoint/2010/main" val="374799725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EB1C447-A757-7443-B7D2-2BF717AC3E5E}" type="slidenum">
              <a:rPr lang="ru-RU"/>
              <a:pPr/>
              <a:t>20</a:t>
            </a:fld>
            <a:endParaRPr lang="ru-RU"/>
          </a:p>
        </p:txBody>
      </p:sp>
      <p:sp>
        <p:nvSpPr>
          <p:cNvPr id="11266" name="Rectangle 2"/>
          <p:cNvSpPr>
            <a:spLocks noGrp="1" noChangeArrowheads="1"/>
          </p:cNvSpPr>
          <p:nvPr>
            <p:ph type="title"/>
          </p:nvPr>
        </p:nvSpPr>
        <p:spPr/>
        <p:txBody>
          <a:bodyPr/>
          <a:lstStyle/>
          <a:p>
            <a:r>
              <a:rPr lang="en-US"/>
              <a:t>Environment</a:t>
            </a:r>
          </a:p>
        </p:txBody>
      </p:sp>
      <p:sp>
        <p:nvSpPr>
          <p:cNvPr id="11267" name="Rectangle 3"/>
          <p:cNvSpPr>
            <a:spLocks noGrp="1" noChangeArrowheads="1"/>
          </p:cNvSpPr>
          <p:nvPr>
            <p:ph type="body" idx="1"/>
          </p:nvPr>
        </p:nvSpPr>
        <p:spPr>
          <a:xfrm>
            <a:off x="685800" y="1752600"/>
            <a:ext cx="7772400" cy="4114800"/>
          </a:xfrm>
        </p:spPr>
        <p:txBody>
          <a:bodyPr>
            <a:normAutofit lnSpcReduction="10000"/>
          </a:bodyPr>
          <a:lstStyle/>
          <a:p>
            <a:pPr>
              <a:lnSpc>
                <a:spcPct val="90000"/>
              </a:lnSpc>
            </a:pPr>
            <a:r>
              <a:rPr lang="en-US" sz="2000"/>
              <a:t>The </a:t>
            </a:r>
            <a:r>
              <a:rPr lang="en-US" sz="2000" i="1"/>
              <a:t>e</a:t>
            </a:r>
            <a:r>
              <a:rPr lang="en-US" sz="2000"/>
              <a:t>-exec calls use the environment when attempt to invoke a new program.</a:t>
            </a:r>
          </a:p>
          <a:p>
            <a:pPr>
              <a:lnSpc>
                <a:spcPct val="90000"/>
              </a:lnSpc>
            </a:pPr>
            <a:r>
              <a:rPr lang="en-US" sz="2000"/>
              <a:t>Name = Value</a:t>
            </a:r>
          </a:p>
          <a:p>
            <a:pPr lvl="1">
              <a:lnSpc>
                <a:spcPct val="90000"/>
              </a:lnSpc>
            </a:pPr>
            <a:r>
              <a:rPr lang="en-US" sz="1800"/>
              <a:t>HOME</a:t>
            </a:r>
          </a:p>
          <a:p>
            <a:pPr lvl="1">
              <a:lnSpc>
                <a:spcPct val="90000"/>
              </a:lnSpc>
            </a:pPr>
            <a:r>
              <a:rPr lang="en-US" sz="1800"/>
              <a:t>PATH</a:t>
            </a:r>
          </a:p>
          <a:p>
            <a:pPr lvl="1">
              <a:lnSpc>
                <a:spcPct val="90000"/>
              </a:lnSpc>
            </a:pPr>
            <a:r>
              <a:rPr lang="en-US" sz="1800"/>
              <a:t>SHELL</a:t>
            </a:r>
          </a:p>
          <a:p>
            <a:pPr lvl="1">
              <a:lnSpc>
                <a:spcPct val="90000"/>
              </a:lnSpc>
            </a:pPr>
            <a:r>
              <a:rPr lang="en-US" sz="1800"/>
              <a:t>USER</a:t>
            </a:r>
          </a:p>
          <a:p>
            <a:pPr lvl="1">
              <a:lnSpc>
                <a:spcPct val="90000"/>
              </a:lnSpc>
            </a:pPr>
            <a:r>
              <a:rPr lang="en-US" sz="1800"/>
              <a:t>LOGNAME</a:t>
            </a:r>
          </a:p>
          <a:p>
            <a:pPr lvl="1">
              <a:lnSpc>
                <a:spcPct val="90000"/>
              </a:lnSpc>
            </a:pPr>
            <a:r>
              <a:rPr lang="en-US" sz="1800"/>
              <a:t>...</a:t>
            </a:r>
          </a:p>
          <a:p>
            <a:pPr>
              <a:lnSpc>
                <a:spcPct val="90000"/>
              </a:lnSpc>
            </a:pPr>
            <a:r>
              <a:rPr lang="en-US" sz="2000">
                <a:latin typeface="Courier New" charset="0"/>
              </a:rPr>
              <a:t>set</a:t>
            </a:r>
            <a:r>
              <a:rPr lang="en-US" sz="2000"/>
              <a:t> or </a:t>
            </a:r>
            <a:r>
              <a:rPr lang="en-US" sz="2000">
                <a:latin typeface="Courier New" charset="0"/>
              </a:rPr>
              <a:t>env</a:t>
            </a:r>
            <a:r>
              <a:rPr lang="en-US" sz="2000"/>
              <a:t> - will display current environment, which you can modify with:</a:t>
            </a:r>
          </a:p>
          <a:p>
            <a:pPr lvl="1">
              <a:lnSpc>
                <a:spcPct val="90000"/>
              </a:lnSpc>
            </a:pPr>
            <a:r>
              <a:rPr lang="en-US" sz="1800"/>
              <a:t>the </a:t>
            </a:r>
            <a:r>
              <a:rPr lang="en-US" sz="1800">
                <a:latin typeface="Courier New" charset="0"/>
              </a:rPr>
              <a:t>export </a:t>
            </a:r>
            <a:r>
              <a:rPr lang="en-US" sz="1800"/>
              <a:t>command in a shell or a shell script (</a:t>
            </a:r>
            <a:r>
              <a:rPr lang="en-US" sz="1800">
                <a:latin typeface="Courier New" charset="0"/>
              </a:rPr>
              <a:t>bash</a:t>
            </a:r>
            <a:r>
              <a:rPr lang="en-US" sz="1800"/>
              <a:t>);</a:t>
            </a:r>
          </a:p>
          <a:p>
            <a:pPr lvl="1">
              <a:lnSpc>
                <a:spcPct val="90000"/>
              </a:lnSpc>
            </a:pPr>
            <a:r>
              <a:rPr lang="en-US" sz="1800"/>
              <a:t>the </a:t>
            </a:r>
            <a:r>
              <a:rPr lang="en-US" sz="1800">
                <a:latin typeface="Courier New" charset="0"/>
              </a:rPr>
              <a:t>setenv</a:t>
            </a:r>
            <a:r>
              <a:rPr lang="en-US" sz="1800"/>
              <a:t> for </a:t>
            </a:r>
            <a:r>
              <a:rPr lang="en-US" sz="1800">
                <a:latin typeface="Courier New" charset="0"/>
              </a:rPr>
              <a:t>tcsh</a:t>
            </a:r>
            <a:endParaRPr lang="en-US" sz="1800"/>
          </a:p>
          <a:p>
            <a:pPr lvl="1">
              <a:lnSpc>
                <a:spcPct val="90000"/>
              </a:lnSpc>
            </a:pPr>
            <a:r>
              <a:rPr lang="en-US" sz="1800"/>
              <a:t>the </a:t>
            </a:r>
            <a:r>
              <a:rPr lang="en-US" sz="1800">
                <a:latin typeface="Courier New" charset="0"/>
              </a:rPr>
              <a:t>getenv()</a:t>
            </a:r>
            <a:r>
              <a:rPr lang="en-US" sz="1800"/>
              <a:t>, </a:t>
            </a:r>
            <a:r>
              <a:rPr lang="en-US" sz="1800">
                <a:latin typeface="Courier New" charset="0"/>
              </a:rPr>
              <a:t>setenv()</a:t>
            </a:r>
            <a:r>
              <a:rPr lang="en-US" sz="1800"/>
              <a:t>, </a:t>
            </a:r>
            <a:r>
              <a:rPr lang="en-US" sz="1800">
                <a:latin typeface="Courier New" charset="0"/>
              </a:rPr>
              <a:t>putenv()</a:t>
            </a:r>
            <a:r>
              <a:rPr lang="en-US" sz="1800"/>
              <a:t>, etc. in C</a:t>
            </a:r>
          </a:p>
        </p:txBody>
      </p:sp>
    </p:spTree>
    <p:extLst>
      <p:ext uri="{BB962C8B-B14F-4D97-AF65-F5344CB8AC3E}">
        <p14:creationId xmlns:p14="http://schemas.microsoft.com/office/powerpoint/2010/main" val="68824983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FAF96A98-EBF7-6B47-AEC1-674E179DFA3E}" type="slidenum">
              <a:rPr lang="ru-RU"/>
              <a:pPr/>
              <a:t>21</a:t>
            </a:fld>
            <a:endParaRPr lang="ru-RU"/>
          </a:p>
        </p:txBody>
      </p:sp>
      <p:sp>
        <p:nvSpPr>
          <p:cNvPr id="17410" name="Rectangle 2"/>
          <p:cNvSpPr>
            <a:spLocks noGrp="1" noChangeArrowheads="1"/>
          </p:cNvSpPr>
          <p:nvPr>
            <p:ph type="title"/>
          </p:nvPr>
        </p:nvSpPr>
        <p:spPr/>
        <p:txBody>
          <a:bodyPr/>
          <a:lstStyle/>
          <a:p>
            <a:r>
              <a:rPr lang="en-US">
                <a:latin typeface="Courier New" charset="0"/>
              </a:rPr>
              <a:t>fork()</a:t>
            </a:r>
            <a:r>
              <a:rPr lang="en-US"/>
              <a:t> and </a:t>
            </a:r>
            <a:r>
              <a:rPr lang="en-US">
                <a:latin typeface="Courier New" charset="0"/>
              </a:rPr>
              <a:t>exec()</a:t>
            </a:r>
            <a:r>
              <a:rPr lang="en-US"/>
              <a:t> Combined</a:t>
            </a:r>
          </a:p>
        </p:txBody>
      </p:sp>
      <p:sp>
        <p:nvSpPr>
          <p:cNvPr id="17411" name="Rectangle 3"/>
          <p:cNvSpPr>
            <a:spLocks noGrp="1" noChangeArrowheads="1"/>
          </p:cNvSpPr>
          <p:nvPr>
            <p:ph type="body" idx="1"/>
          </p:nvPr>
        </p:nvSpPr>
        <p:spPr/>
        <p:txBody>
          <a:bodyPr/>
          <a:lstStyle/>
          <a:p>
            <a:r>
              <a:rPr lang="en-US"/>
              <a:t>Often after doing </a:t>
            </a:r>
            <a:r>
              <a:rPr lang="en-US">
                <a:latin typeface="Courier New" charset="0"/>
              </a:rPr>
              <a:t>fork()</a:t>
            </a:r>
            <a:r>
              <a:rPr lang="en-US"/>
              <a:t> we want to load a new program into the child. </a:t>
            </a:r>
            <a:r>
              <a:rPr lang="en-US" i="1"/>
              <a:t>E.g.</a:t>
            </a:r>
            <a:r>
              <a:rPr lang="en-US"/>
              <a:t>: a shell.</a:t>
            </a:r>
          </a:p>
        </p:txBody>
      </p:sp>
      <p:grpSp>
        <p:nvGrpSpPr>
          <p:cNvPr id="17412" name="Group 4"/>
          <p:cNvGrpSpPr>
            <a:grpSpLocks/>
          </p:cNvGrpSpPr>
          <p:nvPr/>
        </p:nvGrpSpPr>
        <p:grpSpPr bwMode="auto">
          <a:xfrm>
            <a:off x="1066800" y="3355975"/>
            <a:ext cx="914400" cy="1301750"/>
            <a:chOff x="672" y="2824"/>
            <a:chExt cx="576" cy="820"/>
          </a:xfrm>
        </p:grpSpPr>
        <p:sp>
          <p:nvSpPr>
            <p:cNvPr id="17413" name="AutoShape 5"/>
            <p:cNvSpPr>
              <a:spLocks noChangeArrowheads="1"/>
            </p:cNvSpPr>
            <p:nvPr/>
          </p:nvSpPr>
          <p:spPr bwMode="auto">
            <a:xfrm>
              <a:off x="672" y="2832"/>
              <a:ext cx="576" cy="576"/>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14" name="Text Box 6"/>
            <p:cNvSpPr txBox="1">
              <a:spLocks noChangeArrowheads="1"/>
            </p:cNvSpPr>
            <p:nvPr/>
          </p:nvSpPr>
          <p:spPr bwMode="auto">
            <a:xfrm>
              <a:off x="801" y="2824"/>
              <a:ext cx="32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800" b="1">
                  <a:solidFill>
                    <a:srgbClr val="FFFF00"/>
                  </a:solidFill>
                </a:rPr>
                <a:t>PID=28</a:t>
              </a:r>
              <a:endParaRPr lang="en-US"/>
            </a:p>
          </p:txBody>
        </p:sp>
        <p:sp>
          <p:nvSpPr>
            <p:cNvPr id="17415" name="Text Box 7"/>
            <p:cNvSpPr txBox="1">
              <a:spLocks noChangeArrowheads="1"/>
            </p:cNvSpPr>
            <p:nvPr/>
          </p:nvSpPr>
          <p:spPr bwMode="auto">
            <a:xfrm>
              <a:off x="829" y="335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p1</a:t>
              </a:r>
            </a:p>
          </p:txBody>
        </p:sp>
      </p:grpSp>
      <p:grpSp>
        <p:nvGrpSpPr>
          <p:cNvPr id="17416" name="Group 8"/>
          <p:cNvGrpSpPr>
            <a:grpSpLocks/>
          </p:cNvGrpSpPr>
          <p:nvPr/>
        </p:nvGrpSpPr>
        <p:grpSpPr bwMode="auto">
          <a:xfrm>
            <a:off x="2590800" y="3352800"/>
            <a:ext cx="914400" cy="1301750"/>
            <a:chOff x="672" y="2824"/>
            <a:chExt cx="576" cy="820"/>
          </a:xfrm>
        </p:grpSpPr>
        <p:sp>
          <p:nvSpPr>
            <p:cNvPr id="17417" name="AutoShape 9"/>
            <p:cNvSpPr>
              <a:spLocks noChangeArrowheads="1"/>
            </p:cNvSpPr>
            <p:nvPr/>
          </p:nvSpPr>
          <p:spPr bwMode="auto">
            <a:xfrm>
              <a:off x="672" y="2832"/>
              <a:ext cx="576" cy="576"/>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18" name="Text Box 10"/>
            <p:cNvSpPr txBox="1">
              <a:spLocks noChangeArrowheads="1"/>
            </p:cNvSpPr>
            <p:nvPr/>
          </p:nvSpPr>
          <p:spPr bwMode="auto">
            <a:xfrm>
              <a:off x="801" y="2824"/>
              <a:ext cx="32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800" b="1">
                  <a:solidFill>
                    <a:srgbClr val="FFFF00"/>
                  </a:solidFill>
                </a:rPr>
                <a:t>PID=28</a:t>
              </a:r>
              <a:endParaRPr lang="en-US"/>
            </a:p>
          </p:txBody>
        </p:sp>
        <p:sp>
          <p:nvSpPr>
            <p:cNvPr id="17419" name="Text Box 11"/>
            <p:cNvSpPr txBox="1">
              <a:spLocks noChangeArrowheads="1"/>
            </p:cNvSpPr>
            <p:nvPr/>
          </p:nvSpPr>
          <p:spPr bwMode="auto">
            <a:xfrm>
              <a:off x="829" y="335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p1</a:t>
              </a:r>
            </a:p>
          </p:txBody>
        </p:sp>
      </p:grpSp>
      <p:grpSp>
        <p:nvGrpSpPr>
          <p:cNvPr id="17420" name="Group 12"/>
          <p:cNvGrpSpPr>
            <a:grpSpLocks/>
          </p:cNvGrpSpPr>
          <p:nvPr/>
        </p:nvGrpSpPr>
        <p:grpSpPr bwMode="auto">
          <a:xfrm>
            <a:off x="4419600" y="3354388"/>
            <a:ext cx="914400" cy="1301750"/>
            <a:chOff x="672" y="2824"/>
            <a:chExt cx="576" cy="820"/>
          </a:xfrm>
        </p:grpSpPr>
        <p:sp>
          <p:nvSpPr>
            <p:cNvPr id="17421" name="AutoShape 13"/>
            <p:cNvSpPr>
              <a:spLocks noChangeArrowheads="1"/>
            </p:cNvSpPr>
            <p:nvPr/>
          </p:nvSpPr>
          <p:spPr bwMode="auto">
            <a:xfrm>
              <a:off x="672" y="2832"/>
              <a:ext cx="576" cy="576"/>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2" name="Text Box 14"/>
            <p:cNvSpPr txBox="1">
              <a:spLocks noChangeArrowheads="1"/>
            </p:cNvSpPr>
            <p:nvPr/>
          </p:nvSpPr>
          <p:spPr bwMode="auto">
            <a:xfrm>
              <a:off x="801" y="2824"/>
              <a:ext cx="32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800" b="1">
                  <a:solidFill>
                    <a:srgbClr val="FFFF00"/>
                  </a:solidFill>
                </a:rPr>
                <a:t>PID=</a:t>
              </a:r>
              <a:r>
                <a:rPr lang="en-US" sz="800" b="1">
                  <a:solidFill>
                    <a:srgbClr val="FF6600"/>
                  </a:solidFill>
                </a:rPr>
                <a:t>34</a:t>
              </a:r>
              <a:endParaRPr lang="en-US"/>
            </a:p>
          </p:txBody>
        </p:sp>
        <p:sp>
          <p:nvSpPr>
            <p:cNvPr id="17423" name="Text Box 15"/>
            <p:cNvSpPr txBox="1">
              <a:spLocks noChangeArrowheads="1"/>
            </p:cNvSpPr>
            <p:nvPr/>
          </p:nvSpPr>
          <p:spPr bwMode="auto">
            <a:xfrm>
              <a:off x="829" y="3356"/>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c1</a:t>
              </a:r>
            </a:p>
          </p:txBody>
        </p:sp>
      </p:grpSp>
      <p:sp>
        <p:nvSpPr>
          <p:cNvPr id="17424" name="Line 16"/>
          <p:cNvSpPr>
            <a:spLocks noChangeShapeType="1"/>
          </p:cNvSpPr>
          <p:nvPr/>
        </p:nvSpPr>
        <p:spPr bwMode="auto">
          <a:xfrm>
            <a:off x="3505200" y="3800475"/>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5" name="Text Box 17"/>
          <p:cNvSpPr txBox="1">
            <a:spLocks noChangeArrowheads="1"/>
          </p:cNvSpPr>
          <p:nvPr/>
        </p:nvSpPr>
        <p:spPr bwMode="auto">
          <a:xfrm>
            <a:off x="3581400" y="3429000"/>
            <a:ext cx="8699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500">
                <a:latin typeface="Courier New" charset="0"/>
              </a:rPr>
              <a:t>fork()</a:t>
            </a:r>
            <a:endParaRPr lang="en-US"/>
          </a:p>
        </p:txBody>
      </p:sp>
      <p:sp>
        <p:nvSpPr>
          <p:cNvPr id="17426" name="Text Box 18"/>
          <p:cNvSpPr txBox="1">
            <a:spLocks noChangeArrowheads="1"/>
          </p:cNvSpPr>
          <p:nvPr/>
        </p:nvSpPr>
        <p:spPr bwMode="auto">
          <a:xfrm>
            <a:off x="1230313" y="2895600"/>
            <a:ext cx="674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tcsh</a:t>
            </a:r>
          </a:p>
        </p:txBody>
      </p:sp>
      <p:sp>
        <p:nvSpPr>
          <p:cNvPr id="17427" name="Text Box 19"/>
          <p:cNvSpPr txBox="1">
            <a:spLocks noChangeArrowheads="1"/>
          </p:cNvSpPr>
          <p:nvPr/>
        </p:nvSpPr>
        <p:spPr bwMode="auto">
          <a:xfrm>
            <a:off x="2678113" y="2895600"/>
            <a:ext cx="674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tcsh</a:t>
            </a:r>
          </a:p>
        </p:txBody>
      </p:sp>
      <p:sp>
        <p:nvSpPr>
          <p:cNvPr id="17428" name="Text Box 20"/>
          <p:cNvSpPr txBox="1">
            <a:spLocks noChangeArrowheads="1"/>
          </p:cNvSpPr>
          <p:nvPr/>
        </p:nvSpPr>
        <p:spPr bwMode="auto">
          <a:xfrm>
            <a:off x="4583113" y="2895600"/>
            <a:ext cx="674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tcsh</a:t>
            </a:r>
          </a:p>
        </p:txBody>
      </p:sp>
      <p:grpSp>
        <p:nvGrpSpPr>
          <p:cNvPr id="17429" name="Group 21"/>
          <p:cNvGrpSpPr>
            <a:grpSpLocks/>
          </p:cNvGrpSpPr>
          <p:nvPr/>
        </p:nvGrpSpPr>
        <p:grpSpPr bwMode="auto">
          <a:xfrm>
            <a:off x="4475163" y="5021263"/>
            <a:ext cx="914400" cy="1301750"/>
            <a:chOff x="672" y="2824"/>
            <a:chExt cx="576" cy="820"/>
          </a:xfrm>
        </p:grpSpPr>
        <p:sp>
          <p:nvSpPr>
            <p:cNvPr id="17430" name="AutoShape 22"/>
            <p:cNvSpPr>
              <a:spLocks noChangeArrowheads="1"/>
            </p:cNvSpPr>
            <p:nvPr/>
          </p:nvSpPr>
          <p:spPr bwMode="auto">
            <a:xfrm>
              <a:off x="672" y="2832"/>
              <a:ext cx="576" cy="576"/>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31" name="Text Box 23"/>
            <p:cNvSpPr txBox="1">
              <a:spLocks noChangeArrowheads="1"/>
            </p:cNvSpPr>
            <p:nvPr/>
          </p:nvSpPr>
          <p:spPr bwMode="auto">
            <a:xfrm>
              <a:off x="801" y="2824"/>
              <a:ext cx="32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800" b="1">
                  <a:solidFill>
                    <a:srgbClr val="FFFF00"/>
                  </a:solidFill>
                </a:rPr>
                <a:t>PID=</a:t>
              </a:r>
              <a:r>
                <a:rPr lang="en-US" sz="800" b="1">
                  <a:solidFill>
                    <a:srgbClr val="FF6600"/>
                  </a:solidFill>
                </a:rPr>
                <a:t>34</a:t>
              </a:r>
            </a:p>
          </p:txBody>
        </p:sp>
        <p:sp>
          <p:nvSpPr>
            <p:cNvPr id="17432" name="Text Box 24"/>
            <p:cNvSpPr txBox="1">
              <a:spLocks noChangeArrowheads="1"/>
            </p:cNvSpPr>
            <p:nvPr/>
          </p:nvSpPr>
          <p:spPr bwMode="auto">
            <a:xfrm>
              <a:off x="829" y="3356"/>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c1</a:t>
              </a:r>
            </a:p>
          </p:txBody>
        </p:sp>
      </p:grpSp>
      <p:sp>
        <p:nvSpPr>
          <p:cNvPr id="17434" name="AutoShape 26"/>
          <p:cNvSpPr>
            <a:spLocks noChangeArrowheads="1"/>
          </p:cNvSpPr>
          <p:nvPr/>
        </p:nvSpPr>
        <p:spPr bwMode="auto">
          <a:xfrm>
            <a:off x="6303963" y="5035550"/>
            <a:ext cx="914400" cy="914400"/>
          </a:xfrm>
          <a:prstGeom prst="smileyFace">
            <a:avLst>
              <a:gd name="adj" fmla="val 4653"/>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35" name="Text Box 27"/>
          <p:cNvSpPr txBox="1">
            <a:spLocks noChangeArrowheads="1"/>
          </p:cNvSpPr>
          <p:nvPr/>
        </p:nvSpPr>
        <p:spPr bwMode="auto">
          <a:xfrm>
            <a:off x="6508750" y="5022850"/>
            <a:ext cx="51752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800" b="1">
                <a:solidFill>
                  <a:srgbClr val="FFFF00"/>
                </a:solidFill>
              </a:rPr>
              <a:t>PID=</a:t>
            </a:r>
            <a:r>
              <a:rPr lang="en-US" sz="800" b="1">
                <a:solidFill>
                  <a:srgbClr val="FF6600"/>
                </a:solidFill>
              </a:rPr>
              <a:t>34</a:t>
            </a:r>
          </a:p>
        </p:txBody>
      </p:sp>
      <p:sp>
        <p:nvSpPr>
          <p:cNvPr id="17436" name="Text Box 28"/>
          <p:cNvSpPr txBox="1">
            <a:spLocks noChangeArrowheads="1"/>
          </p:cNvSpPr>
          <p:nvPr/>
        </p:nvSpPr>
        <p:spPr bwMode="auto">
          <a:xfrm>
            <a:off x="6553200" y="5867400"/>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c1</a:t>
            </a:r>
          </a:p>
        </p:txBody>
      </p:sp>
      <p:sp>
        <p:nvSpPr>
          <p:cNvPr id="17437" name="Line 29"/>
          <p:cNvSpPr>
            <a:spLocks noChangeShapeType="1"/>
          </p:cNvSpPr>
          <p:nvPr/>
        </p:nvSpPr>
        <p:spPr bwMode="auto">
          <a:xfrm>
            <a:off x="5389563" y="5503863"/>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38" name="Text Box 30"/>
          <p:cNvSpPr txBox="1">
            <a:spLocks noChangeArrowheads="1"/>
          </p:cNvSpPr>
          <p:nvPr/>
        </p:nvSpPr>
        <p:spPr bwMode="auto">
          <a:xfrm>
            <a:off x="5302250" y="5181600"/>
            <a:ext cx="10985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500">
                <a:latin typeface="Courier New" charset="0"/>
              </a:rPr>
              <a:t>exec(ls)</a:t>
            </a:r>
            <a:endParaRPr lang="en-US"/>
          </a:p>
        </p:txBody>
      </p:sp>
      <p:sp>
        <p:nvSpPr>
          <p:cNvPr id="17439" name="Text Box 31"/>
          <p:cNvSpPr txBox="1">
            <a:spLocks noChangeArrowheads="1"/>
          </p:cNvSpPr>
          <p:nvPr/>
        </p:nvSpPr>
        <p:spPr bwMode="auto">
          <a:xfrm>
            <a:off x="4562475" y="4564063"/>
            <a:ext cx="67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tcsh</a:t>
            </a:r>
          </a:p>
        </p:txBody>
      </p:sp>
      <p:sp>
        <p:nvSpPr>
          <p:cNvPr id="17440" name="Text Box 32"/>
          <p:cNvSpPr txBox="1">
            <a:spLocks noChangeArrowheads="1"/>
          </p:cNvSpPr>
          <p:nvPr/>
        </p:nvSpPr>
        <p:spPr bwMode="auto">
          <a:xfrm>
            <a:off x="6546850" y="456406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ls</a:t>
            </a:r>
          </a:p>
        </p:txBody>
      </p:sp>
    </p:spTree>
    <p:extLst>
      <p:ext uri="{BB962C8B-B14F-4D97-AF65-F5344CB8AC3E}">
        <p14:creationId xmlns:p14="http://schemas.microsoft.com/office/powerpoint/2010/main" val="87189274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1950D63-F935-2C41-825F-F23DDE1D12CC}" type="slidenum">
              <a:rPr lang="ru-RU"/>
              <a:pPr/>
              <a:t>22</a:t>
            </a:fld>
            <a:endParaRPr lang="ru-RU"/>
          </a:p>
        </p:txBody>
      </p:sp>
      <p:sp>
        <p:nvSpPr>
          <p:cNvPr id="18434" name="Rectangle 2"/>
          <p:cNvSpPr>
            <a:spLocks noGrp="1" noChangeArrowheads="1"/>
          </p:cNvSpPr>
          <p:nvPr>
            <p:ph type="title"/>
          </p:nvPr>
        </p:nvSpPr>
        <p:spPr/>
        <p:txBody>
          <a:bodyPr/>
          <a:lstStyle/>
          <a:p>
            <a:r>
              <a:rPr lang="en-US"/>
              <a:t>The System </a:t>
            </a:r>
            <a:r>
              <a:rPr lang="en-US">
                <a:latin typeface="Courier New" charset="0"/>
              </a:rPr>
              <a:t>wait()</a:t>
            </a:r>
            <a:r>
              <a:rPr lang="en-US"/>
              <a:t> Call</a:t>
            </a:r>
          </a:p>
        </p:txBody>
      </p:sp>
      <p:sp>
        <p:nvSpPr>
          <p:cNvPr id="18435" name="Rectangle 3"/>
          <p:cNvSpPr>
            <a:spLocks noGrp="1" noChangeArrowheads="1"/>
          </p:cNvSpPr>
          <p:nvPr>
            <p:ph type="body" idx="1"/>
          </p:nvPr>
        </p:nvSpPr>
        <p:spPr/>
        <p:txBody>
          <a:bodyPr/>
          <a:lstStyle/>
          <a:p>
            <a:r>
              <a:rPr lang="en-US" dirty="0"/>
              <a:t>Forces the parent to suspend execution, i.e. wait for its children or a specific child to die (</a:t>
            </a:r>
            <a:r>
              <a:rPr lang="en-US" i="1" dirty="0"/>
              <a:t>terminate</a:t>
            </a:r>
            <a:r>
              <a:rPr lang="en-US" dirty="0"/>
              <a:t> is more appropriate terminology, but a bit less common)</a:t>
            </a:r>
            <a:r>
              <a:rPr lang="en-US" dirty="0" smtClean="0"/>
              <a:t>.</a:t>
            </a:r>
            <a:endParaRPr lang="en-US" dirty="0"/>
          </a:p>
        </p:txBody>
      </p:sp>
    </p:spTree>
    <p:extLst>
      <p:ext uri="{BB962C8B-B14F-4D97-AF65-F5344CB8AC3E}">
        <p14:creationId xmlns:p14="http://schemas.microsoft.com/office/powerpoint/2010/main" val="130199603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8F76E00-E5DC-6B4E-A4A1-19C4074A1851}" type="slidenum">
              <a:rPr lang="ru-RU"/>
              <a:pPr/>
              <a:t>23</a:t>
            </a:fld>
            <a:endParaRPr lang="ru-RU"/>
          </a:p>
        </p:txBody>
      </p:sp>
      <p:sp>
        <p:nvSpPr>
          <p:cNvPr id="28674" name="Rectangle 2"/>
          <p:cNvSpPr>
            <a:spLocks noGrp="1" noChangeArrowheads="1"/>
          </p:cNvSpPr>
          <p:nvPr>
            <p:ph type="title"/>
          </p:nvPr>
        </p:nvSpPr>
        <p:spPr/>
        <p:txBody>
          <a:bodyPr/>
          <a:lstStyle/>
          <a:p>
            <a:r>
              <a:rPr lang="en-US"/>
              <a:t>The System </a:t>
            </a:r>
            <a:r>
              <a:rPr lang="en-US">
                <a:latin typeface="Courier New" charset="0"/>
              </a:rPr>
              <a:t>wait()</a:t>
            </a:r>
            <a:r>
              <a:rPr lang="en-US"/>
              <a:t> Call (2)</a:t>
            </a:r>
          </a:p>
        </p:txBody>
      </p:sp>
      <p:sp>
        <p:nvSpPr>
          <p:cNvPr id="28675" name="Rectangle 3"/>
          <p:cNvSpPr>
            <a:spLocks noGrp="1" noChangeArrowheads="1"/>
          </p:cNvSpPr>
          <p:nvPr>
            <p:ph type="body" idx="1"/>
          </p:nvPr>
        </p:nvSpPr>
        <p:spPr>
          <a:xfrm>
            <a:off x="533400" y="3276600"/>
            <a:ext cx="8153400" cy="2895600"/>
          </a:xfrm>
        </p:spPr>
        <p:txBody>
          <a:bodyPr>
            <a:normAutofit fontScale="92500" lnSpcReduction="10000"/>
          </a:bodyPr>
          <a:lstStyle/>
          <a:p>
            <a:r>
              <a:rPr lang="en-US" sz="2400" dirty="0"/>
              <a:t>The </a:t>
            </a:r>
            <a:r>
              <a:rPr lang="en-US" sz="2400" dirty="0">
                <a:latin typeface="Courier New" charset="0"/>
              </a:rPr>
              <a:t>wait()</a:t>
            </a:r>
            <a:r>
              <a:rPr lang="en-US" sz="2400" dirty="0"/>
              <a:t> causes the parent to wait for any child process.</a:t>
            </a:r>
          </a:p>
          <a:p>
            <a:r>
              <a:rPr lang="en-US" sz="2400" dirty="0"/>
              <a:t>The </a:t>
            </a:r>
            <a:r>
              <a:rPr lang="en-US" sz="2400" dirty="0" err="1">
                <a:latin typeface="Courier New" charset="0"/>
              </a:rPr>
              <a:t>waitpid</a:t>
            </a:r>
            <a:r>
              <a:rPr lang="en-US" sz="2400" dirty="0">
                <a:latin typeface="Courier New" charset="0"/>
              </a:rPr>
              <a:t>()</a:t>
            </a:r>
            <a:r>
              <a:rPr lang="en-US" sz="2400" dirty="0"/>
              <a:t> waits for the child with specific PID.</a:t>
            </a:r>
          </a:p>
          <a:p>
            <a:r>
              <a:rPr lang="en-US" sz="2400" dirty="0"/>
              <a:t>The status, if not NULL, stores exit information of the child, which can be analyzed by the parent using the </a:t>
            </a:r>
            <a:r>
              <a:rPr lang="en-US" sz="2400" dirty="0">
                <a:latin typeface="Courier New" charset="0"/>
              </a:rPr>
              <a:t>W*()</a:t>
            </a:r>
            <a:r>
              <a:rPr lang="en-US" sz="2400" dirty="0"/>
              <a:t> </a:t>
            </a:r>
            <a:r>
              <a:rPr lang="en-US" sz="2400" dirty="0" smtClean="0"/>
              <a:t>macros.</a:t>
            </a:r>
          </a:p>
          <a:p>
            <a:r>
              <a:rPr lang="en-US" sz="2400" dirty="0"/>
              <a:t>http://man7.org/</a:t>
            </a:r>
            <a:r>
              <a:rPr lang="en-US" sz="2400" dirty="0" err="1"/>
              <a:t>linux</a:t>
            </a:r>
            <a:r>
              <a:rPr lang="en-US" sz="2400" dirty="0"/>
              <a:t>/man-pages/man2/wait.2.html</a:t>
            </a:r>
          </a:p>
          <a:p>
            <a:r>
              <a:rPr lang="en-US" sz="2400" dirty="0"/>
              <a:t>The return value is:</a:t>
            </a:r>
          </a:p>
          <a:p>
            <a:pPr lvl="1"/>
            <a:r>
              <a:rPr lang="en-US" sz="2000" dirty="0"/>
              <a:t>PID of the exited process, if no error</a:t>
            </a:r>
          </a:p>
          <a:p>
            <a:pPr lvl="1"/>
            <a:r>
              <a:rPr lang="en-US" sz="2000" dirty="0"/>
              <a:t>(-1) if an error has happened</a:t>
            </a:r>
          </a:p>
        </p:txBody>
      </p:sp>
      <p:sp>
        <p:nvSpPr>
          <p:cNvPr id="28676" name="Text Box 4"/>
          <p:cNvSpPr txBox="1">
            <a:spLocks noChangeArrowheads="1"/>
          </p:cNvSpPr>
          <p:nvPr/>
        </p:nvSpPr>
        <p:spPr bwMode="auto">
          <a:xfrm>
            <a:off x="1371600" y="1676400"/>
            <a:ext cx="6427788" cy="1323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latin typeface="Courier New" charset="0"/>
              </a:rPr>
              <a:t>#include &lt;sys/types.h&gt;</a:t>
            </a:r>
          </a:p>
          <a:p>
            <a:r>
              <a:rPr lang="en-US" sz="1600">
                <a:latin typeface="Courier New" charset="0"/>
              </a:rPr>
              <a:t>#include &lt;sys/wait.h&gt;</a:t>
            </a:r>
          </a:p>
          <a:p>
            <a:endParaRPr lang="en-US" sz="1600">
              <a:latin typeface="Courier New" charset="0"/>
            </a:endParaRPr>
          </a:p>
          <a:p>
            <a:r>
              <a:rPr lang="en-US" sz="1600">
                <a:latin typeface="Courier New" charset="0"/>
              </a:rPr>
              <a:t>pid_t wait(int *status);</a:t>
            </a:r>
          </a:p>
          <a:p>
            <a:r>
              <a:rPr lang="en-US" sz="1600">
                <a:latin typeface="Courier New" charset="0"/>
              </a:rPr>
              <a:t>pid_t waitpid(pid_t pid, int *status, int options);</a:t>
            </a:r>
          </a:p>
        </p:txBody>
      </p:sp>
    </p:spTree>
    <p:extLst>
      <p:ext uri="{BB962C8B-B14F-4D97-AF65-F5344CB8AC3E}">
        <p14:creationId xmlns:p14="http://schemas.microsoft.com/office/powerpoint/2010/main" val="305317284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HW1 Hints	</a:t>
            </a:r>
            <a:endParaRPr lang="en-US" dirty="0"/>
          </a:p>
        </p:txBody>
      </p:sp>
      <p:sp>
        <p:nvSpPr>
          <p:cNvPr id="3" name="Content Placeholder 2"/>
          <p:cNvSpPr>
            <a:spLocks noGrp="1"/>
          </p:cNvSpPr>
          <p:nvPr>
            <p:ph idx="1"/>
          </p:nvPr>
        </p:nvSpPr>
        <p:spPr/>
        <p:txBody>
          <a:bodyPr/>
          <a:lstStyle/>
          <a:p>
            <a:r>
              <a:rPr lang="en-US" dirty="0" smtClean="0"/>
              <a:t>How to wait for all background processes to finish?</a:t>
            </a:r>
          </a:p>
          <a:p>
            <a:r>
              <a:rPr lang="en-US" dirty="0" smtClean="0"/>
              <a:t>Fork child process. The </a:t>
            </a:r>
            <a:r>
              <a:rPr lang="en-US" dirty="0"/>
              <a:t>stack will be copied completely. Copied, not shared. Thus if you want your parent and child to communicate you have to use sockets or shared memory. </a:t>
            </a:r>
            <a:endParaRPr lang="en-US" dirty="0" smtClean="0"/>
          </a:p>
          <a:p>
            <a:r>
              <a:rPr lang="en-US" dirty="0"/>
              <a:t>Better approach: http://man7.org/</a:t>
            </a:r>
            <a:r>
              <a:rPr lang="en-US" dirty="0" err="1"/>
              <a:t>linux</a:t>
            </a:r>
            <a:r>
              <a:rPr lang="en-US" dirty="0"/>
              <a:t>/man-pages/man3/errno.3.html</a:t>
            </a:r>
          </a:p>
        </p:txBody>
      </p:sp>
    </p:spTree>
    <p:extLst>
      <p:ext uri="{BB962C8B-B14F-4D97-AF65-F5344CB8AC3E}">
        <p14:creationId xmlns:p14="http://schemas.microsoft.com/office/powerpoint/2010/main" val="343623303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Errno.h</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&lt;</a:t>
            </a:r>
            <a:r>
              <a:rPr lang="en-US" dirty="0" err="1"/>
              <a:t>errno.h</a:t>
            </a:r>
            <a:r>
              <a:rPr lang="en-US" dirty="0"/>
              <a:t>&gt; header file defines the integer variable </a:t>
            </a:r>
            <a:r>
              <a:rPr lang="en-US" dirty="0" err="1"/>
              <a:t>errno</a:t>
            </a:r>
            <a:r>
              <a:rPr lang="en-US" dirty="0"/>
              <a:t>, </a:t>
            </a:r>
            <a:r>
              <a:rPr lang="en-US" dirty="0" smtClean="0"/>
              <a:t>which  </a:t>
            </a:r>
            <a:r>
              <a:rPr lang="en-US" dirty="0"/>
              <a:t>is set by system calls and some library functions in the event of </a:t>
            </a:r>
            <a:r>
              <a:rPr lang="en-US" dirty="0" smtClean="0"/>
              <a:t>an  </a:t>
            </a:r>
            <a:r>
              <a:rPr lang="en-US" dirty="0"/>
              <a:t>error to indicate what went wrong</a:t>
            </a:r>
            <a:r>
              <a:rPr lang="en-US" dirty="0" smtClean="0"/>
              <a:t>.</a:t>
            </a:r>
          </a:p>
          <a:p>
            <a:r>
              <a:rPr lang="en-US" dirty="0"/>
              <a:t>ECHILD No child processes (POSIX.1</a:t>
            </a:r>
            <a:r>
              <a:rPr lang="en-US" dirty="0" smtClean="0"/>
              <a:t>)</a:t>
            </a:r>
          </a:p>
          <a:p>
            <a:endParaRPr lang="en-US" dirty="0" smtClean="0"/>
          </a:p>
          <a:p>
            <a:pPr marL="0" indent="0">
              <a:buNone/>
            </a:pPr>
            <a:r>
              <a:rPr lang="en-US" dirty="0" smtClean="0"/>
              <a:t>while </a:t>
            </a:r>
            <a:r>
              <a:rPr lang="en-US" dirty="0"/>
              <a:t>(</a:t>
            </a:r>
            <a:r>
              <a:rPr lang="en-US" dirty="0" err="1"/>
              <a:t>pid</a:t>
            </a:r>
            <a:r>
              <a:rPr lang="en-US" dirty="0"/>
              <a:t> = wait(NULL))) {</a:t>
            </a:r>
          </a:p>
          <a:p>
            <a:pPr marL="0" indent="0">
              <a:buNone/>
            </a:pPr>
            <a:r>
              <a:rPr lang="en-US" dirty="0"/>
              <a:t>   if (</a:t>
            </a:r>
            <a:r>
              <a:rPr lang="en-US" dirty="0" err="1"/>
              <a:t>errno</a:t>
            </a:r>
            <a:r>
              <a:rPr lang="en-US" dirty="0"/>
              <a:t> == ECHILD) {</a:t>
            </a:r>
          </a:p>
          <a:p>
            <a:pPr marL="0" indent="0">
              <a:buNone/>
            </a:pPr>
            <a:r>
              <a:rPr lang="en-US" dirty="0"/>
              <a:t>      break;</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309846764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Zombie Processes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When a child process terminates, it </a:t>
            </a:r>
            <a:r>
              <a:rPr lang="en-US" dirty="0" smtClean="0"/>
              <a:t>continues </a:t>
            </a:r>
            <a:r>
              <a:rPr lang="en-US" dirty="0"/>
              <a:t>to exist as an entry in the system process table even though it is no longer an actively executing program. </a:t>
            </a:r>
            <a:endParaRPr lang="en-US" dirty="0" smtClean="0"/>
          </a:p>
          <a:p>
            <a:r>
              <a:rPr lang="en-US" dirty="0" smtClean="0"/>
              <a:t>Typically waited </a:t>
            </a:r>
            <a:r>
              <a:rPr lang="en-US" dirty="0"/>
              <a:t>on by its parent, and </a:t>
            </a:r>
            <a:r>
              <a:rPr lang="en-US" dirty="0" smtClean="0"/>
              <a:t>reclaimed by system</a:t>
            </a:r>
          </a:p>
          <a:p>
            <a:r>
              <a:rPr lang="en-US" dirty="0" smtClean="0"/>
              <a:t>If </a:t>
            </a:r>
            <a:r>
              <a:rPr lang="en-US" dirty="0"/>
              <a:t>a child is not waited on by its parent, it continues to consume this resource indefinitely, and thus is a resource </a:t>
            </a:r>
            <a:r>
              <a:rPr lang="en-US" dirty="0" smtClean="0"/>
              <a:t>leak</a:t>
            </a:r>
            <a:r>
              <a:rPr lang="en-US" dirty="0"/>
              <a:t> </a:t>
            </a:r>
            <a:r>
              <a:rPr lang="en-US" dirty="0" smtClean="0"/>
              <a:t>-&gt; Zombie Processes</a:t>
            </a:r>
          </a:p>
          <a:p>
            <a:r>
              <a:rPr lang="en-US" dirty="0" smtClean="0"/>
              <a:t>Look out for when doing hw1!</a:t>
            </a:r>
            <a:endParaRPr lang="en-US" dirty="0"/>
          </a:p>
        </p:txBody>
      </p:sp>
    </p:spTree>
    <p:extLst>
      <p:ext uri="{BB962C8B-B14F-4D97-AF65-F5344CB8AC3E}">
        <p14:creationId xmlns:p14="http://schemas.microsoft.com/office/powerpoint/2010/main" val="215033415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get rid of zombie processes?	</a:t>
            </a:r>
            <a:endParaRPr lang="en-US" dirty="0"/>
          </a:p>
        </p:txBody>
      </p:sp>
      <p:sp>
        <p:nvSpPr>
          <p:cNvPr id="3" name="Content Placeholder 2"/>
          <p:cNvSpPr>
            <a:spLocks noGrp="1"/>
          </p:cNvSpPr>
          <p:nvPr>
            <p:ph idx="1"/>
          </p:nvPr>
        </p:nvSpPr>
        <p:spPr/>
        <p:txBody>
          <a:bodyPr>
            <a:normAutofit lnSpcReduction="10000"/>
          </a:bodyPr>
          <a:lstStyle/>
          <a:p>
            <a:r>
              <a:rPr lang="en-US" dirty="0" smtClean="0"/>
              <a:t>Signals</a:t>
            </a:r>
          </a:p>
          <a:p>
            <a:r>
              <a:rPr lang="en-US" dirty="0"/>
              <a:t>SIGCHLD is a signal your program receives if a child process gets terminated</a:t>
            </a:r>
            <a:r>
              <a:rPr lang="en-US" dirty="0" smtClean="0"/>
              <a:t>.</a:t>
            </a:r>
          </a:p>
          <a:p>
            <a:endParaRPr lang="en-US" dirty="0" smtClean="0"/>
          </a:p>
          <a:p>
            <a:pPr marL="0" indent="0">
              <a:buNone/>
            </a:pPr>
            <a:r>
              <a:rPr lang="en-US" dirty="0"/>
              <a:t>void </a:t>
            </a:r>
            <a:r>
              <a:rPr lang="en-US" dirty="0" err="1"/>
              <a:t>cleanup_child</a:t>
            </a:r>
            <a:r>
              <a:rPr lang="en-US" dirty="0"/>
              <a:t>(</a:t>
            </a:r>
            <a:r>
              <a:rPr lang="en-US" dirty="0" err="1"/>
              <a:t>int</a:t>
            </a:r>
            <a:r>
              <a:rPr lang="en-US" dirty="0"/>
              <a:t> signal) {</a:t>
            </a:r>
          </a:p>
          <a:p>
            <a:pPr marL="0" indent="0">
              <a:buNone/>
            </a:pPr>
            <a:r>
              <a:rPr lang="en-US" dirty="0"/>
              <a:t>    wait();</a:t>
            </a:r>
          </a:p>
          <a:p>
            <a:pPr marL="0" indent="0">
              <a:buNone/>
            </a:pPr>
            <a:r>
              <a:rPr lang="en-US" dirty="0" smtClean="0"/>
              <a:t>}</a:t>
            </a:r>
          </a:p>
          <a:p>
            <a:pPr marL="0" indent="0">
              <a:buNone/>
            </a:pPr>
            <a:r>
              <a:rPr lang="en-US" dirty="0"/>
              <a:t>signal(</a:t>
            </a:r>
            <a:r>
              <a:rPr lang="en-US" dirty="0" err="1"/>
              <a:t>SIGCHLD,cleanup_child</a:t>
            </a:r>
            <a:r>
              <a:rPr lang="en-US" dirty="0"/>
              <a:t>);</a:t>
            </a:r>
          </a:p>
        </p:txBody>
      </p:sp>
    </p:spTree>
    <p:extLst>
      <p:ext uri="{BB962C8B-B14F-4D97-AF65-F5344CB8AC3E}">
        <p14:creationId xmlns:p14="http://schemas.microsoft.com/office/powerpoint/2010/main" val="203879073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18CAA84-77D7-BA44-8241-0D9AC5C484A2}" type="slidenum">
              <a:rPr lang="ru-RU"/>
              <a:pPr/>
              <a:t>28</a:t>
            </a:fld>
            <a:endParaRPr lang="ru-RU"/>
          </a:p>
        </p:txBody>
      </p:sp>
      <p:sp>
        <p:nvSpPr>
          <p:cNvPr id="19458" name="Rectangle 2"/>
          <p:cNvSpPr>
            <a:spLocks noGrp="1" noChangeArrowheads="1"/>
          </p:cNvSpPr>
          <p:nvPr>
            <p:ph type="title"/>
          </p:nvPr>
        </p:nvSpPr>
        <p:spPr/>
        <p:txBody>
          <a:bodyPr/>
          <a:lstStyle/>
          <a:p>
            <a:r>
              <a:rPr lang="en-US"/>
              <a:t>The </a:t>
            </a:r>
            <a:r>
              <a:rPr lang="en-US">
                <a:latin typeface="Courier New" charset="0"/>
              </a:rPr>
              <a:t>exit()</a:t>
            </a:r>
            <a:r>
              <a:rPr lang="en-US"/>
              <a:t> System Call</a:t>
            </a:r>
          </a:p>
        </p:txBody>
      </p:sp>
      <p:sp>
        <p:nvSpPr>
          <p:cNvPr id="19459" name="Rectangle 3"/>
          <p:cNvSpPr>
            <a:spLocks noGrp="1" noChangeArrowheads="1"/>
          </p:cNvSpPr>
          <p:nvPr>
            <p:ph type="body" idx="1"/>
          </p:nvPr>
        </p:nvSpPr>
        <p:spPr>
          <a:xfrm>
            <a:off x="304800" y="2667000"/>
            <a:ext cx="8534400" cy="3581400"/>
          </a:xfrm>
        </p:spPr>
        <p:txBody>
          <a:bodyPr>
            <a:normAutofit/>
          </a:bodyPr>
          <a:lstStyle/>
          <a:p>
            <a:r>
              <a:rPr lang="en-US" sz="2400" dirty="0"/>
              <a:t>This call gracefully terminates process execution. Gracefully means it does clean up and release of resources, and puts the process into the zombie state.</a:t>
            </a:r>
          </a:p>
          <a:p>
            <a:r>
              <a:rPr lang="en-US" sz="2400" dirty="0" smtClean="0">
                <a:latin typeface="Courier New" charset="0"/>
              </a:rPr>
              <a:t>exit</a:t>
            </a:r>
            <a:r>
              <a:rPr lang="en-US" sz="2400" dirty="0">
                <a:latin typeface="Courier New" charset="0"/>
              </a:rPr>
              <a:t>()</a:t>
            </a:r>
            <a:r>
              <a:rPr lang="en-US" sz="2400" dirty="0"/>
              <a:t> specifies a return value from the program, which a parent process might want to examine as well as status of the dead process.</a:t>
            </a:r>
          </a:p>
          <a:p>
            <a:r>
              <a:rPr lang="en-US" sz="2400" dirty="0">
                <a:latin typeface="Courier New" charset="0"/>
              </a:rPr>
              <a:t>_exit()</a:t>
            </a:r>
            <a:r>
              <a:rPr lang="en-US" sz="2400" dirty="0"/>
              <a:t> call is another possibility of quick death without cleanup.</a:t>
            </a:r>
          </a:p>
        </p:txBody>
      </p:sp>
      <p:sp>
        <p:nvSpPr>
          <p:cNvPr id="19460" name="Text Box 4"/>
          <p:cNvSpPr txBox="1">
            <a:spLocks noChangeArrowheads="1"/>
          </p:cNvSpPr>
          <p:nvPr/>
        </p:nvSpPr>
        <p:spPr bwMode="auto">
          <a:xfrm>
            <a:off x="2686050" y="1581150"/>
            <a:ext cx="3333750"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latin typeface="Courier New" charset="0"/>
              </a:rPr>
              <a:t> #include &lt;stdlib.h&gt;</a:t>
            </a:r>
          </a:p>
          <a:p>
            <a:endParaRPr lang="en-US" sz="1800">
              <a:latin typeface="Courier New" charset="0"/>
            </a:endParaRPr>
          </a:p>
          <a:p>
            <a:r>
              <a:rPr lang="en-US" sz="1800">
                <a:latin typeface="Courier New" charset="0"/>
              </a:rPr>
              <a:t> void exit(int status);</a:t>
            </a:r>
          </a:p>
        </p:txBody>
      </p:sp>
    </p:spTree>
    <p:extLst>
      <p:ext uri="{BB962C8B-B14F-4D97-AF65-F5344CB8AC3E}">
        <p14:creationId xmlns:p14="http://schemas.microsoft.com/office/powerpoint/2010/main" val="157724037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Ex4.c</a:t>
            </a:r>
          </a:p>
          <a:p>
            <a:endParaRPr lang="en-US" dirty="0"/>
          </a:p>
        </p:txBody>
      </p:sp>
    </p:spTree>
    <p:extLst>
      <p:ext uri="{BB962C8B-B14F-4D97-AF65-F5344CB8AC3E}">
        <p14:creationId xmlns:p14="http://schemas.microsoft.com/office/powerpoint/2010/main" val="303317075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3: Processes</a:t>
            </a:r>
          </a:p>
        </p:txBody>
      </p:sp>
      <p:sp>
        <p:nvSpPr>
          <p:cNvPr id="8" name="Slide Number Placeholder 5"/>
          <p:cNvSpPr>
            <a:spLocks noGrp="1"/>
          </p:cNvSpPr>
          <p:nvPr>
            <p:ph type="sldNum" sz="quarter" idx="12"/>
          </p:nvPr>
        </p:nvSpPr>
        <p:spPr/>
        <p:txBody>
          <a:bodyPr/>
          <a:lstStyle/>
          <a:p>
            <a:fld id="{B4F74EF8-1628-D34C-9A56-242280E14A19}" type="slidenum">
              <a:rPr lang="en-US"/>
              <a:pPr/>
              <a:t>3</a:t>
            </a:fld>
            <a:endParaRPr lang="en-US"/>
          </a:p>
        </p:txBody>
      </p:sp>
      <p:sp>
        <p:nvSpPr>
          <p:cNvPr id="4101" name="Rectangle 5"/>
          <p:cNvSpPr>
            <a:spLocks noChangeArrowheads="1"/>
          </p:cNvSpPr>
          <p:nvPr/>
        </p:nvSpPr>
        <p:spPr bwMode="auto">
          <a:xfrm>
            <a:off x="228600" y="1752600"/>
            <a:ext cx="5334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400050" indent="-400050" algn="just">
              <a:spcBef>
                <a:spcPct val="20000"/>
              </a:spcBef>
              <a:buFont typeface="Arial Unicode MS" charset="0"/>
              <a:buNone/>
            </a:pPr>
            <a:r>
              <a:rPr lang="en-US" b="1"/>
              <a:t>PROCESS CONTROL BLOCK:</a:t>
            </a:r>
          </a:p>
          <a:p>
            <a:pPr marL="400050" indent="-400050" algn="just">
              <a:spcBef>
                <a:spcPct val="20000"/>
              </a:spcBef>
              <a:buFont typeface="Arial Unicode MS" charset="0"/>
              <a:buNone/>
            </a:pPr>
            <a:endParaRPr lang="en-US"/>
          </a:p>
          <a:p>
            <a:pPr marL="400050" indent="-400050" algn="just">
              <a:spcBef>
                <a:spcPct val="20000"/>
              </a:spcBef>
              <a:buFont typeface="Arial Unicode MS" charset="0"/>
              <a:buNone/>
            </a:pPr>
            <a:r>
              <a:rPr lang="en-US"/>
              <a:t>CONTAINS INFORMATION ASSOCIATED WITH EACH PROCESS:</a:t>
            </a:r>
          </a:p>
          <a:p>
            <a:pPr marL="400050" indent="-400050" algn="just">
              <a:spcBef>
                <a:spcPct val="20000"/>
              </a:spcBef>
              <a:buFont typeface="Arial Unicode MS" charset="0"/>
              <a:buNone/>
            </a:pPr>
            <a:endParaRPr lang="en-US"/>
          </a:p>
          <a:p>
            <a:pPr marL="400050" indent="-400050" algn="just">
              <a:spcBef>
                <a:spcPct val="20000"/>
              </a:spcBef>
              <a:buFont typeface="Arial Unicode MS" charset="0"/>
              <a:buNone/>
            </a:pPr>
            <a:r>
              <a:rPr lang="en-US"/>
              <a:t>It's a data structure holding:</a:t>
            </a:r>
          </a:p>
          <a:p>
            <a:pPr marL="1028700" lvl="2" algn="just">
              <a:spcBef>
                <a:spcPct val="20000"/>
              </a:spcBef>
            </a:pPr>
            <a:endParaRPr lang="en-US"/>
          </a:p>
          <a:p>
            <a:pPr marL="400050" indent="-400050" algn="just">
              <a:lnSpc>
                <a:spcPct val="110000"/>
              </a:lnSpc>
              <a:spcBef>
                <a:spcPct val="20000"/>
              </a:spcBef>
              <a:buFont typeface="Symbol" charset="0"/>
              <a:buChar char="·"/>
            </a:pPr>
            <a:r>
              <a:rPr lang="en-US"/>
              <a:t>PC, CPU registers,</a:t>
            </a:r>
          </a:p>
          <a:p>
            <a:pPr marL="400050" indent="-400050" algn="just">
              <a:lnSpc>
                <a:spcPct val="110000"/>
              </a:lnSpc>
              <a:spcBef>
                <a:spcPct val="20000"/>
              </a:spcBef>
              <a:buFont typeface="Symbol" charset="0"/>
              <a:buChar char="·"/>
            </a:pPr>
            <a:r>
              <a:rPr lang="en-US"/>
              <a:t>memory management information,</a:t>
            </a:r>
          </a:p>
          <a:p>
            <a:pPr marL="400050" indent="-400050" algn="just">
              <a:lnSpc>
                <a:spcPct val="110000"/>
              </a:lnSpc>
              <a:spcBef>
                <a:spcPct val="20000"/>
              </a:spcBef>
              <a:buFont typeface="Symbol" charset="0"/>
              <a:buChar char="·"/>
            </a:pPr>
            <a:r>
              <a:rPr lang="en-US"/>
              <a:t>accounting ( time used, ID, ... )</a:t>
            </a:r>
          </a:p>
          <a:p>
            <a:pPr marL="400050" indent="-400050" algn="just">
              <a:lnSpc>
                <a:spcPct val="110000"/>
              </a:lnSpc>
              <a:spcBef>
                <a:spcPct val="20000"/>
              </a:spcBef>
              <a:buFont typeface="Symbol" charset="0"/>
              <a:buChar char="·"/>
            </a:pPr>
            <a:r>
              <a:rPr lang="en-US"/>
              <a:t>I/O status ( such as file resources ),</a:t>
            </a:r>
          </a:p>
          <a:p>
            <a:pPr marL="400050" indent="-400050" algn="just">
              <a:lnSpc>
                <a:spcPct val="110000"/>
              </a:lnSpc>
              <a:spcBef>
                <a:spcPct val="20000"/>
              </a:spcBef>
              <a:buFont typeface="Symbol" charset="0"/>
              <a:buChar char="·"/>
            </a:pPr>
            <a:r>
              <a:rPr lang="en-US"/>
              <a:t>scheduling data ( relative priority, etc. )</a:t>
            </a:r>
          </a:p>
          <a:p>
            <a:pPr marL="400050" indent="-400050" algn="just">
              <a:lnSpc>
                <a:spcPct val="110000"/>
              </a:lnSpc>
              <a:spcBef>
                <a:spcPct val="20000"/>
              </a:spcBef>
              <a:buFont typeface="Symbol" charset="0"/>
              <a:buChar char="·"/>
            </a:pPr>
            <a:r>
              <a:rPr lang="en-US"/>
              <a:t>Process State (so running, suspended, etc. is simply a field in the PCB ).</a:t>
            </a:r>
            <a:endParaRPr lang="en-US" b="1"/>
          </a:p>
        </p:txBody>
      </p:sp>
      <p:pic>
        <p:nvPicPr>
          <p:cNvPr id="4107" name="Picture 11"/>
          <p:cNvPicPr>
            <a:picLocks noChangeAspect="1" noChangeArrowheads="1"/>
          </p:cNvPicPr>
          <p:nvPr/>
        </p:nvPicPr>
        <p:blipFill>
          <a:blip r:embed="rId2">
            <a:extLst>
              <a:ext uri="{28A0092B-C50C-407E-A947-70E740481C1C}">
                <a14:useLocalDpi xmlns:a14="http://schemas.microsoft.com/office/drawing/2010/main" val="0"/>
              </a:ext>
            </a:extLst>
          </a:blip>
          <a:srcRect l="28017" t="731" r="28017" b="540"/>
          <a:stretch>
            <a:fillRect/>
          </a:stretch>
        </p:blipFill>
        <p:spPr bwMode="auto">
          <a:xfrm>
            <a:off x="6096000" y="1828800"/>
            <a:ext cx="2747963" cy="44021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109" name="Rectangle 13"/>
          <p:cNvSpPr>
            <a:spLocks noGrp="1" noChangeArrowheads="1"/>
          </p:cNvSpPr>
          <p:nvPr>
            <p:ph type="ctrTitle"/>
          </p:nvPr>
        </p:nvSpPr>
        <p:spPr>
          <a:xfrm>
            <a:off x="685800" y="228600"/>
            <a:ext cx="3124200" cy="762000"/>
          </a:xfrm>
          <a:noFill/>
          <a:ln/>
        </p:spPr>
        <p:txBody>
          <a:bodyPr/>
          <a:lstStyle/>
          <a:p>
            <a:r>
              <a:rPr lang="en-US" sz="3600" b="1"/>
              <a:t>PROCESSES</a:t>
            </a:r>
          </a:p>
        </p:txBody>
      </p:sp>
      <p:sp>
        <p:nvSpPr>
          <p:cNvPr id="4110" name="Rectangle 14"/>
          <p:cNvSpPr>
            <a:spLocks noChangeArrowheads="1"/>
          </p:cNvSpPr>
          <p:nvPr/>
        </p:nvSpPr>
        <p:spPr bwMode="auto">
          <a:xfrm>
            <a:off x="5105400" y="228600"/>
            <a:ext cx="3810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b="1">
                <a:solidFill>
                  <a:srgbClr val="FF3300"/>
                </a:solidFill>
              </a:rPr>
              <a:t>Process State</a:t>
            </a:r>
          </a:p>
        </p:txBody>
      </p:sp>
    </p:spTree>
    <p:extLst>
      <p:ext uri="{BB962C8B-B14F-4D97-AF65-F5344CB8AC3E}">
        <p14:creationId xmlns:p14="http://schemas.microsoft.com/office/powerpoint/2010/main" val="208188522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2514600"/>
            <a:ext cx="7772400" cy="1143000"/>
          </a:xfrm>
        </p:spPr>
        <p:txBody>
          <a:bodyPr/>
          <a:lstStyle/>
          <a:p>
            <a:r>
              <a:rPr lang="en-US" sz="5400">
                <a:latin typeface="Times New Roman" charset="0"/>
              </a:rPr>
              <a:t>UNIX signals &amp; pipes</a:t>
            </a:r>
          </a:p>
        </p:txBody>
      </p:sp>
    </p:spTree>
    <p:extLst>
      <p:ext uri="{BB962C8B-B14F-4D97-AF65-F5344CB8AC3E}">
        <p14:creationId xmlns:p14="http://schemas.microsoft.com/office/powerpoint/2010/main" val="341279408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7772400" cy="609600"/>
          </a:xfrm>
          <a:solidFill>
            <a:schemeClr val="bg1">
              <a:lumMod val="85000"/>
            </a:schemeClr>
          </a:solidFill>
        </p:spPr>
        <p:txBody>
          <a:bodyPr>
            <a:normAutofit fontScale="90000"/>
          </a:bodyPr>
          <a:lstStyle/>
          <a:p>
            <a:pPr>
              <a:defRPr/>
            </a:pPr>
            <a:r>
              <a:rPr lang="en-US" sz="3600" b="1" dirty="0" smtClean="0">
                <a:ea typeface="+mj-ea"/>
              </a:rPr>
              <a:t>UNIX Signals</a:t>
            </a:r>
          </a:p>
        </p:txBody>
      </p:sp>
      <p:sp>
        <p:nvSpPr>
          <p:cNvPr id="11267" name="Rectangle 3"/>
          <p:cNvSpPr>
            <a:spLocks noGrp="1" noChangeArrowheads="1"/>
          </p:cNvSpPr>
          <p:nvPr>
            <p:ph type="body" idx="1"/>
          </p:nvPr>
        </p:nvSpPr>
        <p:spPr>
          <a:xfrm>
            <a:off x="685800" y="1066800"/>
            <a:ext cx="7772400" cy="5486400"/>
          </a:xfrm>
          <a:solidFill>
            <a:schemeClr val="bg1"/>
          </a:solidFill>
        </p:spPr>
        <p:txBody>
          <a:bodyPr/>
          <a:lstStyle/>
          <a:p>
            <a:r>
              <a:rPr lang="en-US" sz="2800" dirty="0">
                <a:latin typeface="Times New Roman" charset="0"/>
              </a:rPr>
              <a:t>A UNIX signal corresponds to an event</a:t>
            </a:r>
          </a:p>
          <a:p>
            <a:pPr lvl="1"/>
            <a:r>
              <a:rPr lang="en-US" sz="2400" dirty="0">
                <a:latin typeface="Times New Roman" charset="0"/>
              </a:rPr>
              <a:t>It is </a:t>
            </a:r>
            <a:r>
              <a:rPr lang="en-US" sz="2400" i="1" u="sng" dirty="0">
                <a:latin typeface="Times New Roman" charset="0"/>
              </a:rPr>
              <a:t>raised</a:t>
            </a:r>
            <a:r>
              <a:rPr lang="en-US" sz="2400" dirty="0">
                <a:latin typeface="Times New Roman" charset="0"/>
              </a:rPr>
              <a:t> by one process (or hardware) to call another process</a:t>
            </a:r>
            <a:r>
              <a:rPr lang="ja-JP" altLang="en-US" sz="2400" dirty="0">
                <a:latin typeface="Times New Roman" charset="0"/>
              </a:rPr>
              <a:t>’</a:t>
            </a:r>
            <a:r>
              <a:rPr lang="en-US" sz="2400" dirty="0">
                <a:latin typeface="Times New Roman" charset="0"/>
              </a:rPr>
              <a:t>s attention to an event</a:t>
            </a:r>
          </a:p>
          <a:p>
            <a:pPr lvl="1"/>
            <a:r>
              <a:rPr lang="en-US" sz="2400" dirty="0">
                <a:latin typeface="Times New Roman" charset="0"/>
              </a:rPr>
              <a:t>It can be </a:t>
            </a:r>
            <a:r>
              <a:rPr lang="en-US" sz="2400" i="1" u="sng" dirty="0">
                <a:latin typeface="Times New Roman" charset="0"/>
              </a:rPr>
              <a:t>caught</a:t>
            </a:r>
            <a:r>
              <a:rPr lang="en-US" sz="2400" dirty="0">
                <a:latin typeface="Times New Roman" charset="0"/>
              </a:rPr>
              <a:t> (or ignored) by the subject process</a:t>
            </a:r>
          </a:p>
          <a:p>
            <a:endParaRPr lang="en-US" sz="2800" dirty="0">
              <a:latin typeface="Times New Roman" charset="0"/>
            </a:endParaRPr>
          </a:p>
          <a:p>
            <a:r>
              <a:rPr lang="en-US" sz="2800" dirty="0">
                <a:latin typeface="Times New Roman" charset="0"/>
              </a:rPr>
              <a:t>Justification for including signals was for the OS to inform a user process of an event</a:t>
            </a:r>
          </a:p>
          <a:p>
            <a:pPr lvl="1"/>
            <a:r>
              <a:rPr lang="en-US" sz="2400" dirty="0">
                <a:latin typeface="Times New Roman" charset="0"/>
              </a:rPr>
              <a:t>User pressed </a:t>
            </a:r>
            <a:r>
              <a:rPr lang="en-US" sz="2400" dirty="0">
                <a:latin typeface="Courier New" charset="0"/>
              </a:rPr>
              <a:t>delete</a:t>
            </a:r>
            <a:r>
              <a:rPr lang="en-US" sz="2400" dirty="0">
                <a:latin typeface="Times New Roman" charset="0"/>
              </a:rPr>
              <a:t> key</a:t>
            </a:r>
          </a:p>
          <a:p>
            <a:pPr lvl="1"/>
            <a:r>
              <a:rPr lang="en-US" sz="2400" dirty="0">
                <a:latin typeface="Times New Roman" charset="0"/>
              </a:rPr>
              <a:t>Program tried to divide by zero</a:t>
            </a:r>
          </a:p>
          <a:p>
            <a:pPr lvl="1"/>
            <a:r>
              <a:rPr lang="en-US" sz="2400" dirty="0">
                <a:latin typeface="Times New Roman" charset="0"/>
              </a:rPr>
              <a:t>Attempt to write to a nonexistent pipe</a:t>
            </a:r>
          </a:p>
          <a:p>
            <a:pPr lvl="1"/>
            <a:r>
              <a:rPr lang="en-US" sz="2400" dirty="0">
                <a:latin typeface="Times New Roman" charset="0"/>
              </a:rPr>
              <a:t>etc.</a:t>
            </a:r>
          </a:p>
        </p:txBody>
      </p:sp>
    </p:spTree>
    <p:extLst>
      <p:ext uri="{BB962C8B-B14F-4D97-AF65-F5344CB8AC3E}">
        <p14:creationId xmlns:p14="http://schemas.microsoft.com/office/powerpoint/2010/main" val="23755790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381000"/>
            <a:ext cx="7772400" cy="609600"/>
          </a:xfrm>
          <a:solidFill>
            <a:schemeClr val="bg1">
              <a:lumMod val="85000"/>
            </a:schemeClr>
          </a:solidFill>
        </p:spPr>
        <p:txBody>
          <a:bodyPr>
            <a:normAutofit fontScale="90000"/>
          </a:bodyPr>
          <a:lstStyle/>
          <a:p>
            <a:pPr>
              <a:defRPr/>
            </a:pPr>
            <a:r>
              <a:rPr lang="en-US" sz="3600" b="1" dirty="0" smtClean="0">
                <a:ea typeface="+mj-ea"/>
              </a:rPr>
              <a:t>More on Signals</a:t>
            </a:r>
          </a:p>
        </p:txBody>
      </p:sp>
      <p:sp>
        <p:nvSpPr>
          <p:cNvPr id="12291" name="Rectangle 3"/>
          <p:cNvSpPr>
            <a:spLocks noGrp="1" noChangeArrowheads="1"/>
          </p:cNvSpPr>
          <p:nvPr>
            <p:ph type="body" idx="1"/>
          </p:nvPr>
        </p:nvSpPr>
        <p:spPr>
          <a:xfrm>
            <a:off x="685800" y="1219200"/>
            <a:ext cx="7772400" cy="4953000"/>
          </a:xfrm>
          <a:solidFill>
            <a:schemeClr val="bg1"/>
          </a:solidFill>
        </p:spPr>
        <p:txBody>
          <a:bodyPr>
            <a:normAutofit/>
          </a:bodyPr>
          <a:lstStyle/>
          <a:p>
            <a:pPr>
              <a:defRPr/>
            </a:pPr>
            <a:r>
              <a:rPr lang="en-US" sz="2400" dirty="0" smtClean="0">
                <a:ea typeface="+mn-ea"/>
              </a:rPr>
              <a:t>UNIX has a fixed set of signals (Linux has 32 of them)</a:t>
            </a:r>
            <a:endParaRPr lang="en-US" sz="2000" dirty="0" smtClean="0">
              <a:latin typeface="Courier New" pitchFamily="49" charset="0"/>
              <a:ea typeface="+mn-ea"/>
            </a:endParaRPr>
          </a:p>
          <a:p>
            <a:pPr>
              <a:defRPr/>
            </a:pPr>
            <a:r>
              <a:rPr lang="en-US" sz="2000" dirty="0" err="1" smtClean="0">
                <a:latin typeface="Courier New" pitchFamily="49" charset="0"/>
                <a:ea typeface="+mn-ea"/>
              </a:rPr>
              <a:t>signal.h</a:t>
            </a:r>
            <a:r>
              <a:rPr lang="en-US" sz="2400" dirty="0" smtClean="0">
                <a:ea typeface="+mn-ea"/>
              </a:rPr>
              <a:t> defines the signals in the OS</a:t>
            </a:r>
          </a:p>
          <a:p>
            <a:pPr>
              <a:defRPr/>
            </a:pPr>
            <a:endParaRPr lang="en-US" sz="2400" dirty="0" smtClean="0">
              <a:ea typeface="+mn-ea"/>
            </a:endParaRPr>
          </a:p>
          <a:p>
            <a:pPr>
              <a:defRPr/>
            </a:pPr>
            <a:endParaRPr lang="en-US" sz="2400" dirty="0" smtClean="0">
              <a:ea typeface="+mn-ea"/>
            </a:endParaRPr>
          </a:p>
          <a:p>
            <a:pPr>
              <a:defRPr/>
            </a:pPr>
            <a:r>
              <a:rPr lang="en-US" sz="2400" dirty="0" smtClean="0">
                <a:ea typeface="+mn-ea"/>
              </a:rPr>
              <a:t>Raise a signal with </a:t>
            </a:r>
            <a:r>
              <a:rPr lang="en-US" sz="2000" dirty="0" smtClean="0">
                <a:latin typeface="Courier New" pitchFamily="49" charset="0"/>
                <a:ea typeface="+mn-ea"/>
              </a:rPr>
              <a:t>kill(</a:t>
            </a:r>
            <a:r>
              <a:rPr lang="en-US" sz="2000" dirty="0" err="1" smtClean="0">
                <a:latin typeface="Courier New" pitchFamily="49" charset="0"/>
                <a:ea typeface="+mn-ea"/>
              </a:rPr>
              <a:t>pid</a:t>
            </a:r>
            <a:r>
              <a:rPr lang="en-US" sz="2000" dirty="0" smtClean="0">
                <a:latin typeface="Courier New" pitchFamily="49" charset="0"/>
                <a:ea typeface="+mn-ea"/>
              </a:rPr>
              <a:t>, signal)</a:t>
            </a:r>
          </a:p>
          <a:p>
            <a:pPr>
              <a:defRPr/>
            </a:pPr>
            <a:endParaRPr lang="en-US" sz="2400" dirty="0" smtClean="0">
              <a:ea typeface="+mn-ea"/>
            </a:endParaRPr>
          </a:p>
          <a:p>
            <a:pPr>
              <a:defRPr/>
            </a:pPr>
            <a:r>
              <a:rPr lang="en-US" sz="2400" dirty="0" smtClean="0">
                <a:ea typeface="+mn-ea"/>
              </a:rPr>
              <a:t>3 ways to handle a </a:t>
            </a:r>
            <a:r>
              <a:rPr lang="en-US" sz="2400" i="1" dirty="0" smtClean="0">
                <a:solidFill>
                  <a:schemeClr val="accent6"/>
                </a:solidFill>
                <a:ea typeface="+mn-ea"/>
              </a:rPr>
              <a:t>signal</a:t>
            </a:r>
            <a:endParaRPr lang="en-US" sz="2400" dirty="0" smtClean="0">
              <a:solidFill>
                <a:schemeClr val="accent6"/>
              </a:solidFill>
              <a:ea typeface="+mn-ea"/>
            </a:endParaRPr>
          </a:p>
          <a:p>
            <a:pPr lvl="1">
              <a:defRPr/>
            </a:pPr>
            <a:r>
              <a:rPr lang="en-US" sz="2000" dirty="0" smtClean="0"/>
              <a:t>Ignore it:   </a:t>
            </a:r>
            <a:r>
              <a:rPr lang="en-US" sz="1800" b="1" dirty="0" smtClean="0">
                <a:solidFill>
                  <a:schemeClr val="accent6"/>
                </a:solidFill>
                <a:latin typeface="Courier New" pitchFamily="49" charset="0"/>
              </a:rPr>
              <a:t>signal</a:t>
            </a:r>
            <a:r>
              <a:rPr lang="en-US" sz="1800" b="1" dirty="0" smtClean="0">
                <a:latin typeface="Courier New" pitchFamily="49" charset="0"/>
              </a:rPr>
              <a:t>(SIG#, SIG_IGN)</a:t>
            </a:r>
            <a:endParaRPr lang="en-US" sz="2000" b="1" dirty="0" smtClean="0"/>
          </a:p>
          <a:p>
            <a:pPr lvl="1">
              <a:defRPr/>
            </a:pPr>
            <a:r>
              <a:rPr lang="en-US" sz="2000" dirty="0" smtClean="0"/>
              <a:t>Run the default handler:   </a:t>
            </a:r>
            <a:r>
              <a:rPr lang="en-US" sz="1800" b="1" dirty="0" smtClean="0">
                <a:solidFill>
                  <a:schemeClr val="accent6"/>
                </a:solidFill>
                <a:latin typeface="Courier New" pitchFamily="49" charset="0"/>
              </a:rPr>
              <a:t>signal</a:t>
            </a:r>
            <a:r>
              <a:rPr lang="en-US" sz="1800" b="1" dirty="0" smtClean="0">
                <a:latin typeface="Courier New" pitchFamily="49" charset="0"/>
              </a:rPr>
              <a:t>(SIG#, SIG_DFL)</a:t>
            </a:r>
            <a:endParaRPr lang="en-US" sz="2000" b="1" dirty="0" smtClean="0"/>
          </a:p>
          <a:p>
            <a:pPr lvl="1">
              <a:defRPr/>
            </a:pPr>
            <a:r>
              <a:rPr lang="en-US" sz="2000" dirty="0" smtClean="0"/>
              <a:t>Run the user handler:   </a:t>
            </a:r>
            <a:r>
              <a:rPr lang="en-US" sz="1800" b="1" dirty="0" smtClean="0">
                <a:solidFill>
                  <a:schemeClr val="accent6"/>
                </a:solidFill>
                <a:latin typeface="Courier New" pitchFamily="49" charset="0"/>
              </a:rPr>
              <a:t>signal</a:t>
            </a:r>
            <a:r>
              <a:rPr lang="en-US" sz="1800" b="1" dirty="0" smtClean="0">
                <a:latin typeface="Courier New" pitchFamily="49" charset="0"/>
              </a:rPr>
              <a:t>(SIG#, </a:t>
            </a:r>
            <a:r>
              <a:rPr lang="en-US" sz="1800" b="1" dirty="0" err="1" smtClean="0">
                <a:latin typeface="Courier New" pitchFamily="49" charset="0"/>
              </a:rPr>
              <a:t>myHandler</a:t>
            </a:r>
            <a:r>
              <a:rPr lang="en-US" sz="1800" b="1" dirty="0" smtClean="0">
                <a:latin typeface="Courier New" pitchFamily="49" charset="0"/>
              </a:rPr>
              <a:t>)</a:t>
            </a:r>
            <a:endParaRPr lang="en-US" sz="2000" dirty="0" smtClean="0"/>
          </a:p>
        </p:txBody>
      </p:sp>
    </p:spTree>
    <p:extLst>
      <p:ext uri="{BB962C8B-B14F-4D97-AF65-F5344CB8AC3E}">
        <p14:creationId xmlns:p14="http://schemas.microsoft.com/office/powerpoint/2010/main" val="26299041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609600"/>
            <a:ext cx="7772400" cy="609600"/>
          </a:xfrm>
          <a:solidFill>
            <a:schemeClr val="bg1">
              <a:lumMod val="85000"/>
            </a:schemeClr>
          </a:solidFill>
        </p:spPr>
        <p:txBody>
          <a:bodyPr>
            <a:normAutofit fontScale="90000"/>
          </a:bodyPr>
          <a:lstStyle/>
          <a:p>
            <a:pPr>
              <a:defRPr/>
            </a:pPr>
            <a:r>
              <a:rPr lang="en-US" sz="3600" b="1" dirty="0" smtClean="0">
                <a:ea typeface="+mj-ea"/>
              </a:rPr>
              <a:t>Signal Handling</a:t>
            </a:r>
          </a:p>
        </p:txBody>
      </p:sp>
      <p:sp>
        <p:nvSpPr>
          <p:cNvPr id="16387" name="Text Box 3"/>
          <p:cNvSpPr txBox="1">
            <a:spLocks noChangeArrowheads="1"/>
          </p:cNvSpPr>
          <p:nvPr/>
        </p:nvSpPr>
        <p:spPr bwMode="auto">
          <a:xfrm>
            <a:off x="730250" y="1600200"/>
            <a:ext cx="4375150" cy="1631950"/>
          </a:xfrm>
          <a:prstGeom prst="rect">
            <a:avLst/>
          </a:prstGeom>
          <a:solidFill>
            <a:schemeClr val="bg1"/>
          </a:solidFill>
          <a:ln w="9525">
            <a:noFill/>
            <a:miter lim="800000"/>
            <a:headEnd/>
            <a:tailEnd/>
          </a:ln>
          <a:effectLst/>
        </p:spPr>
        <p:txBody>
          <a:bodyPr>
            <a:spAutoFit/>
          </a:bodyPr>
          <a:lstStyle/>
          <a:p>
            <a:pPr>
              <a:defRPr/>
            </a:pPr>
            <a:r>
              <a:rPr lang="en-US" sz="2000" dirty="0">
                <a:latin typeface="Courier New" pitchFamily="49" charset="0"/>
                <a:ea typeface="+mn-ea"/>
              </a:rPr>
              <a:t>/* code for process p */</a:t>
            </a:r>
          </a:p>
          <a:p>
            <a:pPr>
              <a:defRPr/>
            </a:pPr>
            <a:r>
              <a:rPr lang="en-US" sz="2000" dirty="0">
                <a:latin typeface="Courier New" pitchFamily="49" charset="0"/>
                <a:ea typeface="+mn-ea"/>
              </a:rPr>
              <a:t>. . .</a:t>
            </a:r>
          </a:p>
          <a:p>
            <a:pPr>
              <a:defRPr/>
            </a:pPr>
            <a:r>
              <a:rPr lang="en-US" sz="2000" b="1" dirty="0">
                <a:latin typeface="Courier New" pitchFamily="49" charset="0"/>
                <a:ea typeface="+mn-ea"/>
              </a:rPr>
              <a:t>signal</a:t>
            </a:r>
            <a:r>
              <a:rPr lang="en-US" sz="2000" dirty="0">
                <a:latin typeface="Courier New" pitchFamily="49" charset="0"/>
                <a:ea typeface="+mn-ea"/>
              </a:rPr>
              <a:t>(SIG#, </a:t>
            </a:r>
            <a:r>
              <a:rPr lang="en-US" sz="2000" b="1" dirty="0" err="1">
                <a:solidFill>
                  <a:schemeClr val="accent6">
                    <a:lumMod val="75000"/>
                  </a:schemeClr>
                </a:solidFill>
                <a:latin typeface="Courier New" pitchFamily="49" charset="0"/>
                <a:ea typeface="+mn-ea"/>
              </a:rPr>
              <a:t>sig_hndlr</a:t>
            </a:r>
            <a:r>
              <a:rPr lang="en-US" sz="2000" dirty="0">
                <a:latin typeface="Courier New" pitchFamily="49" charset="0"/>
                <a:ea typeface="+mn-ea"/>
              </a:rPr>
              <a:t>);</a:t>
            </a:r>
          </a:p>
          <a:p>
            <a:pPr>
              <a:defRPr/>
            </a:pPr>
            <a:r>
              <a:rPr lang="en-US" sz="2000" dirty="0">
                <a:latin typeface="Courier New" pitchFamily="49" charset="0"/>
                <a:ea typeface="+mn-ea"/>
              </a:rPr>
              <a:t>. . .</a:t>
            </a:r>
          </a:p>
          <a:p>
            <a:pPr>
              <a:defRPr/>
            </a:pPr>
            <a:r>
              <a:rPr lang="en-US" sz="2000" dirty="0">
                <a:latin typeface="Courier New" pitchFamily="49" charset="0"/>
                <a:ea typeface="+mn-ea"/>
              </a:rPr>
              <a:t>/* ARBITRARY CODE */</a:t>
            </a:r>
            <a:endParaRPr lang="en-US" sz="2800" dirty="0">
              <a:latin typeface="Times New Roman" pitchFamily="18" charset="0"/>
              <a:ea typeface="+mn-ea"/>
            </a:endParaRPr>
          </a:p>
        </p:txBody>
      </p:sp>
      <p:sp>
        <p:nvSpPr>
          <p:cNvPr id="16389" name="Text Box 5"/>
          <p:cNvSpPr txBox="1">
            <a:spLocks noChangeArrowheads="1"/>
          </p:cNvSpPr>
          <p:nvPr/>
        </p:nvSpPr>
        <p:spPr bwMode="auto">
          <a:xfrm>
            <a:off x="5410200" y="1600200"/>
            <a:ext cx="2941638" cy="1477963"/>
          </a:xfrm>
          <a:prstGeom prst="rect">
            <a:avLst/>
          </a:prstGeom>
          <a:solidFill>
            <a:schemeClr val="bg1">
              <a:lumMod val="95000"/>
            </a:schemeClr>
          </a:solidFill>
          <a:ln w="9525">
            <a:noFill/>
            <a:miter lim="800000"/>
            <a:headEnd/>
            <a:tailEnd/>
          </a:ln>
          <a:effec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latin typeface="Courier New" charset="0"/>
              </a:rPr>
              <a:t>void </a:t>
            </a:r>
            <a:r>
              <a:rPr lang="en-US" sz="1800" b="1">
                <a:solidFill>
                  <a:srgbClr val="22228B"/>
                </a:solidFill>
                <a:latin typeface="Courier New" charset="0"/>
              </a:rPr>
              <a:t>sig_hndlr</a:t>
            </a:r>
            <a:r>
              <a:rPr lang="en-US" sz="1800">
                <a:latin typeface="Courier New" charset="0"/>
              </a:rPr>
              <a:t>(...){</a:t>
            </a:r>
          </a:p>
          <a:p>
            <a:r>
              <a:rPr lang="en-US" sz="1800">
                <a:latin typeface="Courier New" charset="0"/>
              </a:rPr>
              <a:t>…</a:t>
            </a:r>
          </a:p>
          <a:p>
            <a:r>
              <a:rPr lang="en-US" sz="1800">
                <a:latin typeface="Courier New" charset="0"/>
              </a:rPr>
              <a:t>  /* handler code */</a:t>
            </a:r>
          </a:p>
          <a:p>
            <a:endParaRPr lang="en-US" sz="1800">
              <a:latin typeface="Courier New" charset="0"/>
            </a:endParaRPr>
          </a:p>
          <a:p>
            <a:r>
              <a:rPr lang="en-US" sz="1800">
                <a:latin typeface="Courier New" charset="0"/>
              </a:rPr>
              <a:t>}</a:t>
            </a:r>
            <a:endParaRPr lang="en-US"/>
          </a:p>
        </p:txBody>
      </p:sp>
      <p:sp>
        <p:nvSpPr>
          <p:cNvPr id="16390" name="Line 6"/>
          <p:cNvSpPr>
            <a:spLocks noChangeShapeType="1"/>
          </p:cNvSpPr>
          <p:nvPr/>
        </p:nvSpPr>
        <p:spPr bwMode="auto">
          <a:xfrm>
            <a:off x="990600" y="3505200"/>
            <a:ext cx="701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1" name="Line 7"/>
          <p:cNvSpPr>
            <a:spLocks noChangeShapeType="1"/>
          </p:cNvSpPr>
          <p:nvPr/>
        </p:nvSpPr>
        <p:spPr bwMode="auto">
          <a:xfrm>
            <a:off x="3505200" y="4191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2" name="Text Box 8"/>
          <p:cNvSpPr txBox="1">
            <a:spLocks noChangeArrowheads="1"/>
          </p:cNvSpPr>
          <p:nvPr/>
        </p:nvSpPr>
        <p:spPr bwMode="auto">
          <a:xfrm>
            <a:off x="2133600" y="3733800"/>
            <a:ext cx="3157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An executing process, </a:t>
            </a:r>
            <a:r>
              <a:rPr lang="en-US" b="1"/>
              <a:t>q</a:t>
            </a:r>
          </a:p>
        </p:txBody>
      </p:sp>
      <p:sp>
        <p:nvSpPr>
          <p:cNvPr id="16393" name="AutoShape 9"/>
          <p:cNvSpPr>
            <a:spLocks noChangeArrowheads="1"/>
          </p:cNvSpPr>
          <p:nvPr/>
        </p:nvSpPr>
        <p:spPr bwMode="auto">
          <a:xfrm>
            <a:off x="2667000" y="4648200"/>
            <a:ext cx="762000" cy="381000"/>
          </a:xfrm>
          <a:prstGeom prst="lightningBolt">
            <a:avLst/>
          </a:prstGeom>
          <a:solidFill>
            <a:schemeClr val="folHlink"/>
          </a:solidFill>
          <a:ln w="9525">
            <a:solidFill>
              <a:schemeClr val="tx1"/>
            </a:solidFill>
            <a:miter lim="800000"/>
            <a:headEnd/>
            <a:tailEnd/>
          </a:ln>
        </p:spPr>
        <p:txBody>
          <a:bodyPr wrap="none" anchor="ctr"/>
          <a:lstStyle/>
          <a:p>
            <a:endParaRPr lang="en-US"/>
          </a:p>
        </p:txBody>
      </p:sp>
      <p:sp>
        <p:nvSpPr>
          <p:cNvPr id="16394" name="Text Box 10"/>
          <p:cNvSpPr txBox="1">
            <a:spLocks noChangeArrowheads="1"/>
          </p:cNvSpPr>
          <p:nvPr/>
        </p:nvSpPr>
        <p:spPr bwMode="auto">
          <a:xfrm>
            <a:off x="304800" y="4267200"/>
            <a:ext cx="2667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b="1"/>
              <a:t>q</a:t>
            </a:r>
            <a:r>
              <a:rPr lang="en-US" sz="2000"/>
              <a:t>  raises </a:t>
            </a:r>
            <a:r>
              <a:rPr lang="ja-JP" altLang="en-US" sz="2000"/>
              <a:t>“</a:t>
            </a:r>
            <a:r>
              <a:rPr lang="en-US" sz="2000"/>
              <a:t>SIG#</a:t>
            </a:r>
            <a:r>
              <a:rPr lang="ja-JP" altLang="en-US" sz="2000"/>
              <a:t>”</a:t>
            </a:r>
            <a:r>
              <a:rPr lang="en-US" sz="2000"/>
              <a:t> for </a:t>
            </a:r>
            <a:r>
              <a:rPr lang="ja-JP" altLang="en-US" sz="2000"/>
              <a:t>“</a:t>
            </a:r>
            <a:r>
              <a:rPr lang="en-US" sz="2000" b="1"/>
              <a:t>p</a:t>
            </a:r>
            <a:r>
              <a:rPr lang="ja-JP" altLang="en-US" sz="2000"/>
              <a:t>”</a:t>
            </a:r>
            <a:endParaRPr lang="en-US" sz="2000"/>
          </a:p>
        </p:txBody>
      </p:sp>
      <p:sp>
        <p:nvSpPr>
          <p:cNvPr id="16395" name="Line 11"/>
          <p:cNvSpPr>
            <a:spLocks noChangeShapeType="1"/>
          </p:cNvSpPr>
          <p:nvPr/>
        </p:nvSpPr>
        <p:spPr bwMode="auto">
          <a:xfrm>
            <a:off x="3505200" y="5029200"/>
            <a:ext cx="266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6" name="Line 12"/>
          <p:cNvSpPr>
            <a:spLocks noChangeShapeType="1"/>
          </p:cNvSpPr>
          <p:nvPr/>
        </p:nvSpPr>
        <p:spPr bwMode="auto">
          <a:xfrm>
            <a:off x="6172200" y="50292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7" name="Text Box 13"/>
          <p:cNvSpPr txBox="1">
            <a:spLocks noChangeArrowheads="1"/>
          </p:cNvSpPr>
          <p:nvPr/>
        </p:nvSpPr>
        <p:spPr bwMode="auto">
          <a:xfrm>
            <a:off x="6324600" y="5029200"/>
            <a:ext cx="2193925" cy="708025"/>
          </a:xfrm>
          <a:prstGeom prst="rect">
            <a:avLst/>
          </a:prstGeom>
          <a:solidFill>
            <a:schemeClr val="accent3">
              <a:lumMod val="85000"/>
            </a:schemeClr>
          </a:solidFill>
          <a:ln w="9525">
            <a:noFill/>
            <a:miter lim="800000"/>
            <a:headEnd/>
            <a:tailEnd/>
          </a:ln>
          <a:effec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a:solidFill>
                  <a:srgbClr val="22228B"/>
                </a:solidFill>
                <a:latin typeface="Courier New" charset="0"/>
              </a:rPr>
              <a:t>sig_hndlr</a:t>
            </a:r>
            <a:r>
              <a:rPr lang="en-US" sz="2000"/>
              <a:t> runs in</a:t>
            </a:r>
          </a:p>
          <a:p>
            <a:r>
              <a:rPr lang="en-US" sz="2000" b="1"/>
              <a:t>p</a:t>
            </a:r>
            <a:r>
              <a:rPr lang="ja-JP" altLang="en-US" sz="2000"/>
              <a:t>’</a:t>
            </a:r>
            <a:r>
              <a:rPr lang="en-US" sz="2000"/>
              <a:t>s address space</a:t>
            </a:r>
          </a:p>
        </p:txBody>
      </p:sp>
      <p:sp>
        <p:nvSpPr>
          <p:cNvPr id="16398" name="Line 14"/>
          <p:cNvSpPr>
            <a:spLocks noChangeShapeType="1"/>
          </p:cNvSpPr>
          <p:nvPr/>
        </p:nvSpPr>
        <p:spPr bwMode="auto">
          <a:xfrm>
            <a:off x="3505200" y="5867400"/>
            <a:ext cx="266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9" name="Line 15"/>
          <p:cNvSpPr>
            <a:spLocks noChangeShapeType="1"/>
          </p:cNvSpPr>
          <p:nvPr/>
        </p:nvSpPr>
        <p:spPr bwMode="auto">
          <a:xfrm>
            <a:off x="3505200" y="5867400"/>
            <a:ext cx="0" cy="7620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1" name="Text Box 17"/>
          <p:cNvSpPr txBox="1">
            <a:spLocks noChangeArrowheads="1"/>
          </p:cNvSpPr>
          <p:nvPr/>
        </p:nvSpPr>
        <p:spPr bwMode="auto">
          <a:xfrm>
            <a:off x="1600200" y="4953000"/>
            <a:ext cx="1436688" cy="400050"/>
          </a:xfrm>
          <a:prstGeom prst="rect">
            <a:avLst/>
          </a:prstGeom>
          <a:solidFill>
            <a:schemeClr val="accent3">
              <a:lumMod val="75000"/>
            </a:schemeClr>
          </a:solidFill>
          <a:ln w="9525">
            <a:noFill/>
            <a:miter lim="800000"/>
            <a:headEnd/>
            <a:tailEnd/>
          </a:ln>
          <a:effectLst/>
        </p:spPr>
        <p:txBody>
          <a:bodyPr wrap="none">
            <a:spAutoFit/>
          </a:bodyPr>
          <a:lstStyle/>
          <a:p>
            <a:pPr>
              <a:defRPr/>
            </a:pPr>
            <a:r>
              <a:rPr lang="en-US" sz="2000" b="1" dirty="0">
                <a:latin typeface="Times New Roman" pitchFamily="18" charset="0"/>
                <a:ea typeface="+mn-ea"/>
              </a:rPr>
              <a:t>q</a:t>
            </a:r>
            <a:r>
              <a:rPr lang="en-US" sz="2000" dirty="0">
                <a:latin typeface="Times New Roman" pitchFamily="18" charset="0"/>
                <a:ea typeface="+mn-ea"/>
              </a:rPr>
              <a:t> is blocked</a:t>
            </a:r>
          </a:p>
        </p:txBody>
      </p:sp>
      <p:sp>
        <p:nvSpPr>
          <p:cNvPr id="16402" name="Text Box 18"/>
          <p:cNvSpPr txBox="1">
            <a:spLocks noChangeArrowheads="1"/>
          </p:cNvSpPr>
          <p:nvPr/>
        </p:nvSpPr>
        <p:spPr bwMode="auto">
          <a:xfrm>
            <a:off x="1139825" y="6019800"/>
            <a:ext cx="2289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b="1"/>
              <a:t>q</a:t>
            </a:r>
            <a:r>
              <a:rPr lang="en-US" sz="2000"/>
              <a:t> resumes execution</a:t>
            </a:r>
          </a:p>
        </p:txBody>
      </p:sp>
    </p:spTree>
    <p:extLst>
      <p:ext uri="{BB962C8B-B14F-4D97-AF65-F5344CB8AC3E}">
        <p14:creationId xmlns:p14="http://schemas.microsoft.com/office/powerpoint/2010/main" val="214375956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EXAMPLES</a:t>
            </a:r>
            <a:endParaRPr lang="en-US" dirty="0"/>
          </a:p>
        </p:txBody>
      </p:sp>
      <p:sp>
        <p:nvSpPr>
          <p:cNvPr id="3" name="Content Placeholder 2"/>
          <p:cNvSpPr txBox="1">
            <a:spLocks/>
          </p:cNvSpPr>
          <p:nvPr/>
        </p:nvSpPr>
        <p:spPr>
          <a:xfrm>
            <a:off x="457200" y="1600200"/>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Signal4.c //another way to implement waiting for all background processes in  hw1</a:t>
            </a:r>
          </a:p>
          <a:p>
            <a:r>
              <a:rPr lang="en-US" dirty="0" smtClean="0"/>
              <a:t>Signals-</a:t>
            </a:r>
            <a:r>
              <a:rPr lang="en-US" dirty="0" err="1" smtClean="0"/>
              <a:t>ex.c</a:t>
            </a:r>
            <a:r>
              <a:rPr lang="en-US" dirty="0"/>
              <a:t> //can SIGKILL be handled by our own function?</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52104509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2400"/>
            <a:ext cx="8077200" cy="609600"/>
          </a:xfrm>
        </p:spPr>
        <p:txBody>
          <a:bodyPr>
            <a:normAutofit fontScale="90000"/>
          </a:bodyPr>
          <a:lstStyle/>
          <a:p>
            <a:r>
              <a:rPr lang="en-US" sz="3600" b="1">
                <a:latin typeface="Times New Roman" charset="0"/>
              </a:rPr>
              <a:t>UNIX Pipes</a:t>
            </a:r>
          </a:p>
        </p:txBody>
      </p:sp>
      <p:sp>
        <p:nvSpPr>
          <p:cNvPr id="72707" name="Rectangle 3"/>
          <p:cNvSpPr>
            <a:spLocks noGrp="1" noChangeArrowheads="1"/>
          </p:cNvSpPr>
          <p:nvPr>
            <p:ph type="body" idx="1"/>
          </p:nvPr>
        </p:nvSpPr>
        <p:spPr>
          <a:xfrm>
            <a:off x="457200" y="990600"/>
            <a:ext cx="8077200" cy="2362200"/>
          </a:xfrm>
          <a:solidFill>
            <a:schemeClr val="bg1"/>
          </a:solidFill>
        </p:spPr>
        <p:txBody>
          <a:bodyPr/>
          <a:lstStyle/>
          <a:p>
            <a:pPr marL="225425" indent="-225425"/>
            <a:r>
              <a:rPr lang="en-US" sz="2000">
                <a:latin typeface="Times New Roman" charset="0"/>
              </a:rPr>
              <a:t>The pipe interface is intended to look like a file interface</a:t>
            </a:r>
          </a:p>
          <a:p>
            <a:pPr marL="225425" indent="-225425"/>
            <a:r>
              <a:rPr lang="en-US" sz="2000">
                <a:latin typeface="Times New Roman" charset="0"/>
              </a:rPr>
              <a:t>Analog of </a:t>
            </a:r>
            <a:r>
              <a:rPr lang="en-US" sz="2000" b="1">
                <a:latin typeface="Times New Roman" charset="0"/>
              </a:rPr>
              <a:t>open</a:t>
            </a:r>
            <a:r>
              <a:rPr lang="en-US" sz="2000">
                <a:latin typeface="Times New Roman" charset="0"/>
              </a:rPr>
              <a:t> is to create the pipe: </a:t>
            </a:r>
            <a:r>
              <a:rPr lang="en-US" sz="2000" b="1">
                <a:latin typeface="Times New Roman" charset="0"/>
              </a:rPr>
              <a:t>pipe</a:t>
            </a:r>
            <a:r>
              <a:rPr lang="en-US" sz="2000">
                <a:latin typeface="Times New Roman" charset="0"/>
              </a:rPr>
              <a:t>(p)</a:t>
            </a:r>
          </a:p>
          <a:p>
            <a:pPr marL="225425" indent="-225425"/>
            <a:r>
              <a:rPr lang="en-US" sz="2000">
                <a:latin typeface="Times New Roman" charset="0"/>
              </a:rPr>
              <a:t>Kernel creates a buffer with two pointers </a:t>
            </a:r>
            <a:r>
              <a:rPr lang="en-US" sz="2000" b="1">
                <a:latin typeface="Times New Roman" charset="0"/>
              </a:rPr>
              <a:t>p[0] </a:t>
            </a:r>
            <a:r>
              <a:rPr lang="en-US" sz="2000">
                <a:latin typeface="Times New Roman" charset="0"/>
              </a:rPr>
              <a:t>and</a:t>
            </a:r>
            <a:r>
              <a:rPr lang="en-US" sz="2000" b="1">
                <a:latin typeface="Times New Roman" charset="0"/>
              </a:rPr>
              <a:t> p[1]</a:t>
            </a:r>
          </a:p>
          <a:p>
            <a:pPr marL="225425" indent="-225425"/>
            <a:r>
              <a:rPr lang="en-US" sz="2000">
                <a:latin typeface="Times New Roman" charset="0"/>
              </a:rPr>
              <a:t>File  </a:t>
            </a:r>
            <a:r>
              <a:rPr lang="en-US" sz="1800" b="1">
                <a:latin typeface="Courier New" charset="0"/>
              </a:rPr>
              <a:t>read </a:t>
            </a:r>
            <a:r>
              <a:rPr lang="en-US" sz="1800" b="1">
                <a:latin typeface="Times New Roman" charset="0"/>
              </a:rPr>
              <a:t>/ </a:t>
            </a:r>
            <a:r>
              <a:rPr lang="en-US" sz="1800" b="1">
                <a:latin typeface="Courier New" charset="0"/>
              </a:rPr>
              <a:t>write</a:t>
            </a:r>
            <a:r>
              <a:rPr lang="en-US" sz="1800">
                <a:latin typeface="Times New Roman" charset="0"/>
              </a:rPr>
              <a:t>  </a:t>
            </a:r>
            <a:r>
              <a:rPr lang="en-US" sz="2000">
                <a:latin typeface="Times New Roman" charset="0"/>
              </a:rPr>
              <a:t>calls are used to send/receive information on the pipe</a:t>
            </a:r>
          </a:p>
          <a:p>
            <a:pPr marL="225425" indent="-225425"/>
            <a:r>
              <a:rPr lang="en-US" sz="2000">
                <a:latin typeface="Times New Roman" charset="0"/>
              </a:rPr>
              <a:t>Processes use </a:t>
            </a:r>
            <a:r>
              <a:rPr lang="en-US" sz="2000" b="1">
                <a:latin typeface="Times New Roman" charset="0"/>
              </a:rPr>
              <a:t>p[1]</a:t>
            </a:r>
            <a:r>
              <a:rPr lang="en-US" sz="2000">
                <a:latin typeface="Times New Roman" charset="0"/>
              </a:rPr>
              <a:t> to write and </a:t>
            </a:r>
            <a:r>
              <a:rPr lang="en-US" sz="2000" b="1">
                <a:latin typeface="Times New Roman" charset="0"/>
              </a:rPr>
              <a:t>p[0]</a:t>
            </a:r>
            <a:r>
              <a:rPr lang="en-US" sz="2000">
                <a:latin typeface="Times New Roman" charset="0"/>
              </a:rPr>
              <a:t> to read</a:t>
            </a:r>
          </a:p>
          <a:p>
            <a:pPr marL="225425" indent="-225425"/>
            <a:r>
              <a:rPr lang="en-US" sz="2000" b="1">
                <a:latin typeface="Times New Roman" charset="0"/>
              </a:rPr>
              <a:t>pipe</a:t>
            </a:r>
            <a:r>
              <a:rPr lang="en-US" sz="2000">
                <a:latin typeface="Times New Roman" charset="0"/>
              </a:rPr>
              <a:t> handles (p[0] &amp; p[1]) are copied on </a:t>
            </a:r>
            <a:r>
              <a:rPr lang="en-US" sz="2000" b="1">
                <a:latin typeface="Times New Roman" charset="0"/>
              </a:rPr>
              <a:t>fork() </a:t>
            </a:r>
            <a:r>
              <a:rPr lang="en-US" sz="2000">
                <a:latin typeface="Times New Roman" charset="0"/>
              </a:rPr>
              <a:t>  (similar to file handles)</a:t>
            </a:r>
          </a:p>
        </p:txBody>
      </p:sp>
      <p:sp>
        <p:nvSpPr>
          <p:cNvPr id="6" name="Text Box 4"/>
          <p:cNvSpPr txBox="1">
            <a:spLocks noChangeArrowheads="1"/>
          </p:cNvSpPr>
          <p:nvPr/>
        </p:nvSpPr>
        <p:spPr bwMode="auto">
          <a:xfrm>
            <a:off x="4152900" y="3413125"/>
            <a:ext cx="4381500" cy="3292475"/>
          </a:xfrm>
          <a:prstGeom prst="rect">
            <a:avLst/>
          </a:prstGeom>
          <a:solidFill>
            <a:schemeClr val="accent1">
              <a:lumMod val="20000"/>
              <a:lumOff val="80000"/>
            </a:schemeClr>
          </a:solidFill>
          <a:ln w="9525">
            <a:noFill/>
            <a:miter lim="800000"/>
            <a:headEnd/>
            <a:tailEnd/>
          </a:ln>
          <a:effectLst/>
        </p:spPr>
        <p:txBody>
          <a:bodyPr wrap="none">
            <a:spAutoFit/>
          </a:bodyPr>
          <a:lstStyle/>
          <a:p>
            <a:pPr>
              <a:defRPr/>
            </a:pPr>
            <a:r>
              <a:rPr lang="en-US" sz="1600" dirty="0" err="1">
                <a:solidFill>
                  <a:schemeClr val="accent6">
                    <a:lumMod val="50000"/>
                  </a:schemeClr>
                </a:solidFill>
                <a:latin typeface="Courier New" pitchFamily="49" charset="0"/>
                <a:ea typeface="+mn-ea"/>
              </a:rPr>
              <a:t>int</a:t>
            </a:r>
            <a:r>
              <a:rPr lang="en-US" sz="1600" dirty="0">
                <a:solidFill>
                  <a:schemeClr val="accent6">
                    <a:lumMod val="50000"/>
                  </a:schemeClr>
                </a:solidFill>
                <a:latin typeface="Courier New" pitchFamily="49" charset="0"/>
                <a:ea typeface="+mn-ea"/>
              </a:rPr>
              <a:t> p[2];</a:t>
            </a:r>
          </a:p>
          <a:p>
            <a:pPr>
              <a:defRPr/>
            </a:pPr>
            <a:r>
              <a:rPr lang="en-US" sz="1600" dirty="0">
                <a:solidFill>
                  <a:schemeClr val="accent6">
                    <a:lumMod val="50000"/>
                  </a:schemeClr>
                </a:solidFill>
                <a:latin typeface="Courier New" pitchFamily="49" charset="0"/>
                <a:ea typeface="+mn-ea"/>
              </a:rPr>
              <a:t>. . .</a:t>
            </a:r>
          </a:p>
          <a:p>
            <a:pPr>
              <a:defRPr/>
            </a:pPr>
            <a:r>
              <a:rPr lang="en-US" sz="1600" b="1" dirty="0">
                <a:solidFill>
                  <a:schemeClr val="accent6">
                    <a:lumMod val="50000"/>
                  </a:schemeClr>
                </a:solidFill>
                <a:latin typeface="Courier New" pitchFamily="49" charset="0"/>
                <a:ea typeface="+mn-ea"/>
              </a:rPr>
              <a:t>pipe</a:t>
            </a:r>
            <a:r>
              <a:rPr lang="en-US" sz="1600" dirty="0">
                <a:solidFill>
                  <a:schemeClr val="accent6">
                    <a:lumMod val="50000"/>
                  </a:schemeClr>
                </a:solidFill>
                <a:latin typeface="Courier New" pitchFamily="49" charset="0"/>
                <a:ea typeface="+mn-ea"/>
              </a:rPr>
              <a:t>(p);</a:t>
            </a:r>
          </a:p>
          <a:p>
            <a:pPr>
              <a:defRPr/>
            </a:pPr>
            <a:r>
              <a:rPr lang="en-US" sz="1600" dirty="0">
                <a:solidFill>
                  <a:schemeClr val="accent6">
                    <a:lumMod val="50000"/>
                  </a:schemeClr>
                </a:solidFill>
                <a:latin typeface="Courier New" pitchFamily="49" charset="0"/>
                <a:ea typeface="+mn-ea"/>
              </a:rPr>
              <a:t>. . .</a:t>
            </a:r>
          </a:p>
          <a:p>
            <a:pPr>
              <a:defRPr/>
            </a:pPr>
            <a:r>
              <a:rPr lang="en-US" sz="1600" dirty="0">
                <a:solidFill>
                  <a:schemeClr val="accent6">
                    <a:lumMod val="50000"/>
                  </a:schemeClr>
                </a:solidFill>
                <a:latin typeface="Courier New" pitchFamily="49" charset="0"/>
                <a:ea typeface="+mn-ea"/>
              </a:rPr>
              <a:t>if(</a:t>
            </a:r>
            <a:r>
              <a:rPr lang="en-US" sz="1600" b="1" dirty="0">
                <a:solidFill>
                  <a:schemeClr val="accent6">
                    <a:lumMod val="50000"/>
                  </a:schemeClr>
                </a:solidFill>
                <a:latin typeface="Courier New" pitchFamily="49" charset="0"/>
                <a:ea typeface="+mn-ea"/>
              </a:rPr>
              <a:t>fork</a:t>
            </a:r>
            <a:r>
              <a:rPr lang="en-US" sz="1600" dirty="0">
                <a:solidFill>
                  <a:schemeClr val="accent6">
                    <a:lumMod val="50000"/>
                  </a:schemeClr>
                </a:solidFill>
                <a:latin typeface="Courier New" pitchFamily="49" charset="0"/>
                <a:ea typeface="+mn-ea"/>
              </a:rPr>
              <a:t>() == 0) { /* the child */</a:t>
            </a:r>
          </a:p>
          <a:p>
            <a:pPr>
              <a:defRPr/>
            </a:pPr>
            <a:r>
              <a:rPr lang="en-US" sz="1600" dirty="0">
                <a:solidFill>
                  <a:schemeClr val="accent6">
                    <a:lumMod val="50000"/>
                  </a:schemeClr>
                </a:solidFill>
                <a:latin typeface="Courier New" pitchFamily="49" charset="0"/>
                <a:ea typeface="+mn-ea"/>
              </a:rPr>
              <a:t>  . . .</a:t>
            </a:r>
          </a:p>
          <a:p>
            <a:pPr>
              <a:defRPr/>
            </a:pPr>
            <a:r>
              <a:rPr lang="en-US" sz="1600" dirty="0">
                <a:solidFill>
                  <a:schemeClr val="accent6">
                    <a:lumMod val="50000"/>
                  </a:schemeClr>
                </a:solidFill>
                <a:latin typeface="Courier New" pitchFamily="49" charset="0"/>
                <a:ea typeface="+mn-ea"/>
              </a:rPr>
              <a:t>  </a:t>
            </a:r>
            <a:r>
              <a:rPr lang="en-US" sz="1600" b="1" dirty="0">
                <a:solidFill>
                  <a:schemeClr val="accent6">
                    <a:lumMod val="50000"/>
                  </a:schemeClr>
                </a:solidFill>
                <a:latin typeface="Courier New" pitchFamily="49" charset="0"/>
                <a:ea typeface="+mn-ea"/>
              </a:rPr>
              <a:t>read</a:t>
            </a:r>
            <a:r>
              <a:rPr lang="en-US" sz="1600" dirty="0">
                <a:solidFill>
                  <a:schemeClr val="accent6">
                    <a:lumMod val="50000"/>
                  </a:schemeClr>
                </a:solidFill>
                <a:latin typeface="Courier New" pitchFamily="49" charset="0"/>
                <a:ea typeface="+mn-ea"/>
              </a:rPr>
              <a:t>(p[0], </a:t>
            </a:r>
            <a:r>
              <a:rPr lang="en-US" sz="1600" dirty="0" err="1">
                <a:solidFill>
                  <a:schemeClr val="accent6">
                    <a:lumMod val="50000"/>
                  </a:schemeClr>
                </a:solidFill>
                <a:latin typeface="Courier New" pitchFamily="49" charset="0"/>
                <a:ea typeface="+mn-ea"/>
              </a:rPr>
              <a:t>childBuf</a:t>
            </a:r>
            <a:r>
              <a:rPr lang="en-US" sz="1600" dirty="0">
                <a:solidFill>
                  <a:schemeClr val="accent6">
                    <a:lumMod val="50000"/>
                  </a:schemeClr>
                </a:solidFill>
                <a:latin typeface="Courier New" pitchFamily="49" charset="0"/>
                <a:ea typeface="+mn-ea"/>
              </a:rPr>
              <a:t>, </a:t>
            </a:r>
            <a:r>
              <a:rPr lang="en-US" sz="1600" dirty="0" err="1">
                <a:solidFill>
                  <a:schemeClr val="accent6">
                    <a:lumMod val="50000"/>
                  </a:schemeClr>
                </a:solidFill>
                <a:latin typeface="Courier New" pitchFamily="49" charset="0"/>
                <a:ea typeface="+mn-ea"/>
              </a:rPr>
              <a:t>len</a:t>
            </a:r>
            <a:r>
              <a:rPr lang="en-US" sz="1600" dirty="0">
                <a:solidFill>
                  <a:schemeClr val="accent6">
                    <a:lumMod val="50000"/>
                  </a:schemeClr>
                </a:solidFill>
                <a:latin typeface="Courier New" pitchFamily="49" charset="0"/>
                <a:ea typeface="+mn-ea"/>
              </a:rPr>
              <a:t>);</a:t>
            </a:r>
          </a:p>
          <a:p>
            <a:pPr>
              <a:defRPr/>
            </a:pPr>
            <a:r>
              <a:rPr lang="en-US" sz="1600" dirty="0">
                <a:solidFill>
                  <a:schemeClr val="accent6">
                    <a:lumMod val="50000"/>
                  </a:schemeClr>
                </a:solidFill>
                <a:latin typeface="Courier New" pitchFamily="49" charset="0"/>
                <a:ea typeface="+mn-ea"/>
              </a:rPr>
              <a:t>  . . .</a:t>
            </a:r>
          </a:p>
          <a:p>
            <a:pPr>
              <a:defRPr/>
            </a:pPr>
            <a:r>
              <a:rPr lang="en-US" sz="1600" dirty="0">
                <a:solidFill>
                  <a:schemeClr val="accent6">
                    <a:lumMod val="50000"/>
                  </a:schemeClr>
                </a:solidFill>
                <a:latin typeface="Courier New" pitchFamily="49" charset="0"/>
                <a:ea typeface="+mn-ea"/>
              </a:rPr>
              <a:t>} else { /* the parent */</a:t>
            </a:r>
          </a:p>
          <a:p>
            <a:pPr>
              <a:defRPr/>
            </a:pPr>
            <a:r>
              <a:rPr lang="en-US" sz="1600" dirty="0">
                <a:solidFill>
                  <a:schemeClr val="accent6">
                    <a:lumMod val="50000"/>
                  </a:schemeClr>
                </a:solidFill>
                <a:latin typeface="Courier New" pitchFamily="49" charset="0"/>
                <a:ea typeface="+mn-ea"/>
              </a:rPr>
              <a:t>  . . .</a:t>
            </a:r>
          </a:p>
          <a:p>
            <a:pPr>
              <a:defRPr/>
            </a:pPr>
            <a:r>
              <a:rPr lang="en-US" sz="1600" dirty="0">
                <a:solidFill>
                  <a:schemeClr val="accent6">
                    <a:lumMod val="50000"/>
                  </a:schemeClr>
                </a:solidFill>
                <a:latin typeface="Courier New" pitchFamily="49" charset="0"/>
                <a:ea typeface="+mn-ea"/>
              </a:rPr>
              <a:t>  </a:t>
            </a:r>
            <a:r>
              <a:rPr lang="en-US" sz="1600" b="1" dirty="0">
                <a:solidFill>
                  <a:schemeClr val="accent6">
                    <a:lumMod val="50000"/>
                  </a:schemeClr>
                </a:solidFill>
                <a:latin typeface="Courier New" pitchFamily="49" charset="0"/>
                <a:ea typeface="+mn-ea"/>
              </a:rPr>
              <a:t>write</a:t>
            </a:r>
            <a:r>
              <a:rPr lang="en-US" sz="1600" dirty="0">
                <a:solidFill>
                  <a:schemeClr val="accent6">
                    <a:lumMod val="50000"/>
                  </a:schemeClr>
                </a:solidFill>
                <a:latin typeface="Courier New" pitchFamily="49" charset="0"/>
                <a:ea typeface="+mn-ea"/>
              </a:rPr>
              <a:t>(p[1], </a:t>
            </a:r>
            <a:r>
              <a:rPr lang="en-US" sz="1600" dirty="0" err="1">
                <a:solidFill>
                  <a:schemeClr val="accent6">
                    <a:lumMod val="50000"/>
                  </a:schemeClr>
                </a:solidFill>
                <a:latin typeface="Courier New" pitchFamily="49" charset="0"/>
                <a:ea typeface="+mn-ea"/>
              </a:rPr>
              <a:t>msgToChild</a:t>
            </a:r>
            <a:r>
              <a:rPr lang="en-US" sz="1600" dirty="0">
                <a:solidFill>
                  <a:schemeClr val="accent6">
                    <a:lumMod val="50000"/>
                  </a:schemeClr>
                </a:solidFill>
                <a:latin typeface="Courier New" pitchFamily="49" charset="0"/>
                <a:ea typeface="+mn-ea"/>
              </a:rPr>
              <a:t>, </a:t>
            </a:r>
            <a:r>
              <a:rPr lang="en-US" sz="1600" dirty="0" err="1">
                <a:solidFill>
                  <a:schemeClr val="accent6">
                    <a:lumMod val="50000"/>
                  </a:schemeClr>
                </a:solidFill>
                <a:latin typeface="Courier New" pitchFamily="49" charset="0"/>
                <a:ea typeface="+mn-ea"/>
              </a:rPr>
              <a:t>len</a:t>
            </a:r>
            <a:r>
              <a:rPr lang="en-US" sz="1600" dirty="0">
                <a:solidFill>
                  <a:schemeClr val="accent6">
                    <a:lumMod val="50000"/>
                  </a:schemeClr>
                </a:solidFill>
                <a:latin typeface="Courier New" pitchFamily="49" charset="0"/>
                <a:ea typeface="+mn-ea"/>
              </a:rPr>
              <a:t>);</a:t>
            </a:r>
          </a:p>
          <a:p>
            <a:pPr>
              <a:defRPr/>
            </a:pPr>
            <a:r>
              <a:rPr lang="en-US" sz="1600" dirty="0">
                <a:solidFill>
                  <a:schemeClr val="accent6">
                    <a:lumMod val="50000"/>
                  </a:schemeClr>
                </a:solidFill>
                <a:latin typeface="Courier New" pitchFamily="49" charset="0"/>
                <a:ea typeface="+mn-ea"/>
              </a:rPr>
              <a:t>  . . .</a:t>
            </a:r>
          </a:p>
          <a:p>
            <a:pPr>
              <a:defRPr/>
            </a:pPr>
            <a:r>
              <a:rPr lang="en-US" sz="1600" dirty="0">
                <a:solidFill>
                  <a:schemeClr val="accent6">
                    <a:lumMod val="50000"/>
                  </a:schemeClr>
                </a:solidFill>
                <a:latin typeface="Courier New" pitchFamily="49" charset="0"/>
                <a:ea typeface="+mn-ea"/>
              </a:rPr>
              <a:t>}</a:t>
            </a:r>
            <a:endParaRPr lang="en-US" sz="1800" dirty="0">
              <a:solidFill>
                <a:schemeClr val="accent6">
                  <a:lumMod val="50000"/>
                </a:schemeClr>
              </a:solidFill>
              <a:latin typeface="Times New Roman" pitchFamily="18" charset="0"/>
              <a:ea typeface="+mn-ea"/>
            </a:endParaRPr>
          </a:p>
        </p:txBody>
      </p:sp>
    </p:spTree>
    <p:extLst>
      <p:ext uri="{BB962C8B-B14F-4D97-AF65-F5344CB8AC3E}">
        <p14:creationId xmlns:p14="http://schemas.microsoft.com/office/powerpoint/2010/main" val="92906640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p:cNvSpPr>
            <a:spLocks noChangeArrowheads="1"/>
          </p:cNvSpPr>
          <p:nvPr/>
        </p:nvSpPr>
        <p:spPr bwMode="auto">
          <a:xfrm rot="-5400000">
            <a:off x="4533900" y="4152900"/>
            <a:ext cx="381000" cy="2286000"/>
          </a:xfrm>
          <a:prstGeom prst="can">
            <a:avLst>
              <a:gd name="adj" fmla="val 150000"/>
            </a:avLst>
          </a:prstGeom>
          <a:solidFill>
            <a:srgbClr val="99FF99"/>
          </a:solidFill>
          <a:ln w="9525">
            <a:solidFill>
              <a:schemeClr val="tx1"/>
            </a:solidFill>
            <a:round/>
            <a:headEnd/>
            <a:tailEnd/>
          </a:ln>
        </p:spPr>
        <p:txBody>
          <a:bodyPr wrap="none" anchor="ctr"/>
          <a:lstStyle/>
          <a:p>
            <a:endParaRPr lang="en-US"/>
          </a:p>
        </p:txBody>
      </p:sp>
      <p:sp>
        <p:nvSpPr>
          <p:cNvPr id="7171" name="Rectangle 3"/>
          <p:cNvSpPr>
            <a:spLocks noGrp="1" noChangeArrowheads="1"/>
          </p:cNvSpPr>
          <p:nvPr>
            <p:ph type="title"/>
          </p:nvPr>
        </p:nvSpPr>
        <p:spPr>
          <a:xfrm>
            <a:off x="381000" y="228600"/>
            <a:ext cx="8458200" cy="685800"/>
          </a:xfrm>
        </p:spPr>
        <p:txBody>
          <a:bodyPr/>
          <a:lstStyle/>
          <a:p>
            <a:r>
              <a:rPr lang="en-US" sz="3600" b="1">
                <a:latin typeface="Times New Roman" charset="0"/>
              </a:rPr>
              <a:t>UNIX Pipes</a:t>
            </a:r>
          </a:p>
        </p:txBody>
      </p:sp>
      <p:sp>
        <p:nvSpPr>
          <p:cNvPr id="71687" name="Text Box 7"/>
          <p:cNvSpPr txBox="1">
            <a:spLocks noChangeArrowheads="1"/>
          </p:cNvSpPr>
          <p:nvPr/>
        </p:nvSpPr>
        <p:spPr bwMode="auto">
          <a:xfrm>
            <a:off x="3810000" y="4191000"/>
            <a:ext cx="1876425" cy="400050"/>
          </a:xfrm>
          <a:prstGeom prst="rect">
            <a:avLst/>
          </a:prstGeom>
          <a:solidFill>
            <a:schemeClr val="bg2">
              <a:lumMod val="40000"/>
              <a:lumOff val="60000"/>
            </a:schemeClr>
          </a:solidFill>
          <a:ln w="9525">
            <a:noFill/>
            <a:miter lim="800000"/>
            <a:headEnd/>
            <a:tailEnd/>
          </a:ln>
          <a:effectLst/>
        </p:spPr>
        <p:txBody>
          <a:bodyPr>
            <a:spAutoFit/>
          </a:bodyPr>
          <a:lstStyle/>
          <a:p>
            <a:pPr>
              <a:defRPr/>
            </a:pPr>
            <a:r>
              <a:rPr lang="en-US" sz="2000" dirty="0">
                <a:latin typeface="Times New Roman" pitchFamily="18" charset="0"/>
                <a:ea typeface="+mn-ea"/>
              </a:rPr>
              <a:t>pipe for P</a:t>
            </a:r>
            <a:r>
              <a:rPr lang="en-US" sz="2000" baseline="-25000" dirty="0">
                <a:latin typeface="Times New Roman" pitchFamily="18" charset="0"/>
                <a:ea typeface="+mn-ea"/>
              </a:rPr>
              <a:t>  </a:t>
            </a:r>
            <a:r>
              <a:rPr lang="en-US" sz="2000" dirty="0">
                <a:latin typeface="Times New Roman" pitchFamily="18" charset="0"/>
                <a:ea typeface="+mn-ea"/>
              </a:rPr>
              <a:t>and Q</a:t>
            </a:r>
            <a:endParaRPr lang="en-US" sz="2000" baseline="-25000" dirty="0">
              <a:latin typeface="Times New Roman" pitchFamily="18" charset="0"/>
              <a:ea typeface="+mn-ea"/>
            </a:endParaRPr>
          </a:p>
        </p:txBody>
      </p:sp>
      <p:sp>
        <p:nvSpPr>
          <p:cNvPr id="71689" name="Line 9"/>
          <p:cNvSpPr>
            <a:spLocks noChangeShapeType="1"/>
          </p:cNvSpPr>
          <p:nvPr/>
        </p:nvSpPr>
        <p:spPr bwMode="auto">
          <a:xfrm>
            <a:off x="1143000" y="4114800"/>
            <a:ext cx="70104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690" name="AutoShape 10"/>
          <p:cNvSpPr>
            <a:spLocks noChangeArrowheads="1"/>
          </p:cNvSpPr>
          <p:nvPr/>
        </p:nvSpPr>
        <p:spPr bwMode="auto">
          <a:xfrm>
            <a:off x="762000" y="5105400"/>
            <a:ext cx="2057400" cy="457200"/>
          </a:xfrm>
          <a:prstGeom prst="roundRect">
            <a:avLst>
              <a:gd name="adj" fmla="val 16667"/>
            </a:avLst>
          </a:prstGeom>
          <a:solidFill>
            <a:schemeClr val="hlink"/>
          </a:solidFill>
          <a:ln w="9525">
            <a:solidFill>
              <a:schemeClr val="tx1"/>
            </a:solidFill>
            <a:round/>
            <a:headEnd/>
            <a:tailEnd/>
          </a:ln>
        </p:spPr>
        <p:txBody>
          <a:bodyPr wrap="none" anchor="ctr"/>
          <a:lstStyle/>
          <a:p>
            <a:pPr algn="ctr"/>
            <a:r>
              <a:rPr lang="en-US" sz="2000">
                <a:latin typeface="Courier New" charset="0"/>
              </a:rPr>
              <a:t>write</a:t>
            </a:r>
            <a:r>
              <a:rPr lang="en-US"/>
              <a:t> function</a:t>
            </a:r>
          </a:p>
        </p:txBody>
      </p:sp>
      <p:sp>
        <p:nvSpPr>
          <p:cNvPr id="71691" name="AutoShape 11"/>
          <p:cNvSpPr>
            <a:spLocks noChangeArrowheads="1"/>
          </p:cNvSpPr>
          <p:nvPr/>
        </p:nvSpPr>
        <p:spPr bwMode="auto">
          <a:xfrm>
            <a:off x="6477000" y="5105400"/>
            <a:ext cx="2362200" cy="457200"/>
          </a:xfrm>
          <a:prstGeom prst="roundRect">
            <a:avLst>
              <a:gd name="adj" fmla="val 16667"/>
            </a:avLst>
          </a:prstGeom>
          <a:solidFill>
            <a:schemeClr val="hlink"/>
          </a:solidFill>
          <a:ln w="9525">
            <a:solidFill>
              <a:schemeClr val="tx1"/>
            </a:solidFill>
            <a:round/>
            <a:headEnd/>
            <a:tailEnd/>
          </a:ln>
        </p:spPr>
        <p:txBody>
          <a:bodyPr wrap="none" anchor="ctr"/>
          <a:lstStyle/>
          <a:p>
            <a:pPr algn="ctr"/>
            <a:r>
              <a:rPr lang="en-US" sz="2000">
                <a:latin typeface="Courier New" charset="0"/>
              </a:rPr>
              <a:t>read</a:t>
            </a:r>
            <a:r>
              <a:rPr lang="en-US"/>
              <a:t> function</a:t>
            </a:r>
          </a:p>
        </p:txBody>
      </p:sp>
      <p:sp>
        <p:nvSpPr>
          <p:cNvPr id="71692" name="Line 12"/>
          <p:cNvSpPr>
            <a:spLocks noChangeShapeType="1"/>
          </p:cNvSpPr>
          <p:nvPr/>
        </p:nvSpPr>
        <p:spPr bwMode="auto">
          <a:xfrm>
            <a:off x="1752600" y="3810000"/>
            <a:ext cx="0" cy="1219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693" name="Line 13"/>
          <p:cNvSpPr>
            <a:spLocks noChangeShapeType="1"/>
          </p:cNvSpPr>
          <p:nvPr/>
        </p:nvSpPr>
        <p:spPr bwMode="auto">
          <a:xfrm flipV="1">
            <a:off x="7467600" y="3810000"/>
            <a:ext cx="0" cy="1219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695" name="Text Box 15"/>
          <p:cNvSpPr txBox="1">
            <a:spLocks noChangeArrowheads="1"/>
          </p:cNvSpPr>
          <p:nvPr/>
        </p:nvSpPr>
        <p:spPr bwMode="auto">
          <a:xfrm>
            <a:off x="381000" y="1524000"/>
            <a:ext cx="2971800" cy="2246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a:t>int </a:t>
            </a:r>
            <a:r>
              <a:rPr lang="en-US" sz="2000">
                <a:solidFill>
                  <a:srgbClr val="FF0000"/>
                </a:solidFill>
              </a:rPr>
              <a:t>p[2]</a:t>
            </a:r>
            <a:r>
              <a:rPr lang="en-US" sz="2000"/>
              <a:t>;</a:t>
            </a:r>
          </a:p>
          <a:p>
            <a:r>
              <a:rPr lang="en-US" sz="2000"/>
              <a:t>  </a:t>
            </a:r>
            <a:r>
              <a:rPr lang="en-US" sz="2000" b="1"/>
              <a:t>pipe</a:t>
            </a:r>
            <a:r>
              <a:rPr lang="en-US" sz="2000"/>
              <a:t>(p);</a:t>
            </a:r>
          </a:p>
          <a:p>
            <a:r>
              <a:rPr lang="en-US" sz="2000"/>
              <a:t>…</a:t>
            </a:r>
          </a:p>
          <a:p>
            <a:r>
              <a:rPr lang="en-US" sz="2000"/>
              <a:t>  </a:t>
            </a:r>
            <a:r>
              <a:rPr lang="en-US" sz="2000" b="1"/>
              <a:t>fork</a:t>
            </a:r>
            <a:r>
              <a:rPr lang="en-US" sz="2000"/>
              <a:t>()</a:t>
            </a:r>
          </a:p>
          <a:p>
            <a:r>
              <a:rPr lang="en-US" sz="2000"/>
              <a:t>…</a:t>
            </a:r>
          </a:p>
          <a:p>
            <a:r>
              <a:rPr lang="en-US" sz="2000"/>
              <a:t>  </a:t>
            </a:r>
            <a:r>
              <a:rPr lang="en-US" sz="2000" b="1"/>
              <a:t>write</a:t>
            </a:r>
            <a:r>
              <a:rPr lang="en-US" sz="2000"/>
              <a:t>(</a:t>
            </a:r>
            <a:r>
              <a:rPr lang="en-US" sz="2000">
                <a:solidFill>
                  <a:srgbClr val="FF0000"/>
                </a:solidFill>
              </a:rPr>
              <a:t>p[1]</a:t>
            </a:r>
            <a:r>
              <a:rPr lang="en-US" sz="2000"/>
              <a:t>, </a:t>
            </a:r>
            <a:r>
              <a:rPr lang="ja-JP" altLang="en-US" sz="2000"/>
              <a:t>“</a:t>
            </a:r>
            <a:r>
              <a:rPr lang="en-US" sz="2000"/>
              <a:t>hello</a:t>
            </a:r>
            <a:r>
              <a:rPr lang="ja-JP" altLang="en-US" sz="2000"/>
              <a:t>”</a:t>
            </a:r>
            <a:r>
              <a:rPr lang="en-US" sz="2000"/>
              <a:t>, size);</a:t>
            </a:r>
          </a:p>
          <a:p>
            <a:r>
              <a:rPr lang="en-US" sz="2000"/>
              <a:t>…</a:t>
            </a:r>
            <a:endParaRPr lang="en-US"/>
          </a:p>
        </p:txBody>
      </p:sp>
      <p:sp>
        <p:nvSpPr>
          <p:cNvPr id="71696" name="Text Box 16"/>
          <p:cNvSpPr txBox="1">
            <a:spLocks noChangeArrowheads="1"/>
          </p:cNvSpPr>
          <p:nvPr/>
        </p:nvSpPr>
        <p:spPr bwMode="auto">
          <a:xfrm>
            <a:off x="5943600" y="1600200"/>
            <a:ext cx="2844800" cy="2124075"/>
          </a:xfrm>
          <a:prstGeom prst="rect">
            <a:avLst/>
          </a:prstGeom>
          <a:solidFill>
            <a:schemeClr val="bg1"/>
          </a:solidFill>
          <a:ln w="9525">
            <a:noFill/>
            <a:miter lim="800000"/>
            <a:headEnd/>
            <a:tailEnd/>
          </a:ln>
          <a:effec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solidFill>
                  <a:srgbClr val="22228B"/>
                </a:solidFill>
              </a:rPr>
              <a:t>/* gets a copy of parent</a:t>
            </a:r>
            <a:r>
              <a:rPr lang="ja-JP" altLang="en-US" sz="1800">
                <a:solidFill>
                  <a:srgbClr val="22228B"/>
                </a:solidFill>
              </a:rPr>
              <a:t>’</a:t>
            </a:r>
            <a:r>
              <a:rPr lang="en-US" sz="1800">
                <a:solidFill>
                  <a:srgbClr val="22228B"/>
                </a:solidFill>
              </a:rPr>
              <a:t>s local variables including the pipe pointers p[0] and p[1] */</a:t>
            </a:r>
          </a:p>
          <a:p>
            <a:r>
              <a:rPr lang="en-US" sz="2000"/>
              <a:t>…</a:t>
            </a:r>
          </a:p>
          <a:p>
            <a:r>
              <a:rPr lang="en-US" sz="2000" b="1"/>
              <a:t>read</a:t>
            </a:r>
            <a:r>
              <a:rPr lang="en-US" sz="2000"/>
              <a:t>(</a:t>
            </a:r>
            <a:r>
              <a:rPr lang="en-US" sz="2000">
                <a:solidFill>
                  <a:srgbClr val="FF0000"/>
                </a:solidFill>
              </a:rPr>
              <a:t>p[0]</a:t>
            </a:r>
            <a:r>
              <a:rPr lang="en-US" sz="2000"/>
              <a:t>, inbuf, size);</a:t>
            </a:r>
          </a:p>
          <a:p>
            <a:r>
              <a:rPr lang="en-US" sz="2000"/>
              <a:t>…</a:t>
            </a:r>
            <a:endParaRPr lang="en-US"/>
          </a:p>
        </p:txBody>
      </p:sp>
      <p:sp>
        <p:nvSpPr>
          <p:cNvPr id="71698" name="Line 18"/>
          <p:cNvSpPr>
            <a:spLocks noChangeShapeType="1"/>
          </p:cNvSpPr>
          <p:nvPr/>
        </p:nvSpPr>
        <p:spPr bwMode="auto">
          <a:xfrm>
            <a:off x="2819400" y="5334000"/>
            <a:ext cx="1066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699" name="Line 19"/>
          <p:cNvSpPr>
            <a:spLocks noChangeShapeType="1"/>
          </p:cNvSpPr>
          <p:nvPr/>
        </p:nvSpPr>
        <p:spPr bwMode="auto">
          <a:xfrm>
            <a:off x="5867400" y="5334000"/>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00" name="Text Box 20"/>
          <p:cNvSpPr txBox="1">
            <a:spLocks noChangeArrowheads="1"/>
          </p:cNvSpPr>
          <p:nvPr/>
        </p:nvSpPr>
        <p:spPr bwMode="auto">
          <a:xfrm>
            <a:off x="3581400" y="5638800"/>
            <a:ext cx="2620963" cy="708025"/>
          </a:xfrm>
          <a:prstGeom prst="rect">
            <a:avLst/>
          </a:prstGeom>
          <a:solidFill>
            <a:schemeClr val="accent2">
              <a:lumMod val="40000"/>
              <a:lumOff val="60000"/>
            </a:schemeClr>
          </a:solidFill>
          <a:ln w="9525">
            <a:noFill/>
            <a:miter lim="800000"/>
            <a:headEnd/>
            <a:tailEnd/>
          </a:ln>
          <a:effectLst/>
        </p:spPr>
        <p:txBody>
          <a:bodyPr wrap="none">
            <a:spAutoFit/>
          </a:bodyPr>
          <a:lstStyle/>
          <a:p>
            <a:pPr>
              <a:defRPr/>
            </a:pPr>
            <a:r>
              <a:rPr lang="en-US" sz="2000" dirty="0">
                <a:latin typeface="Andale Sans for VST" pitchFamily="34" charset="0"/>
                <a:ea typeface="+mn-ea"/>
              </a:rPr>
              <a:t>FIFO buffer</a:t>
            </a:r>
          </a:p>
          <a:p>
            <a:pPr>
              <a:defRPr/>
            </a:pPr>
            <a:r>
              <a:rPr lang="en-US" sz="2000" dirty="0">
                <a:latin typeface="Andale Sans for VST" pitchFamily="34" charset="0"/>
                <a:ea typeface="+mn-ea"/>
              </a:rPr>
              <a:t>size = 4096 characters</a:t>
            </a:r>
          </a:p>
        </p:txBody>
      </p:sp>
      <p:sp>
        <p:nvSpPr>
          <p:cNvPr id="71701" name="Text Box 21"/>
          <p:cNvSpPr txBox="1">
            <a:spLocks noChangeArrowheads="1"/>
          </p:cNvSpPr>
          <p:nvPr/>
        </p:nvSpPr>
        <p:spPr bwMode="auto">
          <a:xfrm>
            <a:off x="609600" y="990600"/>
            <a:ext cx="213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a:latin typeface="Andale Sans for VST" charset="0"/>
              </a:rPr>
              <a:t>Parent process,  P</a:t>
            </a:r>
            <a:endParaRPr lang="en-US" sz="2000" baseline="-25000">
              <a:latin typeface="Andale Sans for VST" charset="0"/>
            </a:endParaRPr>
          </a:p>
        </p:txBody>
      </p:sp>
      <p:sp>
        <p:nvSpPr>
          <p:cNvPr id="71702" name="Text Box 22"/>
          <p:cNvSpPr txBox="1">
            <a:spLocks noChangeArrowheads="1"/>
          </p:cNvSpPr>
          <p:nvPr/>
        </p:nvSpPr>
        <p:spPr bwMode="auto">
          <a:xfrm>
            <a:off x="6324600" y="1143000"/>
            <a:ext cx="2097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000">
                <a:latin typeface="Andale Sans for VST" charset="0"/>
              </a:rPr>
              <a:t>Child process,  Q</a:t>
            </a:r>
            <a:endParaRPr lang="en-US" sz="2000" baseline="-25000">
              <a:latin typeface="Andale Sans for VST" charset="0"/>
            </a:endParaRPr>
          </a:p>
        </p:txBody>
      </p:sp>
      <p:sp>
        <p:nvSpPr>
          <p:cNvPr id="71703" name="Rectangle 23"/>
          <p:cNvSpPr>
            <a:spLocks noChangeArrowheads="1"/>
          </p:cNvSpPr>
          <p:nvPr/>
        </p:nvSpPr>
        <p:spPr bwMode="auto">
          <a:xfrm>
            <a:off x="4343400" y="5054600"/>
            <a:ext cx="1271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i="1">
                <a:latin typeface="Courier New" charset="0"/>
                <a:sym typeface="Symbol" charset="0"/>
              </a:rPr>
              <a:t></a:t>
            </a:r>
            <a:r>
              <a:rPr lang="en-US" i="1">
                <a:latin typeface="Courier New" charset="0"/>
              </a:rPr>
              <a:t>olleh</a:t>
            </a:r>
          </a:p>
        </p:txBody>
      </p:sp>
      <p:sp>
        <p:nvSpPr>
          <p:cNvPr id="25" name="AutoShape 9"/>
          <p:cNvSpPr>
            <a:spLocks noChangeArrowheads="1"/>
          </p:cNvSpPr>
          <p:nvPr/>
        </p:nvSpPr>
        <p:spPr bwMode="auto">
          <a:xfrm>
            <a:off x="1447800" y="2590800"/>
            <a:ext cx="4343400" cy="228600"/>
          </a:xfrm>
          <a:prstGeom prst="lightningBolt">
            <a:avLst/>
          </a:prstGeom>
          <a:solidFill>
            <a:schemeClr val="folHlink"/>
          </a:solidFill>
          <a:ln w="9525">
            <a:solidFill>
              <a:schemeClr val="tx1"/>
            </a:solidFill>
            <a:miter lim="800000"/>
            <a:headEnd/>
            <a:tailEnd/>
          </a:ln>
        </p:spPr>
        <p:txBody>
          <a:bodyPr wrap="none" anchor="ctr"/>
          <a:lstStyle/>
          <a:p>
            <a:endParaRPr lang="en-US"/>
          </a:p>
        </p:txBody>
      </p:sp>
      <p:cxnSp>
        <p:nvCxnSpPr>
          <p:cNvPr id="29" name="Straight Connector 28"/>
          <p:cNvCxnSpPr>
            <a:cxnSpLocks noChangeShapeType="1"/>
          </p:cNvCxnSpPr>
          <p:nvPr/>
        </p:nvCxnSpPr>
        <p:spPr bwMode="auto">
          <a:xfrm rot="5400000">
            <a:off x="952500" y="3924300"/>
            <a:ext cx="3810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cxnSp>
      <p:cxnSp>
        <p:nvCxnSpPr>
          <p:cNvPr id="30" name="Straight Connector 29"/>
          <p:cNvCxnSpPr>
            <a:cxnSpLocks noChangeShapeType="1"/>
          </p:cNvCxnSpPr>
          <p:nvPr/>
        </p:nvCxnSpPr>
        <p:spPr bwMode="auto">
          <a:xfrm rot="5400000">
            <a:off x="7962900" y="3924300"/>
            <a:ext cx="3810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0157509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228600"/>
            <a:ext cx="8229600" cy="609600"/>
          </a:xfrm>
        </p:spPr>
        <p:txBody>
          <a:bodyPr>
            <a:normAutofit fontScale="90000"/>
          </a:bodyPr>
          <a:lstStyle/>
          <a:p>
            <a:r>
              <a:rPr lang="en-US" sz="3600" b="1">
                <a:latin typeface="Times New Roman" charset="0"/>
              </a:rPr>
              <a:t>UNIX Pipes (cont)</a:t>
            </a:r>
          </a:p>
        </p:txBody>
      </p:sp>
      <p:sp>
        <p:nvSpPr>
          <p:cNvPr id="74755" name="Rectangle 3"/>
          <p:cNvSpPr>
            <a:spLocks noGrp="1" noChangeArrowheads="1"/>
          </p:cNvSpPr>
          <p:nvPr>
            <p:ph type="body" idx="1"/>
          </p:nvPr>
        </p:nvSpPr>
        <p:spPr>
          <a:xfrm>
            <a:off x="457200" y="1143000"/>
            <a:ext cx="8305800" cy="5486400"/>
          </a:xfrm>
          <a:solidFill>
            <a:schemeClr val="bg1">
              <a:lumMod val="95000"/>
            </a:schemeClr>
          </a:solidFill>
        </p:spPr>
        <p:txBody>
          <a:bodyPr/>
          <a:lstStyle/>
          <a:p>
            <a:pPr marL="225425" indent="-225425">
              <a:defRPr/>
            </a:pPr>
            <a:r>
              <a:rPr lang="en-US" sz="2000" dirty="0" smtClean="0">
                <a:ea typeface="+mn-ea"/>
              </a:rPr>
              <a:t>The normal </a:t>
            </a:r>
            <a:r>
              <a:rPr lang="en-US" sz="1800" dirty="0" smtClean="0">
                <a:latin typeface="Courier New" pitchFamily="49" charset="0"/>
                <a:ea typeface="+mn-ea"/>
              </a:rPr>
              <a:t>write</a:t>
            </a:r>
            <a:r>
              <a:rPr lang="en-US" sz="2000" dirty="0" smtClean="0">
                <a:ea typeface="+mn-ea"/>
              </a:rPr>
              <a:t> is an asynchronous operation (that notifies of write errors) </a:t>
            </a:r>
          </a:p>
          <a:p>
            <a:pPr marL="225425" indent="-225425">
              <a:buFontTx/>
              <a:buNone/>
              <a:defRPr/>
            </a:pPr>
            <a:r>
              <a:rPr lang="en-US" sz="2000" dirty="0" smtClean="0">
                <a:ea typeface="+mn-ea"/>
              </a:rPr>
              <a:t>	</a:t>
            </a:r>
            <a:r>
              <a:rPr lang="en-US" sz="1800" dirty="0" smtClean="0">
                <a:ea typeface="+mn-ea"/>
              </a:rPr>
              <a:t>(i.e. </a:t>
            </a:r>
            <a:r>
              <a:rPr lang="en-US" sz="1800" dirty="0" smtClean="0">
                <a:latin typeface="Courier New" pitchFamily="49" charset="0"/>
                <a:ea typeface="+mn-ea"/>
              </a:rPr>
              <a:t>write</a:t>
            </a:r>
            <a:r>
              <a:rPr lang="en-US" sz="1800" dirty="0" smtClean="0">
                <a:ea typeface="+mn-ea"/>
              </a:rPr>
              <a:t> and the corresponding </a:t>
            </a:r>
            <a:r>
              <a:rPr lang="en-US" sz="1800" dirty="0" smtClean="0">
                <a:latin typeface="Courier New" pitchFamily="49" charset="0"/>
                <a:ea typeface="+mn-ea"/>
              </a:rPr>
              <a:t>read</a:t>
            </a:r>
            <a:r>
              <a:rPr lang="en-US" sz="1800" dirty="0" smtClean="0">
                <a:ea typeface="+mn-ea"/>
              </a:rPr>
              <a:t> do not happen at the same time.)</a:t>
            </a:r>
          </a:p>
          <a:p>
            <a:pPr marL="225425" indent="-225425">
              <a:defRPr/>
            </a:pPr>
            <a:endParaRPr lang="en-US" sz="1800" dirty="0" smtClean="0">
              <a:ea typeface="+mn-ea"/>
            </a:endParaRPr>
          </a:p>
          <a:p>
            <a:pPr marL="225425" indent="-225425">
              <a:defRPr/>
            </a:pPr>
            <a:r>
              <a:rPr lang="en-US" sz="2000" dirty="0" smtClean="0">
                <a:ea typeface="+mn-ea"/>
              </a:rPr>
              <a:t>The normal </a:t>
            </a:r>
            <a:r>
              <a:rPr lang="en-US" sz="1800" dirty="0" smtClean="0">
                <a:latin typeface="Courier New" pitchFamily="49" charset="0"/>
                <a:ea typeface="+mn-ea"/>
              </a:rPr>
              <a:t>read</a:t>
            </a:r>
            <a:r>
              <a:rPr lang="en-US" sz="2000" dirty="0" smtClean="0">
                <a:ea typeface="+mn-ea"/>
              </a:rPr>
              <a:t> is a blocking read; there is also a </a:t>
            </a:r>
            <a:r>
              <a:rPr lang="en-US" sz="2000" dirty="0" err="1" smtClean="0">
                <a:ea typeface="+mn-ea"/>
              </a:rPr>
              <a:t>nonblocking</a:t>
            </a:r>
            <a:r>
              <a:rPr lang="en-US" sz="2000" dirty="0" smtClean="0">
                <a:ea typeface="+mn-ea"/>
              </a:rPr>
              <a:t> </a:t>
            </a:r>
            <a:r>
              <a:rPr lang="en-US" sz="1800" dirty="0" smtClean="0">
                <a:latin typeface="Courier New" pitchFamily="49" charset="0"/>
                <a:ea typeface="+mn-ea"/>
              </a:rPr>
              <a:t>read</a:t>
            </a:r>
            <a:r>
              <a:rPr lang="en-US" sz="2000" dirty="0" smtClean="0">
                <a:ea typeface="+mn-ea"/>
              </a:rPr>
              <a:t>.</a:t>
            </a:r>
          </a:p>
          <a:p>
            <a:pPr marL="225425" indent="-225425">
              <a:defRPr/>
            </a:pPr>
            <a:endParaRPr lang="en-US" sz="2000" dirty="0" smtClean="0">
              <a:ea typeface="+mn-ea"/>
            </a:endParaRPr>
          </a:p>
          <a:p>
            <a:pPr marL="225425" indent="-225425">
              <a:defRPr/>
            </a:pPr>
            <a:r>
              <a:rPr lang="en-US" sz="2000" b="1" dirty="0" smtClean="0">
                <a:ea typeface="+mn-ea"/>
              </a:rPr>
              <a:t>dup2</a:t>
            </a:r>
            <a:r>
              <a:rPr lang="en-US" sz="2000" dirty="0" smtClean="0">
                <a:ea typeface="+mn-ea"/>
              </a:rPr>
              <a:t>(</a:t>
            </a:r>
            <a:r>
              <a:rPr lang="en-US" sz="2000" dirty="0" err="1" smtClean="0">
                <a:ea typeface="+mn-ea"/>
              </a:rPr>
              <a:t>int</a:t>
            </a:r>
            <a:r>
              <a:rPr lang="en-US" sz="2000" dirty="0" smtClean="0">
                <a:ea typeface="+mn-ea"/>
              </a:rPr>
              <a:t> </a:t>
            </a:r>
            <a:r>
              <a:rPr lang="en-US" sz="1800" b="1" dirty="0" err="1" smtClean="0">
                <a:solidFill>
                  <a:srgbClr val="C00000"/>
                </a:solidFill>
                <a:latin typeface="Courier New" pitchFamily="49" charset="0"/>
                <a:ea typeface="+mn-ea"/>
              </a:rPr>
              <a:t>Pptr</a:t>
            </a:r>
            <a:r>
              <a:rPr lang="en-US" sz="2000" dirty="0" smtClean="0">
                <a:ea typeface="+mn-ea"/>
              </a:rPr>
              <a:t>, </a:t>
            </a:r>
            <a:r>
              <a:rPr lang="en-US" sz="2000" dirty="0" err="1" smtClean="0">
                <a:ea typeface="+mn-ea"/>
              </a:rPr>
              <a:t>int</a:t>
            </a:r>
            <a:r>
              <a:rPr lang="en-US" sz="2000" dirty="0" smtClean="0">
                <a:ea typeface="+mn-ea"/>
              </a:rPr>
              <a:t> </a:t>
            </a:r>
            <a:r>
              <a:rPr lang="en-US" sz="1800" b="1" dirty="0" smtClean="0">
                <a:solidFill>
                  <a:srgbClr val="C00000"/>
                </a:solidFill>
                <a:latin typeface="Courier New" pitchFamily="49" charset="0"/>
                <a:ea typeface="+mn-ea"/>
              </a:rPr>
              <a:t>ptr2</a:t>
            </a:r>
            <a:r>
              <a:rPr lang="en-US" sz="2000" dirty="0" smtClean="0">
                <a:ea typeface="+mn-ea"/>
              </a:rPr>
              <a:t>) system call causes the file descriptor </a:t>
            </a:r>
            <a:r>
              <a:rPr lang="en-US" sz="1800" b="1" dirty="0" smtClean="0">
                <a:solidFill>
                  <a:srgbClr val="C00000"/>
                </a:solidFill>
                <a:latin typeface="Courier New" pitchFamily="49" charset="0"/>
                <a:ea typeface="+mn-ea"/>
              </a:rPr>
              <a:t>ptr2</a:t>
            </a:r>
            <a:r>
              <a:rPr lang="en-US" sz="2000" dirty="0" smtClean="0">
                <a:ea typeface="+mn-ea"/>
              </a:rPr>
              <a:t> to refer to the same file as </a:t>
            </a:r>
            <a:r>
              <a:rPr lang="en-US" sz="1800" b="1" dirty="0" err="1" smtClean="0">
                <a:solidFill>
                  <a:srgbClr val="C00000"/>
                </a:solidFill>
                <a:latin typeface="Courier New" pitchFamily="49" charset="0"/>
                <a:ea typeface="+mn-ea"/>
              </a:rPr>
              <a:t>Pptr</a:t>
            </a:r>
            <a:r>
              <a:rPr lang="en-US" sz="2000" dirty="0" smtClean="0">
                <a:ea typeface="+mn-ea"/>
              </a:rPr>
              <a:t>. </a:t>
            </a:r>
          </a:p>
          <a:p>
            <a:pPr marL="225425" indent="-225425">
              <a:buFontTx/>
              <a:buNone/>
              <a:defRPr/>
            </a:pPr>
            <a:r>
              <a:rPr lang="en-US" sz="2000" dirty="0" smtClean="0">
                <a:latin typeface="Courier New" pitchFamily="49" charset="0"/>
                <a:ea typeface="+mn-ea"/>
              </a:rPr>
              <a:t>	</a:t>
            </a:r>
            <a:r>
              <a:rPr lang="en-US" sz="1800" dirty="0" smtClean="0">
                <a:solidFill>
                  <a:schemeClr val="accent6">
                    <a:lumMod val="50000"/>
                  </a:schemeClr>
                </a:solidFill>
                <a:latin typeface="Courier New" pitchFamily="49" charset="0"/>
                <a:ea typeface="+mn-ea"/>
              </a:rPr>
              <a:t>e.g. </a:t>
            </a:r>
            <a:r>
              <a:rPr lang="en-US" sz="1800" b="1" dirty="0" smtClean="0">
                <a:solidFill>
                  <a:schemeClr val="accent6">
                    <a:lumMod val="50000"/>
                  </a:schemeClr>
                </a:solidFill>
                <a:latin typeface="Courier New" pitchFamily="49" charset="0"/>
                <a:ea typeface="+mn-ea"/>
              </a:rPr>
              <a:t>dup2</a:t>
            </a:r>
            <a:r>
              <a:rPr lang="en-US" sz="1800" dirty="0" smtClean="0">
                <a:solidFill>
                  <a:schemeClr val="accent6">
                    <a:lumMod val="50000"/>
                  </a:schemeClr>
                </a:solidFill>
                <a:latin typeface="Courier New" pitchFamily="49" charset="0"/>
                <a:ea typeface="+mn-ea"/>
              </a:rPr>
              <a:t>(p[1], 1)</a:t>
            </a:r>
          </a:p>
          <a:p>
            <a:pPr>
              <a:buFontTx/>
              <a:buNone/>
              <a:defRPr/>
            </a:pPr>
            <a:r>
              <a:rPr lang="en-US" sz="1800" dirty="0" smtClean="0">
                <a:solidFill>
                  <a:schemeClr val="accent6">
                    <a:lumMod val="50000"/>
                  </a:schemeClr>
                </a:solidFill>
                <a:latin typeface="Courier New" pitchFamily="49" charset="0"/>
                <a:ea typeface="+mn-ea"/>
              </a:rPr>
              <a:t>	     causes </a:t>
            </a:r>
            <a:r>
              <a:rPr lang="en-US" sz="1800" b="1" dirty="0" err="1" smtClean="0">
                <a:solidFill>
                  <a:schemeClr val="accent6">
                    <a:lumMod val="50000"/>
                  </a:schemeClr>
                </a:solidFill>
                <a:latin typeface="Courier New" pitchFamily="49" charset="0"/>
                <a:ea typeface="+mn-ea"/>
              </a:rPr>
              <a:t>stdout</a:t>
            </a:r>
            <a:r>
              <a:rPr lang="en-US" sz="1800" dirty="0" smtClean="0">
                <a:solidFill>
                  <a:schemeClr val="accent6">
                    <a:lumMod val="50000"/>
                  </a:schemeClr>
                </a:solidFill>
                <a:latin typeface="Courier New" pitchFamily="49" charset="0"/>
                <a:ea typeface="+mn-ea"/>
              </a:rPr>
              <a:t> to refer to the write end of the pipe</a:t>
            </a:r>
          </a:p>
        </p:txBody>
      </p:sp>
    </p:spTree>
    <p:extLst>
      <p:ext uri="{BB962C8B-B14F-4D97-AF65-F5344CB8AC3E}">
        <p14:creationId xmlns:p14="http://schemas.microsoft.com/office/powerpoint/2010/main" val="51889115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Pipe-</a:t>
            </a:r>
            <a:r>
              <a:rPr lang="en-US" dirty="0" err="1" smtClean="0"/>
              <a:t>ex.c</a:t>
            </a:r>
            <a:endParaRPr lang="en-US" dirty="0" smtClean="0"/>
          </a:p>
          <a:p>
            <a:r>
              <a:rPr lang="en-US" dirty="0" smtClean="0"/>
              <a:t>Fork_ex5.c //integration example of everything</a:t>
            </a:r>
          </a:p>
          <a:p>
            <a:endParaRPr lang="en-US" dirty="0" smtClean="0"/>
          </a:p>
          <a:p>
            <a:endParaRPr lang="en-US" dirty="0"/>
          </a:p>
        </p:txBody>
      </p:sp>
    </p:spTree>
    <p:extLst>
      <p:ext uri="{BB962C8B-B14F-4D97-AF65-F5344CB8AC3E}">
        <p14:creationId xmlns:p14="http://schemas.microsoft.com/office/powerpoint/2010/main" val="4545303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Processes?</a:t>
            </a:r>
            <a:endParaRPr lang="en-US" dirty="0"/>
          </a:p>
        </p:txBody>
      </p:sp>
      <p:sp>
        <p:nvSpPr>
          <p:cNvPr id="3" name="Content Placeholder 2"/>
          <p:cNvSpPr>
            <a:spLocks noGrp="1"/>
          </p:cNvSpPr>
          <p:nvPr>
            <p:ph idx="1"/>
          </p:nvPr>
        </p:nvSpPr>
        <p:spPr/>
        <p:txBody>
          <a:bodyPr/>
          <a:lstStyle/>
          <a:p>
            <a:r>
              <a:rPr lang="en-US" dirty="0" smtClean="0"/>
              <a:t>Consider Web Server</a:t>
            </a:r>
          </a:p>
          <a:p>
            <a:r>
              <a:rPr lang="en-US" dirty="0" smtClean="0"/>
              <a:t>Needs to get network message (URL) from client, fetch URL data from disk, compose response, send response</a:t>
            </a:r>
          </a:p>
          <a:p>
            <a:r>
              <a:rPr lang="en-US" dirty="0" smtClean="0"/>
              <a:t>How many incoming requests can this serve?</a:t>
            </a:r>
          </a:p>
          <a:p>
            <a:r>
              <a:rPr lang="en-US" dirty="0" smtClean="0"/>
              <a:t>Access data all over disk?</a:t>
            </a:r>
          </a:p>
          <a:p>
            <a:r>
              <a:rPr lang="en-US" dirty="0" smtClean="0"/>
              <a:t>Bad performance….</a:t>
            </a:r>
            <a:endParaRPr lang="en-US" dirty="0"/>
          </a:p>
        </p:txBody>
      </p:sp>
    </p:spTree>
    <p:extLst>
      <p:ext uri="{BB962C8B-B14F-4D97-AF65-F5344CB8AC3E}">
        <p14:creationId xmlns:p14="http://schemas.microsoft.com/office/powerpoint/2010/main" val="121165186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New Web Server</a:t>
            </a:r>
          </a:p>
          <a:p>
            <a:r>
              <a:rPr lang="en-US" dirty="0" smtClean="0"/>
              <a:t>Gets network message(URL) from client</a:t>
            </a:r>
          </a:p>
          <a:p>
            <a:r>
              <a:rPr lang="en-US" dirty="0" smtClean="0"/>
              <a:t>Creates child process: child process responsible for fetching URL data from disk, compose response, send response</a:t>
            </a:r>
          </a:p>
          <a:p>
            <a:r>
              <a:rPr lang="en-US" dirty="0" smtClean="0"/>
              <a:t>Parallelizing requests, able to serve more</a:t>
            </a:r>
          </a:p>
          <a:p>
            <a:endParaRPr lang="en-US" dirty="0" smtClean="0"/>
          </a:p>
        </p:txBody>
      </p:sp>
    </p:spTree>
    <p:extLst>
      <p:ext uri="{BB962C8B-B14F-4D97-AF65-F5344CB8AC3E}">
        <p14:creationId xmlns:p14="http://schemas.microsoft.com/office/powerpoint/2010/main" val="232982498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Processes useful also for web browser</a:t>
            </a:r>
          </a:p>
          <a:p>
            <a:r>
              <a:rPr lang="en-US" dirty="0" smtClean="0"/>
              <a:t>Fork a new process for each request</a:t>
            </a:r>
          </a:p>
          <a:p>
            <a:r>
              <a:rPr lang="en-US" dirty="0" smtClean="0"/>
              <a:t>Protects against one instance of malicious JavaScript code taking over entire browser</a:t>
            </a:r>
          </a:p>
          <a:p>
            <a:r>
              <a:rPr lang="en-US" dirty="0" smtClean="0"/>
              <a:t>Process is basic unit of protected execution.</a:t>
            </a:r>
          </a:p>
          <a:p>
            <a:r>
              <a:rPr lang="en-US" dirty="0" smtClean="0"/>
              <a:t>Also, multitasking!</a:t>
            </a:r>
            <a:endParaRPr lang="en-US" dirty="0"/>
          </a:p>
        </p:txBody>
      </p:sp>
    </p:spTree>
    <p:extLst>
      <p:ext uri="{BB962C8B-B14F-4D97-AF65-F5344CB8AC3E}">
        <p14:creationId xmlns:p14="http://schemas.microsoft.com/office/powerpoint/2010/main" val="355140479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Interrupts</a:t>
            </a:r>
            <a:endParaRPr lang="en-US" dirty="0"/>
          </a:p>
        </p:txBody>
      </p:sp>
      <p:sp>
        <p:nvSpPr>
          <p:cNvPr id="2" name="Content Placeholder 1"/>
          <p:cNvSpPr>
            <a:spLocks noGrp="1"/>
          </p:cNvSpPr>
          <p:nvPr>
            <p:ph idx="1"/>
          </p:nvPr>
        </p:nvSpPr>
        <p:spPr/>
        <p:txBody>
          <a:bodyPr/>
          <a:lstStyle/>
          <a:p>
            <a:r>
              <a:rPr lang="en-US" dirty="0"/>
              <a:t>Interrupts are signals sent to the CPU by external devices, normally I/O devices. They tell the CPU to stop its current activities and execute the appropriate part of the operating </a:t>
            </a:r>
            <a:r>
              <a:rPr lang="en-US" dirty="0" smtClean="0"/>
              <a:t>system</a:t>
            </a:r>
          </a:p>
          <a:p>
            <a:r>
              <a:rPr lang="en-US" dirty="0" smtClean="0"/>
              <a:t>Can be implemented in hardware/software, different depending on OS</a:t>
            </a:r>
          </a:p>
          <a:p>
            <a:endParaRPr lang="en-US" dirty="0"/>
          </a:p>
        </p:txBody>
      </p:sp>
    </p:spTree>
    <p:extLst>
      <p:ext uri="{BB962C8B-B14F-4D97-AF65-F5344CB8AC3E}">
        <p14:creationId xmlns:p14="http://schemas.microsoft.com/office/powerpoint/2010/main" val="41671362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CPU</a:t>
            </a:r>
            <a:r>
              <a:rPr lang="ja-JP" altLang="en-US">
                <a:latin typeface="Arial"/>
              </a:rPr>
              <a:t>’</a:t>
            </a:r>
            <a:r>
              <a:rPr lang="en-US"/>
              <a:t>s </a:t>
            </a:r>
            <a:r>
              <a:rPr lang="ja-JP" altLang="en-US">
                <a:latin typeface="Arial"/>
              </a:rPr>
              <a:t>‘</a:t>
            </a:r>
            <a:r>
              <a:rPr lang="en-US"/>
              <a:t>fetch-execute</a:t>
            </a:r>
            <a:r>
              <a:rPr lang="ja-JP" altLang="en-US">
                <a:latin typeface="Arial"/>
              </a:rPr>
              <a:t>’</a:t>
            </a:r>
            <a:r>
              <a:rPr lang="en-US"/>
              <a:t> cycle</a:t>
            </a:r>
          </a:p>
        </p:txBody>
      </p:sp>
      <p:sp>
        <p:nvSpPr>
          <p:cNvPr id="164867" name="Rectangle 3"/>
          <p:cNvSpPr>
            <a:spLocks noChangeArrowheads="1"/>
          </p:cNvSpPr>
          <p:nvPr/>
        </p:nvSpPr>
        <p:spPr bwMode="auto">
          <a:xfrm>
            <a:off x="2362200" y="1981200"/>
            <a:ext cx="3810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Fetch instruction at IP</a:t>
            </a:r>
          </a:p>
        </p:txBody>
      </p:sp>
      <p:sp>
        <p:nvSpPr>
          <p:cNvPr id="164868" name="Rectangle 4"/>
          <p:cNvSpPr>
            <a:spLocks noChangeArrowheads="1"/>
          </p:cNvSpPr>
          <p:nvPr/>
        </p:nvSpPr>
        <p:spPr bwMode="auto">
          <a:xfrm>
            <a:off x="2362200" y="4495800"/>
            <a:ext cx="3810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Advance IP to next instruction</a:t>
            </a:r>
          </a:p>
        </p:txBody>
      </p:sp>
      <p:sp>
        <p:nvSpPr>
          <p:cNvPr id="164869" name="Rectangle 5"/>
          <p:cNvSpPr>
            <a:spLocks noChangeArrowheads="1"/>
          </p:cNvSpPr>
          <p:nvPr/>
        </p:nvSpPr>
        <p:spPr bwMode="auto">
          <a:xfrm>
            <a:off x="2362200" y="2819400"/>
            <a:ext cx="3810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Decode the fetched instruction</a:t>
            </a:r>
          </a:p>
        </p:txBody>
      </p:sp>
      <p:sp>
        <p:nvSpPr>
          <p:cNvPr id="164870" name="Rectangle 6"/>
          <p:cNvSpPr>
            <a:spLocks noChangeArrowheads="1"/>
          </p:cNvSpPr>
          <p:nvPr/>
        </p:nvSpPr>
        <p:spPr bwMode="auto">
          <a:xfrm>
            <a:off x="2362200" y="3657600"/>
            <a:ext cx="3810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Execute the decoded instruction</a:t>
            </a:r>
          </a:p>
        </p:txBody>
      </p:sp>
      <p:sp>
        <p:nvSpPr>
          <p:cNvPr id="164871" name="Line 7"/>
          <p:cNvSpPr>
            <a:spLocks noChangeShapeType="1"/>
          </p:cNvSpPr>
          <p:nvPr/>
        </p:nvSpPr>
        <p:spPr bwMode="auto">
          <a:xfrm>
            <a:off x="4267200" y="1524000"/>
            <a:ext cx="0" cy="457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72" name="Line 8"/>
          <p:cNvSpPr>
            <a:spLocks noChangeShapeType="1"/>
          </p:cNvSpPr>
          <p:nvPr/>
        </p:nvSpPr>
        <p:spPr bwMode="auto">
          <a:xfrm>
            <a:off x="4267200" y="259080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73" name="Line 9"/>
          <p:cNvSpPr>
            <a:spLocks noChangeShapeType="1"/>
          </p:cNvSpPr>
          <p:nvPr/>
        </p:nvSpPr>
        <p:spPr bwMode="auto">
          <a:xfrm>
            <a:off x="4267200" y="342900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74" name="Line 10"/>
          <p:cNvSpPr>
            <a:spLocks noChangeShapeType="1"/>
          </p:cNvSpPr>
          <p:nvPr/>
        </p:nvSpPr>
        <p:spPr bwMode="auto">
          <a:xfrm>
            <a:off x="4267200" y="426720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75" name="Line 11"/>
          <p:cNvSpPr>
            <a:spLocks noChangeShapeType="1"/>
          </p:cNvSpPr>
          <p:nvPr/>
        </p:nvSpPr>
        <p:spPr bwMode="auto">
          <a:xfrm>
            <a:off x="4267200" y="5105400"/>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76" name="AutoShape 12"/>
          <p:cNvSpPr>
            <a:spLocks noChangeArrowheads="1"/>
          </p:cNvSpPr>
          <p:nvPr/>
        </p:nvSpPr>
        <p:spPr bwMode="auto">
          <a:xfrm>
            <a:off x="2667000" y="5334000"/>
            <a:ext cx="3200400" cy="914400"/>
          </a:xfrm>
          <a:prstGeom prst="diamond">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Interrupt?</a:t>
            </a:r>
          </a:p>
        </p:txBody>
      </p:sp>
      <p:sp>
        <p:nvSpPr>
          <p:cNvPr id="164877" name="Line 13"/>
          <p:cNvSpPr>
            <a:spLocks noChangeShapeType="1"/>
          </p:cNvSpPr>
          <p:nvPr/>
        </p:nvSpPr>
        <p:spPr bwMode="auto">
          <a:xfrm>
            <a:off x="4267200" y="6248400"/>
            <a:ext cx="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78" name="Line 14"/>
          <p:cNvSpPr>
            <a:spLocks noChangeShapeType="1"/>
          </p:cNvSpPr>
          <p:nvPr/>
        </p:nvSpPr>
        <p:spPr bwMode="auto">
          <a:xfrm flipH="1">
            <a:off x="2057400" y="6553200"/>
            <a:ext cx="2209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79" name="Line 15"/>
          <p:cNvSpPr>
            <a:spLocks noChangeShapeType="1"/>
          </p:cNvSpPr>
          <p:nvPr/>
        </p:nvSpPr>
        <p:spPr bwMode="auto">
          <a:xfrm flipV="1">
            <a:off x="2057400" y="1524000"/>
            <a:ext cx="0" cy="5029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80" name="Line 16"/>
          <p:cNvSpPr>
            <a:spLocks noChangeShapeType="1"/>
          </p:cNvSpPr>
          <p:nvPr/>
        </p:nvSpPr>
        <p:spPr bwMode="auto">
          <a:xfrm>
            <a:off x="2057400" y="1524000"/>
            <a:ext cx="2209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81" name="Text Box 17"/>
          <p:cNvSpPr txBox="1">
            <a:spLocks noChangeArrowheads="1"/>
          </p:cNvSpPr>
          <p:nvPr/>
        </p:nvSpPr>
        <p:spPr bwMode="auto">
          <a:xfrm>
            <a:off x="3794125" y="620871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no</a:t>
            </a:r>
          </a:p>
        </p:txBody>
      </p:sp>
      <p:sp>
        <p:nvSpPr>
          <p:cNvPr id="164882" name="Rectangle 18"/>
          <p:cNvSpPr>
            <a:spLocks noChangeArrowheads="1"/>
          </p:cNvSpPr>
          <p:nvPr/>
        </p:nvSpPr>
        <p:spPr bwMode="auto">
          <a:xfrm>
            <a:off x="7086600" y="2819400"/>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Save context</a:t>
            </a:r>
          </a:p>
        </p:txBody>
      </p:sp>
      <p:sp>
        <p:nvSpPr>
          <p:cNvPr id="164883" name="Rectangle 19"/>
          <p:cNvSpPr>
            <a:spLocks noChangeArrowheads="1"/>
          </p:cNvSpPr>
          <p:nvPr/>
        </p:nvSpPr>
        <p:spPr bwMode="auto">
          <a:xfrm>
            <a:off x="7086600" y="3505200"/>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Get INTR ID</a:t>
            </a:r>
          </a:p>
        </p:txBody>
      </p:sp>
      <p:sp>
        <p:nvSpPr>
          <p:cNvPr id="164884" name="Rectangle 20"/>
          <p:cNvSpPr>
            <a:spLocks noChangeArrowheads="1"/>
          </p:cNvSpPr>
          <p:nvPr/>
        </p:nvSpPr>
        <p:spPr bwMode="auto">
          <a:xfrm>
            <a:off x="7086600" y="4191000"/>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Lookup ISR</a:t>
            </a:r>
          </a:p>
        </p:txBody>
      </p:sp>
      <p:sp>
        <p:nvSpPr>
          <p:cNvPr id="164885" name="Rectangle 21"/>
          <p:cNvSpPr>
            <a:spLocks noChangeArrowheads="1"/>
          </p:cNvSpPr>
          <p:nvPr/>
        </p:nvSpPr>
        <p:spPr bwMode="auto">
          <a:xfrm>
            <a:off x="7086600" y="4876800"/>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Execute ISR</a:t>
            </a:r>
          </a:p>
        </p:txBody>
      </p:sp>
      <p:sp>
        <p:nvSpPr>
          <p:cNvPr id="164886" name="Line 22"/>
          <p:cNvSpPr>
            <a:spLocks noChangeShapeType="1"/>
          </p:cNvSpPr>
          <p:nvPr/>
        </p:nvSpPr>
        <p:spPr bwMode="auto">
          <a:xfrm>
            <a:off x="5867400" y="5791200"/>
            <a:ext cx="838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87" name="Text Box 23"/>
          <p:cNvSpPr txBox="1">
            <a:spLocks noChangeArrowheads="1"/>
          </p:cNvSpPr>
          <p:nvPr/>
        </p:nvSpPr>
        <p:spPr bwMode="auto">
          <a:xfrm>
            <a:off x="5791200" y="5715000"/>
            <a:ext cx="53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yes</a:t>
            </a:r>
          </a:p>
        </p:txBody>
      </p:sp>
      <p:sp>
        <p:nvSpPr>
          <p:cNvPr id="164888" name="Line 24"/>
          <p:cNvSpPr>
            <a:spLocks noChangeShapeType="1"/>
          </p:cNvSpPr>
          <p:nvPr/>
        </p:nvSpPr>
        <p:spPr bwMode="auto">
          <a:xfrm flipV="1">
            <a:off x="6705600" y="2514600"/>
            <a:ext cx="0" cy="3276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89" name="Line 25"/>
          <p:cNvSpPr>
            <a:spLocks noChangeShapeType="1"/>
          </p:cNvSpPr>
          <p:nvPr/>
        </p:nvSpPr>
        <p:spPr bwMode="auto">
          <a:xfrm>
            <a:off x="7848600" y="25146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90" name="Line 26"/>
          <p:cNvSpPr>
            <a:spLocks noChangeShapeType="1"/>
          </p:cNvSpPr>
          <p:nvPr/>
        </p:nvSpPr>
        <p:spPr bwMode="auto">
          <a:xfrm>
            <a:off x="7848600" y="327660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91" name="Line 27"/>
          <p:cNvSpPr>
            <a:spLocks noChangeShapeType="1"/>
          </p:cNvSpPr>
          <p:nvPr/>
        </p:nvSpPr>
        <p:spPr bwMode="auto">
          <a:xfrm>
            <a:off x="7848600" y="396240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92" name="Line 28"/>
          <p:cNvSpPr>
            <a:spLocks noChangeShapeType="1"/>
          </p:cNvSpPr>
          <p:nvPr/>
        </p:nvSpPr>
        <p:spPr bwMode="auto">
          <a:xfrm>
            <a:off x="7848600" y="464820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93" name="Line 29"/>
          <p:cNvSpPr>
            <a:spLocks noChangeShapeType="1"/>
          </p:cNvSpPr>
          <p:nvPr/>
        </p:nvSpPr>
        <p:spPr bwMode="auto">
          <a:xfrm>
            <a:off x="7848600" y="5334000"/>
            <a:ext cx="0" cy="1066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94" name="Line 30"/>
          <p:cNvSpPr>
            <a:spLocks noChangeShapeType="1"/>
          </p:cNvSpPr>
          <p:nvPr/>
        </p:nvSpPr>
        <p:spPr bwMode="auto">
          <a:xfrm>
            <a:off x="6705600" y="2514600"/>
            <a:ext cx="1143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95" name="Line 31"/>
          <p:cNvSpPr>
            <a:spLocks noChangeShapeType="1"/>
          </p:cNvSpPr>
          <p:nvPr/>
        </p:nvSpPr>
        <p:spPr bwMode="auto">
          <a:xfrm>
            <a:off x="4267200" y="6400800"/>
            <a:ext cx="3581400"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4896" name="Text Box 32"/>
          <p:cNvSpPr txBox="1">
            <a:spLocks noChangeArrowheads="1"/>
          </p:cNvSpPr>
          <p:nvPr/>
        </p:nvSpPr>
        <p:spPr bwMode="auto">
          <a:xfrm>
            <a:off x="7832725" y="5726113"/>
            <a:ext cx="588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i="1">
                <a:solidFill>
                  <a:srgbClr val="CC3300"/>
                </a:solidFill>
              </a:rPr>
              <a:t>IRET</a:t>
            </a:r>
          </a:p>
        </p:txBody>
      </p:sp>
      <p:sp>
        <p:nvSpPr>
          <p:cNvPr id="164902" name="Text Box 38"/>
          <p:cNvSpPr txBox="1">
            <a:spLocks noChangeArrowheads="1"/>
          </p:cNvSpPr>
          <p:nvPr/>
        </p:nvSpPr>
        <p:spPr bwMode="auto">
          <a:xfrm>
            <a:off x="750888" y="1652588"/>
            <a:ext cx="106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b="1">
                <a:latin typeface="Times New Roman" charset="0"/>
              </a:rPr>
              <a:t>User </a:t>
            </a:r>
          </a:p>
          <a:p>
            <a:pPr algn="ctr" eaLnBrk="0" hangingPunct="0"/>
            <a:r>
              <a:rPr lang="en-US" b="1">
                <a:latin typeface="Times New Roman" charset="0"/>
              </a:rPr>
              <a:t>Program</a:t>
            </a:r>
          </a:p>
        </p:txBody>
      </p:sp>
      <p:sp>
        <p:nvSpPr>
          <p:cNvPr id="164904" name="Text Box 40"/>
          <p:cNvSpPr txBox="1">
            <a:spLocks noChangeArrowheads="1"/>
          </p:cNvSpPr>
          <p:nvPr/>
        </p:nvSpPr>
        <p:spPr bwMode="auto">
          <a:xfrm>
            <a:off x="209550" y="2986088"/>
            <a:ext cx="400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IP</a:t>
            </a:r>
          </a:p>
        </p:txBody>
      </p:sp>
      <p:sp>
        <p:nvSpPr>
          <p:cNvPr id="164905" name="Line 41"/>
          <p:cNvSpPr>
            <a:spLocks noChangeShapeType="1"/>
          </p:cNvSpPr>
          <p:nvPr/>
        </p:nvSpPr>
        <p:spPr bwMode="auto">
          <a:xfrm>
            <a:off x="609600" y="3200400"/>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aphicFrame>
        <p:nvGraphicFramePr>
          <p:cNvPr id="164948" name="Group 84"/>
          <p:cNvGraphicFramePr>
            <a:graphicFrameLocks noGrp="1"/>
          </p:cNvGraphicFramePr>
          <p:nvPr>
            <p:ph idx="1"/>
          </p:nvPr>
        </p:nvGraphicFramePr>
        <p:xfrm>
          <a:off x="990600" y="2362200"/>
          <a:ext cx="685800" cy="3352800"/>
        </p:xfrm>
        <a:graphic>
          <a:graphicData uri="http://schemas.openxmlformats.org/drawingml/2006/table">
            <a:tbl>
              <a:tblPr/>
              <a:tblGrid>
                <a:gridCol w="685800"/>
              </a:tblGrid>
              <a:tr h="3111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ld</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r h="3127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add</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r h="3111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st</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r h="3111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mul</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r h="3127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ld</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r h="3111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sub</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r h="3111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bne</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r h="3111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add</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r h="3127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jmp</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r>
              <a:tr h="3111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600" b="0" i="0" u="none" strike="noStrike" cap="none" normalizeH="0" baseline="0">
                          <a:ln>
                            <a:noFill/>
                          </a:ln>
                          <a:solidFill>
                            <a:schemeClr val="tx1"/>
                          </a:solidFill>
                          <a:effectLst/>
                          <a:latin typeface="Arial" charset="0"/>
                          <a:ea typeface="ＭＳ Ｐゴシック" charset="0"/>
                          <a:cs typeface="Arial" charset="0"/>
                        </a:rPr>
                        <a:t>…</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tr>
            </a:tbl>
          </a:graphicData>
        </a:graphic>
      </p:graphicFrame>
    </p:spTree>
    <p:extLst>
      <p:ext uri="{BB962C8B-B14F-4D97-AF65-F5344CB8AC3E}">
        <p14:creationId xmlns:p14="http://schemas.microsoft.com/office/powerpoint/2010/main" val="27536297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dirty="0"/>
              <a:t>Hardware </a:t>
            </a:r>
            <a:r>
              <a:rPr lang="en-US" dirty="0" smtClean="0"/>
              <a:t>or Software</a:t>
            </a:r>
            <a:endParaRPr lang="en-US" dirty="0"/>
          </a:p>
        </p:txBody>
      </p:sp>
      <p:sp>
        <p:nvSpPr>
          <p:cNvPr id="233475" name="Rectangle 3"/>
          <p:cNvSpPr>
            <a:spLocks noChangeArrowheads="1"/>
          </p:cNvSpPr>
          <p:nvPr/>
        </p:nvSpPr>
        <p:spPr bwMode="auto">
          <a:xfrm>
            <a:off x="1828800" y="2224088"/>
            <a:ext cx="838200" cy="2133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400" b="1"/>
              <a:t>PIC</a:t>
            </a:r>
          </a:p>
        </p:txBody>
      </p:sp>
      <p:sp>
        <p:nvSpPr>
          <p:cNvPr id="233476" name="Rectangle 4"/>
          <p:cNvSpPr>
            <a:spLocks noChangeArrowheads="1"/>
          </p:cNvSpPr>
          <p:nvPr/>
        </p:nvSpPr>
        <p:spPr bwMode="auto">
          <a:xfrm>
            <a:off x="3886200" y="2605088"/>
            <a:ext cx="1600200" cy="1371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b="1"/>
              <a:t>CPU</a:t>
            </a:r>
          </a:p>
        </p:txBody>
      </p:sp>
      <p:sp>
        <p:nvSpPr>
          <p:cNvPr id="233477" name="Line 5"/>
          <p:cNvSpPr>
            <a:spLocks noChangeShapeType="1"/>
          </p:cNvSpPr>
          <p:nvPr/>
        </p:nvSpPr>
        <p:spPr bwMode="auto">
          <a:xfrm>
            <a:off x="762000" y="1614488"/>
            <a:ext cx="60198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78" name="Line 6"/>
          <p:cNvSpPr>
            <a:spLocks noChangeShapeType="1"/>
          </p:cNvSpPr>
          <p:nvPr/>
        </p:nvSpPr>
        <p:spPr bwMode="auto">
          <a:xfrm flipV="1">
            <a:off x="2209800" y="1614488"/>
            <a:ext cx="0" cy="609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79" name="Line 7"/>
          <p:cNvSpPr>
            <a:spLocks noChangeShapeType="1"/>
          </p:cNvSpPr>
          <p:nvPr/>
        </p:nvSpPr>
        <p:spPr bwMode="auto">
          <a:xfrm flipV="1">
            <a:off x="4724400" y="1614488"/>
            <a:ext cx="0" cy="990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80" name="Text Box 8"/>
          <p:cNvSpPr txBox="1">
            <a:spLocks noChangeArrowheads="1"/>
          </p:cNvSpPr>
          <p:nvPr/>
        </p:nvSpPr>
        <p:spPr bwMode="auto">
          <a:xfrm>
            <a:off x="5394325" y="1676400"/>
            <a:ext cx="1608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Memory Bus</a:t>
            </a:r>
          </a:p>
        </p:txBody>
      </p:sp>
      <p:sp>
        <p:nvSpPr>
          <p:cNvPr id="233481" name="Line 9"/>
          <p:cNvSpPr>
            <a:spLocks noChangeShapeType="1"/>
          </p:cNvSpPr>
          <p:nvPr/>
        </p:nvSpPr>
        <p:spPr bwMode="auto">
          <a:xfrm flipH="1" flipV="1">
            <a:off x="2743200" y="3276600"/>
            <a:ext cx="1143000" cy="142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82" name="Text Box 10"/>
          <p:cNvSpPr txBox="1">
            <a:spLocks noChangeArrowheads="1"/>
          </p:cNvSpPr>
          <p:nvPr/>
        </p:nvSpPr>
        <p:spPr bwMode="auto">
          <a:xfrm>
            <a:off x="2895600" y="289560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INTR</a:t>
            </a:r>
          </a:p>
        </p:txBody>
      </p:sp>
      <p:sp>
        <p:nvSpPr>
          <p:cNvPr id="233483" name="Text Box 11"/>
          <p:cNvSpPr txBox="1">
            <a:spLocks noChangeArrowheads="1"/>
          </p:cNvSpPr>
          <p:nvPr/>
        </p:nvSpPr>
        <p:spPr bwMode="auto">
          <a:xfrm>
            <a:off x="1524000" y="2057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0</a:t>
            </a:r>
          </a:p>
        </p:txBody>
      </p:sp>
      <p:sp>
        <p:nvSpPr>
          <p:cNvPr id="233484" name="Text Box 12"/>
          <p:cNvSpPr txBox="1">
            <a:spLocks noChangeArrowheads="1"/>
          </p:cNvSpPr>
          <p:nvPr/>
        </p:nvSpPr>
        <p:spPr bwMode="auto">
          <a:xfrm>
            <a:off x="1479550" y="41290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N</a:t>
            </a:r>
          </a:p>
        </p:txBody>
      </p:sp>
      <p:sp>
        <p:nvSpPr>
          <p:cNvPr id="233485" name="Text Box 13"/>
          <p:cNvSpPr txBox="1">
            <a:spLocks noChangeArrowheads="1"/>
          </p:cNvSpPr>
          <p:nvPr/>
        </p:nvSpPr>
        <p:spPr bwMode="auto">
          <a:xfrm>
            <a:off x="646113" y="2057400"/>
            <a:ext cx="877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t>IRQs</a:t>
            </a:r>
          </a:p>
        </p:txBody>
      </p:sp>
      <p:sp>
        <p:nvSpPr>
          <p:cNvPr id="233486" name="Rectangle 14"/>
          <p:cNvSpPr>
            <a:spLocks noChangeArrowheads="1"/>
          </p:cNvSpPr>
          <p:nvPr/>
        </p:nvSpPr>
        <p:spPr bwMode="auto">
          <a:xfrm>
            <a:off x="6248400" y="2819400"/>
            <a:ext cx="1143000" cy="33528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r>
              <a:rPr lang="en-US" b="1"/>
              <a:t>IDT</a:t>
            </a:r>
          </a:p>
        </p:txBody>
      </p:sp>
      <p:sp>
        <p:nvSpPr>
          <p:cNvPr id="233487" name="Text Box 15"/>
          <p:cNvSpPr txBox="1">
            <a:spLocks noChangeArrowheads="1"/>
          </p:cNvSpPr>
          <p:nvPr/>
        </p:nvSpPr>
        <p:spPr bwMode="auto">
          <a:xfrm>
            <a:off x="5867400" y="2971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0</a:t>
            </a:r>
          </a:p>
        </p:txBody>
      </p:sp>
      <p:sp>
        <p:nvSpPr>
          <p:cNvPr id="233488" name="Text Box 16"/>
          <p:cNvSpPr txBox="1">
            <a:spLocks noChangeArrowheads="1"/>
          </p:cNvSpPr>
          <p:nvPr/>
        </p:nvSpPr>
        <p:spPr bwMode="auto">
          <a:xfrm>
            <a:off x="5715000" y="6186488"/>
            <a:ext cx="56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255</a:t>
            </a:r>
          </a:p>
        </p:txBody>
      </p:sp>
      <p:sp>
        <p:nvSpPr>
          <p:cNvPr id="233489" name="Line 17"/>
          <p:cNvSpPr>
            <a:spLocks noChangeShapeType="1"/>
          </p:cNvSpPr>
          <p:nvPr/>
        </p:nvSpPr>
        <p:spPr bwMode="auto">
          <a:xfrm>
            <a:off x="762000" y="2528888"/>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90" name="Line 18"/>
          <p:cNvSpPr>
            <a:spLocks noChangeShapeType="1"/>
          </p:cNvSpPr>
          <p:nvPr/>
        </p:nvSpPr>
        <p:spPr bwMode="auto">
          <a:xfrm>
            <a:off x="762000" y="2681288"/>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91" name="Line 19"/>
          <p:cNvSpPr>
            <a:spLocks noChangeShapeType="1"/>
          </p:cNvSpPr>
          <p:nvPr/>
        </p:nvSpPr>
        <p:spPr bwMode="auto">
          <a:xfrm>
            <a:off x="762000" y="2833688"/>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92" name="Line 20"/>
          <p:cNvSpPr>
            <a:spLocks noChangeShapeType="1"/>
          </p:cNvSpPr>
          <p:nvPr/>
        </p:nvSpPr>
        <p:spPr bwMode="auto">
          <a:xfrm>
            <a:off x="762000" y="2986088"/>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93" name="Rectangle 21"/>
          <p:cNvSpPr>
            <a:spLocks noChangeArrowheads="1"/>
          </p:cNvSpPr>
          <p:nvPr/>
        </p:nvSpPr>
        <p:spPr bwMode="auto">
          <a:xfrm>
            <a:off x="7620000" y="4114800"/>
            <a:ext cx="1371600" cy="609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b="1"/>
              <a:t>handler</a:t>
            </a:r>
          </a:p>
        </p:txBody>
      </p:sp>
      <p:sp>
        <p:nvSpPr>
          <p:cNvPr id="233494" name="Text Box 22"/>
          <p:cNvSpPr txBox="1">
            <a:spLocks noChangeArrowheads="1"/>
          </p:cNvSpPr>
          <p:nvPr/>
        </p:nvSpPr>
        <p:spPr bwMode="auto">
          <a:xfrm>
            <a:off x="4800600" y="2562225"/>
            <a:ext cx="53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idtr</a:t>
            </a:r>
          </a:p>
        </p:txBody>
      </p:sp>
      <p:sp>
        <p:nvSpPr>
          <p:cNvPr id="233495" name="Line 23"/>
          <p:cNvSpPr>
            <a:spLocks noChangeShapeType="1"/>
          </p:cNvSpPr>
          <p:nvPr/>
        </p:nvSpPr>
        <p:spPr bwMode="auto">
          <a:xfrm>
            <a:off x="5410200" y="2819400"/>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96" name="Line 24"/>
          <p:cNvSpPr>
            <a:spLocks noChangeShapeType="1"/>
          </p:cNvSpPr>
          <p:nvPr/>
        </p:nvSpPr>
        <p:spPr bwMode="auto">
          <a:xfrm flipV="1">
            <a:off x="6858000" y="4419600"/>
            <a:ext cx="685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97" name="Line 25"/>
          <p:cNvSpPr>
            <a:spLocks noChangeShapeType="1"/>
          </p:cNvSpPr>
          <p:nvPr/>
        </p:nvSpPr>
        <p:spPr bwMode="auto">
          <a:xfrm>
            <a:off x="6248400" y="44958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98" name="Line 26"/>
          <p:cNvSpPr>
            <a:spLocks noChangeShapeType="1"/>
          </p:cNvSpPr>
          <p:nvPr/>
        </p:nvSpPr>
        <p:spPr bwMode="auto">
          <a:xfrm>
            <a:off x="6248400" y="48768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499" name="Line 27"/>
          <p:cNvSpPr>
            <a:spLocks noChangeShapeType="1"/>
          </p:cNvSpPr>
          <p:nvPr/>
        </p:nvSpPr>
        <p:spPr bwMode="auto">
          <a:xfrm>
            <a:off x="5562600" y="3810000"/>
            <a:ext cx="609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500" name="Text Box 28"/>
          <p:cNvSpPr txBox="1">
            <a:spLocks noChangeArrowheads="1"/>
          </p:cNvSpPr>
          <p:nvPr/>
        </p:nvSpPr>
        <p:spPr bwMode="auto">
          <a:xfrm>
            <a:off x="1143000" y="5638800"/>
            <a:ext cx="1811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t>Mask points</a:t>
            </a:r>
          </a:p>
        </p:txBody>
      </p:sp>
      <p:sp>
        <p:nvSpPr>
          <p:cNvPr id="233501" name="Line 29"/>
          <p:cNvSpPr>
            <a:spLocks noChangeShapeType="1"/>
          </p:cNvSpPr>
          <p:nvPr/>
        </p:nvSpPr>
        <p:spPr bwMode="auto">
          <a:xfrm flipH="1" flipV="1">
            <a:off x="1295400" y="3124200"/>
            <a:ext cx="304800" cy="2438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502" name="Line 30"/>
          <p:cNvSpPr>
            <a:spLocks noChangeShapeType="1"/>
          </p:cNvSpPr>
          <p:nvPr/>
        </p:nvSpPr>
        <p:spPr bwMode="auto">
          <a:xfrm flipV="1">
            <a:off x="2438400" y="3367088"/>
            <a:ext cx="1295400" cy="2195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503" name="Text Box 31"/>
          <p:cNvSpPr txBox="1">
            <a:spLocks noChangeArrowheads="1"/>
          </p:cNvSpPr>
          <p:nvPr/>
        </p:nvSpPr>
        <p:spPr bwMode="auto">
          <a:xfrm>
            <a:off x="4648200" y="3565525"/>
            <a:ext cx="874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vector</a:t>
            </a:r>
          </a:p>
        </p:txBody>
      </p:sp>
    </p:spTree>
    <p:extLst>
      <p:ext uri="{BB962C8B-B14F-4D97-AF65-F5344CB8AC3E}">
        <p14:creationId xmlns:p14="http://schemas.microsoft.com/office/powerpoint/2010/main" val="39075112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196</TotalTime>
  <Words>2610</Words>
  <Application>Microsoft Macintosh PowerPoint</Application>
  <PresentationFormat>On-screen Show (4:3)</PresentationFormat>
  <Paragraphs>371</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Section 2: Processes, Interrupts, GNU C Library Functions</vt:lpstr>
      <vt:lpstr>PROCESSES</vt:lpstr>
      <vt:lpstr>PROCESSES</vt:lpstr>
      <vt:lpstr>Why Processes?</vt:lpstr>
      <vt:lpstr>PowerPoint Presentation</vt:lpstr>
      <vt:lpstr>PowerPoint Presentation</vt:lpstr>
      <vt:lpstr>Interrupts</vt:lpstr>
      <vt:lpstr>CPU’s ‘fetch-execute’ cycle</vt:lpstr>
      <vt:lpstr>Hardware or Software</vt:lpstr>
      <vt:lpstr>Similar Steps for all Interrupts</vt:lpstr>
      <vt:lpstr>Where to save state? </vt:lpstr>
      <vt:lpstr>Part 2: System Calls in C</vt:lpstr>
      <vt:lpstr>System Call Interface</vt:lpstr>
      <vt:lpstr>The fork() System Call (1)</vt:lpstr>
      <vt:lpstr>DEMO – FORK1.C</vt:lpstr>
      <vt:lpstr>System() – SYSTEM-EX.C</vt:lpstr>
      <vt:lpstr>The exec()System Call (1)</vt:lpstr>
      <vt:lpstr>PowerPoint Presentation</vt:lpstr>
      <vt:lpstr>The exec()System Call (2)</vt:lpstr>
      <vt:lpstr>Environment</vt:lpstr>
      <vt:lpstr>fork() and exec() Combined</vt:lpstr>
      <vt:lpstr>The System wait() Call</vt:lpstr>
      <vt:lpstr>The System wait() Call (2)</vt:lpstr>
      <vt:lpstr>HW1 Hints </vt:lpstr>
      <vt:lpstr>Errno.h</vt:lpstr>
      <vt:lpstr>Zombie Processes</vt:lpstr>
      <vt:lpstr>How to get rid of zombie processes? </vt:lpstr>
      <vt:lpstr>The exit() System Call</vt:lpstr>
      <vt:lpstr>PowerPoint Presentation</vt:lpstr>
      <vt:lpstr>UNIX signals &amp; pipes</vt:lpstr>
      <vt:lpstr>UNIX Signals</vt:lpstr>
      <vt:lpstr>More on Signals</vt:lpstr>
      <vt:lpstr>Signal Handling</vt:lpstr>
      <vt:lpstr>SIGNAL EXAMPLES</vt:lpstr>
      <vt:lpstr>UNIX Pipes</vt:lpstr>
      <vt:lpstr>UNIX Pipes</vt:lpstr>
      <vt:lpstr>UNIX Pipes (cont)</vt:lpstr>
      <vt:lpstr>Examples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Liu</dc:creator>
  <cp:lastModifiedBy>William Liu</cp:lastModifiedBy>
  <cp:revision>22</cp:revision>
  <dcterms:created xsi:type="dcterms:W3CDTF">2014-09-07T20:57:17Z</dcterms:created>
  <dcterms:modified xsi:type="dcterms:W3CDTF">2014-09-10T19:09:36Z</dcterms:modified>
</cp:coreProperties>
</file>