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58" r:id="rId3"/>
    <p:sldId id="259" r:id="rId4"/>
    <p:sldId id="274" r:id="rId5"/>
    <p:sldId id="261" r:id="rId6"/>
    <p:sldId id="262" r:id="rId7"/>
    <p:sldId id="273" r:id="rId8"/>
    <p:sldId id="263" r:id="rId9"/>
    <p:sldId id="269" r:id="rId10"/>
    <p:sldId id="270" r:id="rId11"/>
    <p:sldId id="271" r:id="rId12"/>
    <p:sldId id="272" r:id="rId13"/>
    <p:sldId id="276" r:id="rId14"/>
    <p:sldId id="26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2"/>
    <p:restoredTop sz="96405"/>
  </p:normalViewPr>
  <p:slideViewPr>
    <p:cSldViewPr snapToGrid="0" snapToObjects="1">
      <p:cViewPr>
        <p:scale>
          <a:sx n="140" d="100"/>
          <a:sy n="140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5E6C6-2C30-B748-9EA3-6559A5538783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4545-12BB-5047-8E3C-264138A28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2982B-7719-2440-96B5-099CE7AC5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FF6F32-11EC-C146-8406-7B0E0D84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56B72-E9BB-374D-BF7A-B3A9F426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3776D-BD2C-A945-9D76-DA6566C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62C76-674B-CA49-942A-19E770D8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3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0EE5-4CF1-0946-AB34-BE7416E0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FC26E8-F5E1-D242-B437-3B444419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B21A5-8B4C-CD4A-9692-C33B60F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D43CD-7D4D-9E43-9565-F3121587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5223F-0421-9C43-82A3-9EF5CB02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D14761-5FD2-6A48-8735-30FD77D17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9007A7-ABFE-CC47-A58C-24562A4FE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D8804-1AF9-2B40-95EE-5961D946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3B19DD-8B76-E44A-94B6-1E888F41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F36F77-6238-A049-85BF-C577C888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8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7AC4A-F1E6-054A-924C-9592962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BAF20-7CBB-DE45-ABA2-C7527A17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BAEC7-5606-6C43-BF15-E37E737D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8EDCBF-C902-D640-8A3F-3C5ACC1B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0E9213-F423-C042-ABA8-FB5D5A9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0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E586E-2737-5742-BE23-DDBE886A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9C4850-AEDE-FB40-A563-51E5FAC9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64B3D7-D1C0-9C4E-82F9-532D64B4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94DE2-AAA4-5847-832A-A6E0136A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30DFB-FED7-6F4A-B798-C6D56B8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2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E0870-723A-1F48-84B5-DA95B01C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BDFBB-A2D9-9548-BF92-8D473A618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DB410B-1DE4-7449-B5C0-9899FA5F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235A71-6B1D-8D45-AF1F-EEEA7E91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77C3E2-FE11-9347-9220-B066B7DF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B2B248-774B-614E-8283-42C2D770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3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D8A7C-AEF3-8549-978B-2795C127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BF39E-D5D9-894F-B792-510402E23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C1C0C9-00D2-E349-8794-D755A162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B40A4-4D25-1347-BEE7-6CA3B8B4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81587F-0794-DA46-83C5-8A8098804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9219B6-F78E-F140-8D7E-473384C3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EF3760-0531-894A-BDF8-F3E611A2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4E0887-EE3F-C247-92C0-07632B1E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3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AA63A-ECE9-4140-90FE-315FD7A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126D1F-B01A-D44F-9637-15DEA367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A341BB-7B90-904B-A01B-D7D680A4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448AA3-5F9A-A44B-952E-C10DD820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18C38-887E-DE45-9D69-F47AEA1D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7F857F-97D9-D74C-B9A1-BD888C58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4E6D25-5776-D14A-B445-ADCE8C55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9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55735-ABB8-DA46-B967-D0BB12CC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45070-C2B1-3B4F-9D6C-102787D30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550E91-4C76-694B-9828-620F7392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A8F0B2-ADA2-9A42-82F7-04D75FFE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207857-68B4-D74A-B3D3-B013EAF9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8C14A-FC8B-5B49-AE10-5F6CA17A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1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3EA7B-C265-434C-99EA-15BC488C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1AB83C-AF54-E040-AFDD-57D88A134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F5D7A-E7C4-6F41-ADBB-AD420942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E7923B-24AE-1141-A086-74BEAB27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726CED-9C70-C54F-9979-D55AA807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8BBA0F-89D9-F041-99E9-5CA9A980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29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D6383-9047-2140-84DB-7707947E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71D9F5-E3DC-464F-9AE3-37298C01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D130A3-E28B-3D42-8651-6A5B99E07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C466-26E0-9A47-896B-6472B49840F9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0F11E-DE2C-B44B-8C7C-EFB71E3D6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F6083-12D9-774D-99A4-BE1F1E7E5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111B-2679-D049-B69E-7C9B9B5FB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D1B10E-B026-A12C-7A84-A07099B3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304800"/>
            <a:ext cx="6375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1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64D997-3B29-F989-684B-640C963A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3" y="157279"/>
            <a:ext cx="5134718" cy="6543441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E93163C-5870-A34F-807D-A81955F8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77535"/>
              </p:ext>
            </p:extLst>
          </p:nvPr>
        </p:nvGraphicFramePr>
        <p:xfrm>
          <a:off x="7938052" y="26504"/>
          <a:ext cx="39497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700">
                  <a:extLst>
                    <a:ext uri="{9D8B030D-6E8A-4147-A177-3AD203B41FA5}">
                      <a16:colId xmlns:a16="http://schemas.microsoft.com/office/drawing/2014/main" val="896291620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Анализ цен на авиабилеты с использованием </a:t>
                      </a:r>
                      <a:r>
                        <a:rPr lang="en" sz="1600" u="none" strike="noStrike" dirty="0">
                          <a:effectLst/>
                        </a:rPr>
                        <a:t>Python, Apache Airflow </a:t>
                      </a:r>
                      <a:r>
                        <a:rPr lang="ru-RU" sz="1600" u="none" strike="noStrike" dirty="0">
                          <a:effectLst/>
                        </a:rPr>
                        <a:t>и </a:t>
                      </a:r>
                      <a:r>
                        <a:rPr lang="en" sz="1600" u="none" strike="noStrike" dirty="0">
                          <a:effectLst/>
                        </a:rPr>
                        <a:t>Apache Superset </a:t>
                      </a:r>
                      <a:r>
                        <a:rPr lang="ru-RU" sz="1600" u="none" strike="noStrike" dirty="0">
                          <a:effectLst/>
                        </a:rPr>
                        <a:t>для поиска оптимальных комбинированных перелётов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7342875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43699E-FE7C-351F-81CB-F0A43FC4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07" y="2206210"/>
            <a:ext cx="5494399" cy="24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5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366E25-A5A6-C125-ACC4-2F869C99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7" y="40730"/>
            <a:ext cx="8158550" cy="68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687BE0E-3864-BE46-9919-C049DC451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48358"/>
              </p:ext>
            </p:extLst>
          </p:nvPr>
        </p:nvGraphicFramePr>
        <p:xfrm>
          <a:off x="8077200" y="82112"/>
          <a:ext cx="41148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672389583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Использование технологии </a:t>
                      </a:r>
                      <a:r>
                        <a:rPr lang="en" sz="1600" u="none" strike="noStrike" dirty="0">
                          <a:effectLst/>
                        </a:rPr>
                        <a:t>Transfer Learning </a:t>
                      </a:r>
                      <a:r>
                        <a:rPr lang="ru-RU" sz="1600" u="none" strike="noStrike" dirty="0">
                          <a:effectLst/>
                        </a:rPr>
                        <a:t>для классификации изображений по типам клеток крови человека на примере </a:t>
                      </a:r>
                      <a:r>
                        <a:rPr lang="ru-RU" sz="1600" u="none" strike="noStrike" dirty="0" err="1">
                          <a:effectLst/>
                        </a:rPr>
                        <a:t>нейросетей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r>
                        <a:rPr lang="en" sz="1600" u="none" strike="noStrike" dirty="0">
                          <a:effectLst/>
                        </a:rPr>
                        <a:t>ResNet50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588520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35A220-6D7F-A256-6A1E-DC7543B0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" y="367862"/>
            <a:ext cx="5522396" cy="58569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9EB6BE-4CF3-7CD0-FDC8-8B566065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83" y="2532993"/>
            <a:ext cx="6364417" cy="40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1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A584B9-536B-E841-A485-DE550426A5FC}"/>
              </a:ext>
            </a:extLst>
          </p:cNvPr>
          <p:cNvSpPr txBox="1"/>
          <p:nvPr/>
        </p:nvSpPr>
        <p:spPr>
          <a:xfrm>
            <a:off x="3070171" y="2806263"/>
            <a:ext cx="5765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Примеры</a:t>
            </a:r>
            <a:r>
              <a:rPr lang="ru-RU" dirty="0"/>
              <a:t> </a:t>
            </a:r>
            <a:r>
              <a:rPr lang="ru-RU" sz="5400" dirty="0"/>
              <a:t>вакансий</a:t>
            </a:r>
          </a:p>
        </p:txBody>
      </p:sp>
    </p:spTree>
    <p:extLst>
      <p:ext uri="{BB962C8B-B14F-4D97-AF65-F5344CB8AC3E}">
        <p14:creationId xmlns:p14="http://schemas.microsoft.com/office/powerpoint/2010/main" val="329205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27CAF4A-A424-EC4C-86D6-0D22B893F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019"/>
              </p:ext>
            </p:extLst>
          </p:nvPr>
        </p:nvGraphicFramePr>
        <p:xfrm>
          <a:off x="854512" y="252851"/>
          <a:ext cx="10181349" cy="6217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1349">
                  <a:extLst>
                    <a:ext uri="{9D8B030D-6E8A-4147-A177-3AD203B41FA5}">
                      <a16:colId xmlns:a16="http://schemas.microsoft.com/office/drawing/2014/main" val="3282846537"/>
                    </a:ext>
                  </a:extLst>
                </a:gridCol>
              </a:tblGrid>
              <a:tr h="1005098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Middle Data Scientist</a:t>
                      </a:r>
                      <a:endParaRPr lang="en" sz="1600" b="1" i="0" u="none" strike="noStrike" dirty="0">
                        <a:solidFill>
                          <a:srgbClr val="2A3137"/>
                        </a:solidFill>
                        <a:effectLst/>
                        <a:latin typeface="Var(--bloko-font-family-overrid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3876202180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от 110 000 до 250 000 ₽ на руки</a:t>
                      </a:r>
                      <a:endParaRPr lang="ru-RU" sz="1600" b="0" i="0" u="none" strike="noStrike" dirty="0">
                        <a:solidFill>
                          <a:srgbClr val="2A3137"/>
                        </a:solidFill>
                        <a:effectLst/>
                        <a:latin typeface="Var(--magritte-typography-label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2888927202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Требуемый опыт работы: 1–3 года</a:t>
                      </a:r>
                      <a:endParaRPr lang="ru-RU" sz="1600" b="0" i="0" u="none" strike="noStrike">
                        <a:solidFill>
                          <a:srgbClr val="2A3137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2920463516"/>
                  </a:ext>
                </a:extLst>
              </a:tr>
              <a:tr h="98058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1579871862"/>
                  </a:ext>
                </a:extLst>
              </a:tr>
              <a:tr h="98058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1917903392"/>
                  </a:ext>
                </a:extLst>
              </a:tr>
              <a:tr h="98058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2233866576"/>
                  </a:ext>
                </a:extLst>
              </a:tr>
              <a:tr h="15321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Обязанности: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3691886722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Разрабатывать и улучшать модели машинного обучения для ритейла;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1225800237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Участвовать в построении </a:t>
                      </a:r>
                      <a:r>
                        <a:rPr lang="ru-RU" sz="1600" u="none" strike="noStrike" dirty="0" err="1">
                          <a:effectLst/>
                        </a:rPr>
                        <a:t>пайплайнов</a:t>
                      </a:r>
                      <a:r>
                        <a:rPr lang="ru-RU" sz="1600" u="none" strike="noStrike" dirty="0">
                          <a:effectLst/>
                        </a:rPr>
                        <a:t>;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3903085680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Анализировать данные, проводить эксперименты и проверять гипотезы.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1920257964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Требования: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2442220805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Опыт в </a:t>
                      </a:r>
                      <a:r>
                        <a:rPr lang="en" sz="1600" u="none" strike="noStrike" dirty="0">
                          <a:effectLst/>
                        </a:rPr>
                        <a:t>Data Science </a:t>
                      </a:r>
                      <a:r>
                        <a:rPr lang="ru-RU" sz="1600" u="none" strike="noStrike" dirty="0">
                          <a:effectLst/>
                        </a:rPr>
                        <a:t>от 2-х лет;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2562648930"/>
                  </a:ext>
                </a:extLst>
              </a:tr>
              <a:tr h="15321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Наличие решений, выведенных в </a:t>
                      </a:r>
                      <a:r>
                        <a:rPr lang="en" sz="1600" u="none" strike="noStrike" dirty="0">
                          <a:effectLst/>
                        </a:rPr>
                        <a:t>production;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2687584786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Уверенное знание </a:t>
                      </a:r>
                      <a:r>
                        <a:rPr lang="en" sz="1600" u="none" strike="noStrike" dirty="0">
                          <a:effectLst/>
                        </a:rPr>
                        <a:t>SQL, Python, </a:t>
                      </a:r>
                      <a:r>
                        <a:rPr lang="ru-RU" sz="1600" u="none" strike="noStrike" dirty="0">
                          <a:effectLst/>
                        </a:rPr>
                        <a:t>алгоритмов машинного обучения;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3983980836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Умение находить релевантные статьи, реализовывать приведенные решения.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1759695107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Будет плюсом: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3578257853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Знание принципов проведения </a:t>
                      </a:r>
                      <a:r>
                        <a:rPr lang="en" sz="1600" u="none" strike="noStrike">
                          <a:effectLst/>
                        </a:rPr>
                        <a:t>A/B </a:t>
                      </a:r>
                      <a:r>
                        <a:rPr lang="ru-RU" sz="1600" u="none" strike="noStrike">
                          <a:effectLst/>
                        </a:rPr>
                        <a:t>тестов;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3941677478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Опыт работы с </a:t>
                      </a:r>
                      <a:r>
                        <a:rPr lang="en" sz="1600" u="none" strike="noStrike" dirty="0">
                          <a:effectLst/>
                        </a:rPr>
                        <a:t>Linux, Git, Docker.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218221958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437782241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4142525273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Оформление по ТК РФ: оклад (</a:t>
                      </a:r>
                      <a:r>
                        <a:rPr lang="ru-RU" sz="1600" u="none" strike="noStrike" dirty="0" err="1">
                          <a:effectLst/>
                        </a:rPr>
                        <a:t>миддл</a:t>
                      </a:r>
                      <a:r>
                        <a:rPr lang="ru-RU" sz="1600" u="none" strike="noStrike" dirty="0">
                          <a:effectLst/>
                        </a:rPr>
                        <a:t> - от 200к на руки, </a:t>
                      </a:r>
                      <a:r>
                        <a:rPr lang="ru-RU" sz="1600" u="none" strike="noStrike" dirty="0" err="1">
                          <a:effectLst/>
                        </a:rPr>
                        <a:t>сениор</a:t>
                      </a:r>
                      <a:r>
                        <a:rPr lang="ru-RU" sz="1600" u="none" strike="noStrike" dirty="0">
                          <a:effectLst/>
                        </a:rPr>
                        <a:t> от 250к на руки)+ годовой бонус (10% или 20% от годового дохода) – </a:t>
                      </a:r>
                      <a:r>
                        <a:rPr lang="ru-RU" sz="1600" u="none" strike="noStrike" dirty="0" err="1">
                          <a:effectLst/>
                        </a:rPr>
                        <a:t>грейд</a:t>
                      </a:r>
                      <a:r>
                        <a:rPr lang="ru-RU" sz="1600" u="none" strike="noStrike" dirty="0">
                          <a:effectLst/>
                        </a:rPr>
                        <a:t> определяется по результатам собеседования.</a:t>
                      </a:r>
                      <a:endParaRPr lang="ru-RU" sz="1600" b="0" i="0" u="none" strike="noStrike" dirty="0">
                        <a:solidFill>
                          <a:srgbClr val="2A3137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596" marR="4596" marT="4596" marB="0" anchor="b"/>
                </a:tc>
                <a:extLst>
                  <a:ext uri="{0D108BD9-81ED-4DB2-BD59-A6C34878D82A}">
                    <a16:rowId xmlns:a16="http://schemas.microsoft.com/office/drawing/2014/main" val="360858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20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FE28ABD-A7FF-9642-9070-26C4515DA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57275"/>
              </p:ext>
            </p:extLst>
          </p:nvPr>
        </p:nvGraphicFramePr>
        <p:xfrm>
          <a:off x="620110" y="357352"/>
          <a:ext cx="10142483" cy="6350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2483">
                  <a:extLst>
                    <a:ext uri="{9D8B030D-6E8A-4147-A177-3AD203B41FA5}">
                      <a16:colId xmlns:a16="http://schemas.microsoft.com/office/drawing/2014/main" val="2642392729"/>
                    </a:ext>
                  </a:extLst>
                </a:gridCol>
              </a:tblGrid>
              <a:tr h="48019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Программист </a:t>
                      </a:r>
                      <a:r>
                        <a:rPr lang="en" sz="1600" u="none" strike="noStrike">
                          <a:effectLst/>
                          <a:latin typeface="+mn-lt"/>
                        </a:rPr>
                        <a:t>Python/Data Scientist (junior)</a:t>
                      </a:r>
                      <a:endParaRPr lang="en" sz="1600" b="1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4157765805"/>
                  </a:ext>
                </a:extLst>
              </a:tr>
              <a:tr h="13003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от 90 000 до 150 000 ₽ на руки</a:t>
                      </a:r>
                      <a:endParaRPr lang="ru-RU" sz="1600" b="0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3293560652"/>
                  </a:ext>
                </a:extLst>
              </a:tr>
              <a:tr h="13003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Требуемый опыт работы: 1–3 года</a:t>
                      </a:r>
                      <a:endParaRPr lang="ru-RU" sz="1600" b="0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1920513488"/>
                  </a:ext>
                </a:extLst>
              </a:tr>
              <a:tr h="99073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1956684686"/>
                  </a:ext>
                </a:extLst>
              </a:tr>
              <a:tr h="99073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3759833778"/>
                  </a:ext>
                </a:extLst>
              </a:tr>
              <a:tr h="99073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916837325"/>
                  </a:ext>
                </a:extLst>
              </a:tr>
              <a:tr h="15480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Обязанности:</a:t>
                      </a:r>
                      <a:endParaRPr lang="ru-RU" sz="1600" b="1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4229825040"/>
                  </a:ext>
                </a:extLst>
              </a:tr>
              <a:tr h="65017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Под руководством опытного специалиста в машинном обучении и </a:t>
                      </a:r>
                      <a:r>
                        <a:rPr lang="en" sz="1600" u="none" strike="noStrike">
                          <a:effectLst/>
                          <a:latin typeface="+mn-lt"/>
                        </a:rPr>
                        <a:t>NLP (natural language processing) </a:t>
                      </a:r>
                      <a:r>
                        <a:rPr lang="ru-RU" sz="1600" u="none" strike="noStrike">
                          <a:effectLst/>
                          <a:latin typeface="+mn-lt"/>
                        </a:rPr>
                        <a:t>улучшение моделей по обработке текстов и изображений.</a:t>
                      </a:r>
                      <a:endParaRPr lang="ru-RU" sz="1600" b="0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1703711417"/>
                  </a:ext>
                </a:extLst>
              </a:tr>
              <a:tr h="260068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Настройка процессов по обработке и аугментации данных.</a:t>
                      </a:r>
                      <a:endParaRPr lang="ru-RU" sz="1600" b="0" i="0" u="none" strike="noStrike" dirty="0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126823425"/>
                  </a:ext>
                </a:extLst>
              </a:tr>
              <a:tr h="13003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Мы ожидаем, что ты:</a:t>
                      </a:r>
                      <a:endParaRPr lang="ru-RU" sz="1600" b="1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879310843"/>
                  </a:ext>
                </a:extLst>
              </a:tr>
              <a:tr h="39010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Знаешь </a:t>
                      </a:r>
                      <a:r>
                        <a:rPr lang="en" sz="1600" u="none" strike="noStrike" dirty="0">
                          <a:effectLst/>
                          <a:latin typeface="+mn-lt"/>
                        </a:rPr>
                        <a:t>Python + </a:t>
                      </a: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основные пакеты работы с данными и </a:t>
                      </a:r>
                      <a:r>
                        <a:rPr lang="en" sz="1600" u="none" strike="noStrike" dirty="0">
                          <a:effectLst/>
                          <a:latin typeface="+mn-lt"/>
                        </a:rPr>
                        <a:t>ML: pandas, </a:t>
                      </a:r>
                      <a:r>
                        <a:rPr lang="en" sz="1600" u="none" strike="noStrike" dirty="0" err="1">
                          <a:effectLst/>
                          <a:latin typeface="+mn-lt"/>
                        </a:rPr>
                        <a:t>numpy</a:t>
                      </a:r>
                      <a:r>
                        <a:rPr lang="en" sz="1600" u="none" strike="noStrike" dirty="0">
                          <a:effectLst/>
                          <a:latin typeface="+mn-lt"/>
                        </a:rPr>
                        <a:t>, torch, </a:t>
                      </a:r>
                      <a:r>
                        <a:rPr lang="en" sz="1600" u="none" strike="noStrike" dirty="0" err="1">
                          <a:effectLst/>
                          <a:latin typeface="+mn-lt"/>
                        </a:rPr>
                        <a:t>Scikit</a:t>
                      </a:r>
                      <a:r>
                        <a:rPr lang="en" sz="1600" u="none" strike="noStrike" dirty="0">
                          <a:effectLst/>
                          <a:latin typeface="+mn-lt"/>
                        </a:rPr>
                        <a:t>-learn, matplotlib;</a:t>
                      </a:r>
                      <a:endParaRPr lang="en" sz="1600" b="0" i="0" u="none" strike="noStrike" dirty="0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3246755009"/>
                  </a:ext>
                </a:extLst>
              </a:tr>
              <a:tr h="260068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Знаешь основы математической статистики,</a:t>
                      </a:r>
                      <a:endParaRPr lang="ru-RU" sz="1600" b="0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3179725722"/>
                  </a:ext>
                </a:extLst>
              </a:tr>
              <a:tr h="15480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Умеешь работать с БД (</a:t>
                      </a:r>
                      <a:r>
                        <a:rPr lang="en" sz="1600" u="none" strike="noStrike">
                          <a:effectLst/>
                          <a:latin typeface="+mn-lt"/>
                        </a:rPr>
                        <a:t>SQL, Django);</a:t>
                      </a:r>
                      <a:endParaRPr lang="en" sz="1600" b="0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1567657431"/>
                  </a:ext>
                </a:extLst>
              </a:tr>
              <a:tr h="260068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Имеешь опыт построения </a:t>
                      </a:r>
                      <a:r>
                        <a:rPr lang="en" sz="1600" u="none" strike="noStrike">
                          <a:effectLst/>
                          <a:latin typeface="+mn-lt"/>
                        </a:rPr>
                        <a:t>ML </a:t>
                      </a:r>
                      <a:r>
                        <a:rPr lang="ru-RU" sz="1600" u="none" strike="noStrike">
                          <a:effectLst/>
                          <a:latin typeface="+mn-lt"/>
                        </a:rPr>
                        <a:t>моделей и их интерактивного улучшения;</a:t>
                      </a:r>
                      <a:endParaRPr lang="ru-RU" sz="1600" b="0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3204085702"/>
                  </a:ext>
                </a:extLst>
              </a:tr>
              <a:tr h="260068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Умеешь самостоятельно принимать решения и искать здравый смысл;</a:t>
                      </a:r>
                      <a:endParaRPr lang="ru-RU" sz="1600" b="0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1115899241"/>
                  </a:ext>
                </a:extLst>
              </a:tr>
              <a:tr h="260068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Умеешь следовать плану и работать в команде.</a:t>
                      </a:r>
                      <a:endParaRPr lang="ru-RU" sz="1600" b="0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3469296608"/>
                  </a:ext>
                </a:extLst>
              </a:tr>
              <a:tr h="13003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Мы оценим, если ты:</a:t>
                      </a:r>
                      <a:endParaRPr lang="ru-RU" sz="1600" b="1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184176176"/>
                  </a:ext>
                </a:extLst>
              </a:tr>
              <a:tr h="260068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+mn-lt"/>
                        </a:rPr>
                        <a:t>Имел опыт работы с </a:t>
                      </a:r>
                      <a:r>
                        <a:rPr lang="en" sz="1600" u="none" strike="noStrike">
                          <a:effectLst/>
                          <a:latin typeface="+mn-lt"/>
                        </a:rPr>
                        <a:t>ml flow, deep learning (NLP, </a:t>
                      </a:r>
                      <a:r>
                        <a:rPr lang="ru-RU" sz="1600" u="none" strike="noStrike">
                          <a:effectLst/>
                          <a:latin typeface="+mn-lt"/>
                        </a:rPr>
                        <a:t>картинки);</a:t>
                      </a:r>
                      <a:endParaRPr lang="ru-RU" sz="1600" b="0" i="0" u="none" strike="noStrike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4049455652"/>
                  </a:ext>
                </a:extLst>
              </a:tr>
              <a:tr h="52013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Ответственный, </a:t>
                      </a:r>
                      <a:r>
                        <a:rPr lang="ru-RU" sz="1600" u="none" strike="noStrike" dirty="0" err="1">
                          <a:effectLst/>
                          <a:latin typeface="+mn-lt"/>
                        </a:rPr>
                        <a:t>стрессоустойчивый</a:t>
                      </a: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, исполнительный, внимательный, умеешь работать в режиме многозадачности.</a:t>
                      </a:r>
                      <a:endParaRPr lang="ru-RU" sz="1600" b="0" i="0" u="none" strike="noStrike" dirty="0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3812932473"/>
                  </a:ext>
                </a:extLst>
              </a:tr>
              <a:tr h="52013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Написал множество интеграций и </a:t>
                      </a:r>
                      <a:r>
                        <a:rPr lang="ru-RU" sz="1600" u="none" strike="noStrike" dirty="0" err="1">
                          <a:effectLst/>
                          <a:latin typeface="+mn-lt"/>
                        </a:rPr>
                        <a:t>краулеров</a:t>
                      </a: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 для получения данных через </a:t>
                      </a:r>
                      <a:r>
                        <a:rPr lang="en" sz="1600" u="none" strike="noStrike" dirty="0">
                          <a:effectLst/>
                          <a:latin typeface="+mn-lt"/>
                        </a:rPr>
                        <a:t>API, RSS, </a:t>
                      </a: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файлов </a:t>
                      </a:r>
                      <a:r>
                        <a:rPr lang="en" sz="1600" u="none" strike="noStrike" dirty="0">
                          <a:effectLst/>
                          <a:latin typeface="+mn-lt"/>
                        </a:rPr>
                        <a:t>XML, PDF, XLS, DOC, JSON.</a:t>
                      </a:r>
                      <a:endParaRPr lang="en" sz="1600" b="0" i="0" u="none" strike="noStrike" dirty="0">
                        <a:solidFill>
                          <a:srgbClr val="2A3137"/>
                        </a:solidFill>
                        <a:effectLst/>
                        <a:latin typeface="+mn-lt"/>
                      </a:endParaRPr>
                    </a:p>
                  </a:txBody>
                  <a:tcPr marL="3851" marR="3851" marT="3851" marB="0" anchor="b"/>
                </a:tc>
                <a:extLst>
                  <a:ext uri="{0D108BD9-81ED-4DB2-BD59-A6C34878D82A}">
                    <a16:rowId xmlns:a16="http://schemas.microsoft.com/office/drawing/2014/main" val="17941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88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49724E-C9B0-1F44-9400-952A7E8C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5" y="605054"/>
            <a:ext cx="11374877" cy="48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317375-C98E-7E45-9D2C-6B8DC1AE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40" y="1291351"/>
            <a:ext cx="4457700" cy="48641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C89F1C-0453-2E41-9A04-F9C19BE3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5" y="345197"/>
            <a:ext cx="11472153" cy="7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9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A584B9-536B-E841-A485-DE550426A5FC}"/>
              </a:ext>
            </a:extLst>
          </p:cNvPr>
          <p:cNvSpPr txBox="1"/>
          <p:nvPr/>
        </p:nvSpPr>
        <p:spPr>
          <a:xfrm>
            <a:off x="3070171" y="2806263"/>
            <a:ext cx="6051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Примеры</a:t>
            </a:r>
            <a:r>
              <a:rPr lang="ru-RU" dirty="0"/>
              <a:t> </a:t>
            </a:r>
            <a:r>
              <a:rPr lang="ru-RU" sz="5400" dirty="0"/>
              <a:t>дипломов</a:t>
            </a:r>
          </a:p>
        </p:txBody>
      </p:sp>
    </p:spTree>
    <p:extLst>
      <p:ext uri="{BB962C8B-B14F-4D97-AF65-F5344CB8AC3E}">
        <p14:creationId xmlns:p14="http://schemas.microsoft.com/office/powerpoint/2010/main" val="39442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10E6FB8-9023-2A45-AF84-8F689E461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42355"/>
              </p:ext>
            </p:extLst>
          </p:nvPr>
        </p:nvGraphicFramePr>
        <p:xfrm>
          <a:off x="205070" y="96052"/>
          <a:ext cx="78740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0">
                  <a:extLst>
                    <a:ext uri="{9D8B030D-6E8A-4147-A177-3AD203B41FA5}">
                      <a16:colId xmlns:a16="http://schemas.microsoft.com/office/drawing/2014/main" val="1241506281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Ассистент </a:t>
                      </a:r>
                      <a:r>
                        <a:rPr lang="ru-RU" sz="1600" u="none" strike="noStrike" dirty="0" err="1">
                          <a:effectLst/>
                        </a:rPr>
                        <a:t>риэлтора</a:t>
                      </a:r>
                      <a:r>
                        <a:rPr lang="ru-RU" sz="1600" u="none" strike="noStrike" dirty="0">
                          <a:effectLst/>
                        </a:rPr>
                        <a:t>. Проект реализует оперативное оповещение через </a:t>
                      </a:r>
                      <a:r>
                        <a:rPr lang="ru-RU" sz="1600" u="none" strike="noStrike" dirty="0" err="1">
                          <a:effectLst/>
                        </a:rPr>
                        <a:t>телеграм</a:t>
                      </a:r>
                      <a:r>
                        <a:rPr lang="ru-RU" sz="1600" u="none" strike="noStrike" dirty="0">
                          <a:effectLst/>
                        </a:rPr>
                        <a:t>-бот о появлении новых объявлений продажи объектов недвижимости от собственников на основных рекламных площадках; выдачу необходимой справочной информации по запросу; оценку объектов недвижимости с помощью ИИ.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504880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245D2D-E08E-5DC0-1F09-4D42EFA1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7" y="1429552"/>
            <a:ext cx="7772400" cy="2333891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9C184E8-E987-FA4F-8368-2C4C3EA24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99193"/>
              </p:ext>
            </p:extLst>
          </p:nvPr>
        </p:nvGraphicFramePr>
        <p:xfrm>
          <a:off x="8079070" y="1803198"/>
          <a:ext cx="3952775" cy="1960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2775">
                  <a:extLst>
                    <a:ext uri="{9D8B030D-6E8A-4147-A177-3AD203B41FA5}">
                      <a16:colId xmlns:a16="http://schemas.microsoft.com/office/drawing/2014/main" val="2625819678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Заключение</a:t>
                      </a:r>
                      <a:br>
                        <a:rPr lang="ru-RU" sz="1600" u="none" strike="noStrike" dirty="0">
                          <a:effectLst/>
                        </a:rPr>
                      </a:br>
                      <a:r>
                        <a:rPr lang="ru-RU" sz="1600" u="none" strike="noStrike" dirty="0">
                          <a:effectLst/>
                        </a:rPr>
                        <a:t>В результате работы над дипломным проектом мною было создано работоспособное приложение, получены практические навыки программирования на языке </a:t>
                      </a:r>
                      <a:r>
                        <a:rPr lang="en" sz="1600" u="none" strike="noStrike" dirty="0">
                          <a:effectLst/>
                        </a:rPr>
                        <a:t>Python, </a:t>
                      </a:r>
                      <a:r>
                        <a:rPr lang="ru-RU" sz="1600" u="none" strike="noStrike" dirty="0">
                          <a:effectLst/>
                        </a:rPr>
                        <a:t>работы с базой данных, </a:t>
                      </a:r>
                      <a:r>
                        <a:rPr lang="en" sz="1600" u="none" strike="noStrike" dirty="0">
                          <a:effectLst/>
                        </a:rPr>
                        <a:t>Telegram API, </a:t>
                      </a:r>
                      <a:r>
                        <a:rPr lang="ru-RU" sz="1600" u="none" strike="noStrike" dirty="0">
                          <a:effectLst/>
                        </a:rPr>
                        <a:t>создания и обучения нейронной сети.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35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52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46F031-F92E-A346-B4F1-65CED5D8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84" y="413886"/>
            <a:ext cx="5161551" cy="60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4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1ED8383-0845-854E-A035-194E5E62F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1713"/>
              </p:ext>
            </p:extLst>
          </p:nvPr>
        </p:nvGraphicFramePr>
        <p:xfrm>
          <a:off x="5955327" y="9625"/>
          <a:ext cx="6172200" cy="750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3835135287"/>
                    </a:ext>
                  </a:extLst>
                </a:gridCol>
              </a:tblGrid>
              <a:tr h="7507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Анализ предсказаний курсов валют с помощью </a:t>
                      </a:r>
                      <a:br>
                        <a:rPr lang="ru-RU" sz="1600" u="none" strike="noStrike" dirty="0">
                          <a:effectLst/>
                        </a:rPr>
                      </a:br>
                      <a:r>
                        <a:rPr lang="ru-RU" sz="1600" u="none" strike="noStrike" dirty="0">
                          <a:effectLst/>
                        </a:rPr>
                        <a:t>модели машинного обучения на разный промежуток времени в зависимости от ключевых индикаторов на фондовом рынке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771513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8A6D84A-D32F-FA4D-9660-9AC4A8F3C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43234"/>
              </p:ext>
            </p:extLst>
          </p:nvPr>
        </p:nvGraphicFramePr>
        <p:xfrm>
          <a:off x="8055864" y="1212784"/>
          <a:ext cx="4148986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8986">
                  <a:extLst>
                    <a:ext uri="{9D8B030D-6E8A-4147-A177-3AD203B41FA5}">
                      <a16:colId xmlns:a16="http://schemas.microsoft.com/office/drawing/2014/main" val="150456668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effectLst/>
                        </a:rPr>
                        <a:t>https://</a:t>
                      </a:r>
                      <a:r>
                        <a:rPr lang="en" sz="1200" u="none" strike="noStrike" dirty="0" err="1">
                          <a:effectLst/>
                        </a:rPr>
                        <a:t>investfunds.ru</a:t>
                      </a:r>
                      <a:r>
                        <a:rPr lang="en" sz="1200" u="none" strike="noStrike" dirty="0">
                          <a:effectLst/>
                        </a:rPr>
                        <a:t>/indexes/515/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037502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2431A6-DDAC-174F-828C-E1298C65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43" y="2131949"/>
            <a:ext cx="5802832" cy="45251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AF7906-4D00-E34F-83C0-2B247C5E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28"/>
            <a:ext cx="5582173" cy="65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75C3C3F-2EA6-1248-A638-722D5513E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63804"/>
              </p:ext>
            </p:extLst>
          </p:nvPr>
        </p:nvGraphicFramePr>
        <p:xfrm>
          <a:off x="8246110" y="96052"/>
          <a:ext cx="37465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3004128823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Data Engineering </a:t>
                      </a:r>
                      <a:r>
                        <a:rPr lang="ru-RU" sz="1600" u="none" strike="noStrike" dirty="0">
                          <a:effectLst/>
                        </a:rPr>
                        <a:t>в медицине.</a:t>
                      </a:r>
                      <a:br>
                        <a:rPr lang="ru-RU" sz="1600" u="none" strike="noStrike" dirty="0">
                          <a:effectLst/>
                        </a:rPr>
                      </a:br>
                      <a:r>
                        <a:rPr lang="ru-RU" sz="1600" u="none" strike="noStrike" dirty="0">
                          <a:effectLst/>
                        </a:rPr>
                        <a:t>Сбор и разметка данных с применением методов машинного обучения.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293109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D6E141-1828-1EBB-7D29-642F1059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" y="131279"/>
            <a:ext cx="5070326" cy="66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822991D-4998-A28B-E90A-E8EB1FCEA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9"/>
            <a:ext cx="4946418" cy="668296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917389-BE97-ED79-D0BD-AF9F87FC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04" y="848139"/>
            <a:ext cx="5639261" cy="47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0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478</Words>
  <Application>Microsoft Macintosh PowerPoint</Application>
  <PresentationFormat>Широкоэкранный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Times New Roman</vt:lpstr>
      <vt:lpstr>Var(--bloko-font-family-overrid</vt:lpstr>
      <vt:lpstr>Var(--magritte-typography-label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28</cp:revision>
  <dcterms:created xsi:type="dcterms:W3CDTF">2024-09-04T16:32:53Z</dcterms:created>
  <dcterms:modified xsi:type="dcterms:W3CDTF">2024-09-04T19:59:17Z</dcterms:modified>
</cp:coreProperties>
</file>