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0" r:id="rId3"/>
    <p:sldId id="288" r:id="rId4"/>
    <p:sldId id="267" r:id="rId5"/>
    <p:sldId id="268" r:id="rId6"/>
    <p:sldId id="269" r:id="rId7"/>
    <p:sldId id="287" r:id="rId8"/>
    <p:sldId id="271" r:id="rId9"/>
    <p:sldId id="272" r:id="rId10"/>
    <p:sldId id="273" r:id="rId11"/>
    <p:sldId id="286" r:id="rId12"/>
    <p:sldId id="275" r:id="rId13"/>
    <p:sldId id="276" r:id="rId14"/>
    <p:sldId id="290" r:id="rId15"/>
    <p:sldId id="291" r:id="rId16"/>
    <p:sldId id="285" r:id="rId17"/>
    <p:sldId id="278" r:id="rId18"/>
    <p:sldId id="279" r:id="rId19"/>
    <p:sldId id="280" r:id="rId20"/>
    <p:sldId id="281" r:id="rId21"/>
    <p:sldId id="289"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06" autoAdjust="0"/>
  </p:normalViewPr>
  <p:slideViewPr>
    <p:cSldViewPr>
      <p:cViewPr varScale="1">
        <p:scale>
          <a:sx n="100" d="100"/>
          <a:sy n="100" d="100"/>
        </p:scale>
        <p:origin x="348" y="5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First step –</a:t>
          </a:r>
        </a:p>
        <a:p>
          <a:r>
            <a:rPr lang="en-US" dirty="0"/>
            <a:t>Data acquisition </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Second step – </a:t>
          </a:r>
        </a:p>
        <a:p>
          <a:r>
            <a:rPr lang="en-US" dirty="0"/>
            <a:t>Data cleaning</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Third step –</a:t>
          </a:r>
        </a:p>
        <a:p>
          <a:r>
            <a:rPr lang="en-US" dirty="0"/>
            <a:t>Exploratory data analysis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Fourth and last step – </a:t>
          </a:r>
        </a:p>
        <a:p>
          <a:r>
            <a:rPr lang="en-US" dirty="0"/>
            <a:t>Machine learning</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custLinFactNeighborY="-13689"/>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Fourth and last step – </a:t>
          </a:r>
        </a:p>
        <a:p>
          <a:pPr marL="0" lvl="0" indent="0" algn="ctr" defTabSz="711200">
            <a:lnSpc>
              <a:spcPct val="90000"/>
            </a:lnSpc>
            <a:spcBef>
              <a:spcPct val="0"/>
            </a:spcBef>
            <a:spcAft>
              <a:spcPct val="35000"/>
            </a:spcAft>
            <a:buNone/>
          </a:pPr>
          <a:r>
            <a:rPr lang="en-US" sz="1600" kern="1200" dirty="0"/>
            <a:t>Machine learning</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Third step –</a:t>
          </a:r>
        </a:p>
        <a:p>
          <a:pPr marL="0" lvl="0" indent="0" algn="ctr" defTabSz="711200">
            <a:lnSpc>
              <a:spcPct val="90000"/>
            </a:lnSpc>
            <a:spcBef>
              <a:spcPct val="0"/>
            </a:spcBef>
            <a:spcAft>
              <a:spcPct val="35000"/>
            </a:spcAft>
            <a:buNone/>
          </a:pPr>
          <a:r>
            <a:rPr lang="en-US" sz="1600" kern="1200" dirty="0"/>
            <a:t>Exploratory data analysis</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Second step – </a:t>
          </a:r>
        </a:p>
        <a:p>
          <a:pPr marL="0" lvl="0" indent="0" algn="ctr" defTabSz="711200">
            <a:lnSpc>
              <a:spcPct val="90000"/>
            </a:lnSpc>
            <a:spcBef>
              <a:spcPct val="0"/>
            </a:spcBef>
            <a:spcAft>
              <a:spcPct val="35000"/>
            </a:spcAft>
            <a:buNone/>
          </a:pPr>
          <a:r>
            <a:rPr lang="en-US" sz="1600" kern="1200" dirty="0"/>
            <a:t>Data cleaning</a:t>
          </a:r>
        </a:p>
      </dsp:txBody>
      <dsp:txXfrm rot="10800000">
        <a:off x="0" y="1190666"/>
        <a:ext cx="5029199" cy="780308"/>
      </dsp:txXfrm>
    </dsp:sp>
    <dsp:sp modelId="{32FA43B7-34B4-4881-9A79-E3EDEC9D4CBF}">
      <dsp:nvSpPr>
        <dsp:cNvPr id="0" name=""/>
        <dsp:cNvSpPr/>
      </dsp:nvSpPr>
      <dsp:spPr>
        <a:xfrm rot="10800000">
          <a:off x="0" y="0"/>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First step –</a:t>
          </a:r>
        </a:p>
        <a:p>
          <a:pPr marL="0" lvl="0" indent="0" algn="ctr" defTabSz="711200">
            <a:lnSpc>
              <a:spcPct val="90000"/>
            </a:lnSpc>
            <a:spcBef>
              <a:spcPct val="0"/>
            </a:spcBef>
            <a:spcAft>
              <a:spcPct val="35000"/>
            </a:spcAft>
            <a:buNone/>
          </a:pPr>
          <a:r>
            <a:rPr lang="en-US" sz="1600" kern="1200" dirty="0"/>
            <a:t>Data acquisition </a:t>
          </a:r>
        </a:p>
      </dsp:txBody>
      <dsp:txXfrm rot="10800000">
        <a:off x="0" y="0"/>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7/5/2021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7/5/2021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7/5/2021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7/5/2021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7/5/2021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7/5/2021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7/5/2021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7/5/2021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7/5/2021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7/5/2021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7/5/2021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Real Estate – Data Science Project </a:t>
            </a:r>
          </a:p>
        </p:txBody>
      </p:sp>
      <p:sp>
        <p:nvSpPr>
          <p:cNvPr id="3" name="Subtitle 2"/>
          <p:cNvSpPr>
            <a:spLocks noGrp="1"/>
          </p:cNvSpPr>
          <p:nvPr>
            <p:ph type="subTitle" idx="1"/>
          </p:nvPr>
        </p:nvSpPr>
        <p:spPr/>
        <p:txBody>
          <a:bodyPr>
            <a:normAutofit fontScale="85000" lnSpcReduction="10000"/>
          </a:bodyPr>
          <a:lstStyle/>
          <a:p>
            <a:r>
              <a:rPr lang="en-US" dirty="0"/>
              <a:t>Can we predict the price of a certain real estate, given a certain amount of parameters?</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DDF7-CE5F-4F9F-A1D9-C8747CF7C321}"/>
              </a:ext>
            </a:extLst>
          </p:cNvPr>
          <p:cNvSpPr>
            <a:spLocks noGrp="1"/>
          </p:cNvSpPr>
          <p:nvPr>
            <p:ph idx="1"/>
          </p:nvPr>
        </p:nvSpPr>
        <p:spPr>
          <a:xfrm>
            <a:off x="695400" y="836712"/>
            <a:ext cx="10515600" cy="4351338"/>
          </a:xfrm>
        </p:spPr>
        <p:txBody>
          <a:bodyPr>
            <a:normAutofit/>
          </a:bodyPr>
          <a:lstStyle/>
          <a:p>
            <a:pPr marL="0" indent="0">
              <a:buNone/>
            </a:pPr>
            <a:r>
              <a:rPr lang="en-US" sz="4400" dirty="0">
                <a:latin typeface="Aharoni" panose="02010803020104030203" pitchFamily="2" charset="-79"/>
                <a:cs typeface="Aharoni" panose="02010803020104030203" pitchFamily="2" charset="-79"/>
              </a:rPr>
              <a:t>Raw data:</a:t>
            </a:r>
          </a:p>
          <a:p>
            <a:pPr marL="0" indent="0">
              <a:buNone/>
            </a:pPr>
            <a:r>
              <a:rPr lang="en-US" sz="4400" dirty="0">
                <a:latin typeface="Aharoni" panose="02010803020104030203" pitchFamily="2" charset="-79"/>
                <a:cs typeface="Aharoni" panose="02010803020104030203" pitchFamily="2" charset="-79"/>
              </a:rPr>
              <a:t>70,000 rows</a:t>
            </a:r>
          </a:p>
          <a:p>
            <a:pPr marL="0" indent="0">
              <a:buNone/>
            </a:pPr>
            <a:endParaRPr lang="en-US" sz="4400" dirty="0">
              <a:latin typeface="Aharoni" panose="02010803020104030203" pitchFamily="2" charset="-79"/>
              <a:cs typeface="Aharoni" panose="02010803020104030203" pitchFamily="2" charset="-79"/>
            </a:endParaRPr>
          </a:p>
          <a:p>
            <a:pPr marL="0" indent="0">
              <a:buNone/>
            </a:pPr>
            <a:r>
              <a:rPr lang="en-US" sz="4400" dirty="0">
                <a:latin typeface="Aharoni" panose="02010803020104030203" pitchFamily="2" charset="-79"/>
                <a:cs typeface="Aharoni" panose="02010803020104030203" pitchFamily="2" charset="-79"/>
              </a:rPr>
              <a:t>After data cleaning process:</a:t>
            </a:r>
          </a:p>
          <a:p>
            <a:pPr marL="0" indent="0">
              <a:buNone/>
            </a:pPr>
            <a:r>
              <a:rPr lang="en-US" sz="4400" dirty="0">
                <a:latin typeface="Aharoni" panose="02010803020104030203" pitchFamily="2" charset="-79"/>
                <a:cs typeface="Aharoni" panose="02010803020104030203" pitchFamily="2" charset="-79"/>
              </a:rPr>
              <a:t>48,391 rows</a:t>
            </a:r>
          </a:p>
        </p:txBody>
      </p:sp>
    </p:spTree>
    <p:extLst>
      <p:ext uri="{BB962C8B-B14F-4D97-AF65-F5344CB8AC3E}">
        <p14:creationId xmlns:p14="http://schemas.microsoft.com/office/powerpoint/2010/main" val="283061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9600" i="1" dirty="0">
                <a:latin typeface="Cooper Black" panose="0208090404030B020404" pitchFamily="18" charset="0"/>
              </a:rPr>
              <a:t>EDA-</a:t>
            </a:r>
            <a:br>
              <a:rPr lang="en-US" sz="9600" i="1" dirty="0">
                <a:latin typeface="Cooper Black" panose="0208090404030B020404" pitchFamily="18" charset="0"/>
              </a:rPr>
            </a:br>
            <a:r>
              <a:rPr lang="en-US" dirty="0"/>
              <a:t>Exploratory data analysis</a:t>
            </a:r>
          </a:p>
        </p:txBody>
      </p:sp>
    </p:spTree>
    <p:extLst>
      <p:ext uri="{BB962C8B-B14F-4D97-AF65-F5344CB8AC3E}">
        <p14:creationId xmlns:p14="http://schemas.microsoft.com/office/powerpoint/2010/main" val="411169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E267521F-5332-45C2-B4B8-A55BF33FE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0073" y="434107"/>
            <a:ext cx="5796327" cy="5742856"/>
          </a:xfrm>
        </p:spPr>
      </p:pic>
    </p:spTree>
    <p:extLst>
      <p:ext uri="{BB962C8B-B14F-4D97-AF65-F5344CB8AC3E}">
        <p14:creationId xmlns:p14="http://schemas.microsoft.com/office/powerpoint/2010/main" val="151292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5458220F-C6A2-4B01-9B33-01E0DDA25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576" y="44624"/>
            <a:ext cx="6768752" cy="6271745"/>
          </a:xfrm>
        </p:spPr>
      </p:pic>
    </p:spTree>
    <p:extLst>
      <p:ext uri="{BB962C8B-B14F-4D97-AF65-F5344CB8AC3E}">
        <p14:creationId xmlns:p14="http://schemas.microsoft.com/office/powerpoint/2010/main" val="149687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7AF08-1FE4-4AA9-80F7-D1234A567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6929"/>
            <a:ext cx="12192000" cy="2944142"/>
          </a:xfrm>
          <a:prstGeom prst="rect">
            <a:avLst/>
          </a:prstGeom>
        </p:spPr>
      </p:pic>
    </p:spTree>
    <p:extLst>
      <p:ext uri="{BB962C8B-B14F-4D97-AF65-F5344CB8AC3E}">
        <p14:creationId xmlns:p14="http://schemas.microsoft.com/office/powerpoint/2010/main" val="367859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DDC477-872D-4369-BF27-261A420C4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032" y="0"/>
            <a:ext cx="4059936" cy="6858000"/>
          </a:xfrm>
          <a:prstGeom prst="rect">
            <a:avLst/>
          </a:prstGeom>
        </p:spPr>
      </p:pic>
    </p:spTree>
    <p:extLst>
      <p:ext uri="{BB962C8B-B14F-4D97-AF65-F5344CB8AC3E}">
        <p14:creationId xmlns:p14="http://schemas.microsoft.com/office/powerpoint/2010/main" val="176499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i="1" dirty="0">
                <a:latin typeface="Cooper Black" panose="0208090404030B020404" pitchFamily="18" charset="0"/>
              </a:rPr>
              <a:t>Machine Learning</a:t>
            </a:r>
            <a:endParaRPr lang="en-US" dirty="0"/>
          </a:p>
        </p:txBody>
      </p:sp>
    </p:spTree>
    <p:extLst>
      <p:ext uri="{BB962C8B-B14F-4D97-AF65-F5344CB8AC3E}">
        <p14:creationId xmlns:p14="http://schemas.microsoft.com/office/powerpoint/2010/main" val="288257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FB1-3C14-48C9-A76F-DAE01D751D33}"/>
              </a:ext>
            </a:extLst>
          </p:cNvPr>
          <p:cNvSpPr>
            <a:spLocks noGrp="1"/>
          </p:cNvSpPr>
          <p:nvPr>
            <p:ph type="title"/>
          </p:nvPr>
        </p:nvSpPr>
        <p:spPr/>
        <p:txBody>
          <a:bodyPr/>
          <a:lstStyle/>
          <a:p>
            <a:r>
              <a:rPr lang="en-US" dirty="0"/>
              <a:t>Machine learning process</a:t>
            </a:r>
            <a:endParaRPr lang="en-IL" dirty="0"/>
          </a:p>
        </p:txBody>
      </p:sp>
      <p:sp>
        <p:nvSpPr>
          <p:cNvPr id="3" name="Content Placeholder 2">
            <a:extLst>
              <a:ext uri="{FF2B5EF4-FFF2-40B4-BE49-F238E27FC236}">
                <a16:creationId xmlns:a16="http://schemas.microsoft.com/office/drawing/2014/main" id="{15B6DDF7-CE5F-4F9F-A1D9-C8747CF7C321}"/>
              </a:ext>
            </a:extLst>
          </p:cNvPr>
          <p:cNvSpPr>
            <a:spLocks noGrp="1"/>
          </p:cNvSpPr>
          <p:nvPr>
            <p:ph idx="1"/>
          </p:nvPr>
        </p:nvSpPr>
        <p:spPr/>
        <p:txBody>
          <a:bodyPr/>
          <a:lstStyle/>
          <a:p>
            <a:pPr marL="0" indent="0">
              <a:buNone/>
            </a:pPr>
            <a:r>
              <a:rPr lang="en-US" dirty="0"/>
              <a:t>We tried to use 2 different regression techniques that were taught in class, Linear and Logistic. Logistic regression was not the most suitable one here, so we chose to stay with results from the linear regression.</a:t>
            </a:r>
          </a:p>
        </p:txBody>
      </p:sp>
    </p:spTree>
    <p:extLst>
      <p:ext uri="{BB962C8B-B14F-4D97-AF65-F5344CB8AC3E}">
        <p14:creationId xmlns:p14="http://schemas.microsoft.com/office/powerpoint/2010/main" val="335354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FB1-3C14-48C9-A76F-DAE01D751D33}"/>
              </a:ext>
            </a:extLst>
          </p:cNvPr>
          <p:cNvSpPr>
            <a:spLocks noGrp="1"/>
          </p:cNvSpPr>
          <p:nvPr>
            <p:ph type="title"/>
          </p:nvPr>
        </p:nvSpPr>
        <p:spPr/>
        <p:txBody>
          <a:bodyPr/>
          <a:lstStyle/>
          <a:p>
            <a:r>
              <a:rPr lang="en-US" dirty="0"/>
              <a:t>First approach</a:t>
            </a:r>
            <a:endParaRPr lang="en-IL" dirty="0"/>
          </a:p>
        </p:txBody>
      </p:sp>
      <p:pic>
        <p:nvPicPr>
          <p:cNvPr id="5" name="Content Placeholder 4" descr="Graphical user interface, application&#10;&#10;Description automatically generated">
            <a:extLst>
              <a:ext uri="{FF2B5EF4-FFF2-40B4-BE49-F238E27FC236}">
                <a16:creationId xmlns:a16="http://schemas.microsoft.com/office/drawing/2014/main" id="{D0BFD34A-8ABC-4315-93AC-4C32F223F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9123" y="1825625"/>
            <a:ext cx="8493753" cy="4351338"/>
          </a:xfrm>
        </p:spPr>
      </p:pic>
    </p:spTree>
    <p:extLst>
      <p:ext uri="{BB962C8B-B14F-4D97-AF65-F5344CB8AC3E}">
        <p14:creationId xmlns:p14="http://schemas.microsoft.com/office/powerpoint/2010/main" val="2158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69834E-3BFF-4FE5-8EBD-69D78998E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6414" y="1825625"/>
            <a:ext cx="6039172" cy="4351338"/>
          </a:xfrm>
        </p:spPr>
      </p:pic>
    </p:spTree>
    <p:extLst>
      <p:ext uri="{BB962C8B-B14F-4D97-AF65-F5344CB8AC3E}">
        <p14:creationId xmlns:p14="http://schemas.microsoft.com/office/powerpoint/2010/main" val="154378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can we check if there are main characteristics that influence the market on real estate prices in Israel? </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411568674"/>
              </p:ext>
            </p:extLst>
          </p:nvPr>
        </p:nvGraphicFramePr>
        <p:xfrm>
          <a:off x="2999656" y="1700808"/>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FB1-3C14-48C9-A76F-DAE01D751D33}"/>
              </a:ext>
            </a:extLst>
          </p:cNvPr>
          <p:cNvSpPr>
            <a:spLocks noGrp="1"/>
          </p:cNvSpPr>
          <p:nvPr>
            <p:ph type="title"/>
          </p:nvPr>
        </p:nvSpPr>
        <p:spPr/>
        <p:txBody>
          <a:bodyPr/>
          <a:lstStyle/>
          <a:p>
            <a:r>
              <a:rPr lang="en-US" dirty="0"/>
              <a:t>Second approach</a:t>
            </a:r>
            <a:endParaRPr lang="en-IL"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712506F1-A1BA-4A8D-8E87-B7462FD65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747" y="1825625"/>
            <a:ext cx="6638505" cy="4351338"/>
          </a:xfrm>
        </p:spPr>
      </p:pic>
    </p:spTree>
    <p:extLst>
      <p:ext uri="{BB962C8B-B14F-4D97-AF65-F5344CB8AC3E}">
        <p14:creationId xmlns:p14="http://schemas.microsoft.com/office/powerpoint/2010/main" val="72339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i="1" dirty="0">
                <a:latin typeface="Cooper Black" panose="0208090404030B020404" pitchFamily="18" charset="0"/>
              </a:rPr>
              <a:t>Conclusion</a:t>
            </a:r>
            <a:endParaRPr lang="en-US" dirty="0"/>
          </a:p>
        </p:txBody>
      </p:sp>
    </p:spTree>
    <p:extLst>
      <p:ext uri="{BB962C8B-B14F-4D97-AF65-F5344CB8AC3E}">
        <p14:creationId xmlns:p14="http://schemas.microsoft.com/office/powerpoint/2010/main" val="277700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DDF7-CE5F-4F9F-A1D9-C8747CF7C321}"/>
              </a:ext>
            </a:extLst>
          </p:cNvPr>
          <p:cNvSpPr>
            <a:spLocks noGrp="1"/>
          </p:cNvSpPr>
          <p:nvPr>
            <p:ph idx="1"/>
          </p:nvPr>
        </p:nvSpPr>
        <p:spPr/>
        <p:txBody>
          <a:bodyPr/>
          <a:lstStyle/>
          <a:p>
            <a:r>
              <a:rPr lang="en-US" dirty="0"/>
              <a:t>We can approximately guess the price of the real estate if a certain amount of parameters are given.</a:t>
            </a:r>
          </a:p>
          <a:p>
            <a:r>
              <a:rPr lang="en-US" dirty="0"/>
              <a:t>In order to guess the correct price, more parameters </a:t>
            </a:r>
            <a:r>
              <a:rPr lang="en-US"/>
              <a:t>are needed.</a:t>
            </a:r>
            <a:endParaRPr lang="en-US" dirty="0"/>
          </a:p>
          <a:p>
            <a:endParaRPr lang="en-US" dirty="0"/>
          </a:p>
          <a:p>
            <a:pPr marL="0" indent="0">
              <a:buNone/>
            </a:pPr>
            <a:r>
              <a:rPr lang="en-US" dirty="0"/>
              <a:t>Thank you for staying with us up until this part (yes </a:t>
            </a:r>
            <a:r>
              <a:rPr lang="en-US" dirty="0" err="1"/>
              <a:t>yes</a:t>
            </a:r>
            <a:r>
              <a:rPr lang="en-US" dirty="0"/>
              <a:t>, we know you had to, but nevertheless) </a:t>
            </a:r>
            <a:r>
              <a:rPr lang="en-US" dirty="0">
                <a:sym typeface="Wingdings" panose="05000000000000000000" pitchFamily="2" charset="2"/>
              </a:rPr>
              <a:t> </a:t>
            </a:r>
            <a:endParaRPr lang="en-IL" dirty="0"/>
          </a:p>
        </p:txBody>
      </p:sp>
    </p:spTree>
    <p:extLst>
      <p:ext uri="{BB962C8B-B14F-4D97-AF65-F5344CB8AC3E}">
        <p14:creationId xmlns:p14="http://schemas.microsoft.com/office/powerpoint/2010/main" val="160415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4365104"/>
            <a:ext cx="9601200" cy="902415"/>
          </a:xfrm>
        </p:spPr>
        <p:txBody>
          <a:bodyPr/>
          <a:lstStyle/>
          <a:p>
            <a:r>
              <a:rPr lang="en-US" sz="5400" i="1" dirty="0">
                <a:latin typeface="Cooper Black" panose="0208090404030B020404" pitchFamily="18" charset="0"/>
              </a:rPr>
              <a:t>Data acquisition </a:t>
            </a:r>
            <a:endParaRPr lang="en-US" dirty="0"/>
          </a:p>
        </p:txBody>
      </p:sp>
    </p:spTree>
    <p:extLst>
      <p:ext uri="{BB962C8B-B14F-4D97-AF65-F5344CB8AC3E}">
        <p14:creationId xmlns:p14="http://schemas.microsoft.com/office/powerpoint/2010/main" val="241319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0EC1-8359-4AB9-9C0D-D8A787AD9A40}"/>
              </a:ext>
            </a:extLst>
          </p:cNvPr>
          <p:cNvSpPr>
            <a:spLocks noGrp="1"/>
          </p:cNvSpPr>
          <p:nvPr>
            <p:ph type="title"/>
          </p:nvPr>
        </p:nvSpPr>
        <p:spPr>
          <a:xfrm>
            <a:off x="838200" y="365127"/>
            <a:ext cx="10515600" cy="615602"/>
          </a:xfrm>
        </p:spPr>
        <p:txBody>
          <a:bodyPr/>
          <a:lstStyle/>
          <a:p>
            <a:r>
              <a:rPr lang="en-US" dirty="0"/>
              <a:t>Data </a:t>
            </a:r>
            <a:r>
              <a:rPr lang="en-US" sz="3600" dirty="0"/>
              <a:t>Acquisition</a:t>
            </a:r>
            <a:r>
              <a:rPr lang="en-US" dirty="0"/>
              <a:t> Process</a:t>
            </a:r>
            <a:endParaRPr lang="en-IL" dirty="0"/>
          </a:p>
        </p:txBody>
      </p:sp>
      <p:sp>
        <p:nvSpPr>
          <p:cNvPr id="3" name="Content Placeholder 2">
            <a:extLst>
              <a:ext uri="{FF2B5EF4-FFF2-40B4-BE49-F238E27FC236}">
                <a16:creationId xmlns:a16="http://schemas.microsoft.com/office/drawing/2014/main" id="{6C52BC2F-749D-4C52-8174-F5A5DE41DD99}"/>
              </a:ext>
            </a:extLst>
          </p:cNvPr>
          <p:cNvSpPr>
            <a:spLocks noGrp="1"/>
          </p:cNvSpPr>
          <p:nvPr>
            <p:ph idx="1"/>
          </p:nvPr>
        </p:nvSpPr>
        <p:spPr/>
        <p:txBody>
          <a:bodyPr/>
          <a:lstStyle/>
          <a:p>
            <a:pPr marL="0" indent="0">
              <a:buNone/>
            </a:pPr>
            <a:r>
              <a:rPr lang="en-US" dirty="0"/>
              <a:t>2 main sites were used in order to assemble all the data we needed:</a:t>
            </a:r>
          </a:p>
          <a:p>
            <a:pPr>
              <a:buFontTx/>
              <a:buChar char="-"/>
            </a:pPr>
            <a:r>
              <a:rPr lang="en-US" dirty="0"/>
              <a:t>yad2.co.il</a:t>
            </a:r>
          </a:p>
          <a:p>
            <a:pPr>
              <a:buFontTx/>
              <a:buChar char="-"/>
            </a:pPr>
            <a:r>
              <a:rPr lang="en-US" dirty="0"/>
              <a:t>Homeless.co.il</a:t>
            </a:r>
          </a:p>
          <a:p>
            <a:pPr marL="0" indent="0">
              <a:buNone/>
            </a:pPr>
            <a:endParaRPr lang="en-US" dirty="0"/>
          </a:p>
          <a:p>
            <a:pPr marL="0" indent="0">
              <a:buNone/>
            </a:pPr>
            <a:r>
              <a:rPr lang="en-US" dirty="0"/>
              <a:t>We used the Selenium and BeautifulSoup4 libraries in order to crawl to the websites and download the pages to our local stations. After that it was easy to address each page separately and create a data frame with all the data that we needed.</a:t>
            </a:r>
          </a:p>
          <a:p>
            <a:pPr marL="0" indent="0">
              <a:buNone/>
            </a:pPr>
            <a:endParaRPr lang="en-US" dirty="0"/>
          </a:p>
        </p:txBody>
      </p:sp>
    </p:spTree>
    <p:extLst>
      <p:ext uri="{BB962C8B-B14F-4D97-AF65-F5344CB8AC3E}">
        <p14:creationId xmlns:p14="http://schemas.microsoft.com/office/powerpoint/2010/main" val="37266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D1827A1-964F-4C08-9C41-416E28AAFA19}"/>
              </a:ext>
            </a:extLst>
          </p:cNvPr>
          <p:cNvSpPr>
            <a:spLocks noGrp="1"/>
          </p:cNvSpPr>
          <p:nvPr>
            <p:ph type="title"/>
          </p:nvPr>
        </p:nvSpPr>
        <p:spPr>
          <a:xfrm>
            <a:off x="838200" y="365126"/>
            <a:ext cx="10515600" cy="751920"/>
          </a:xfrm>
        </p:spPr>
        <p:txBody>
          <a:bodyPr/>
          <a:lstStyle/>
          <a:p>
            <a:r>
              <a:rPr lang="en-US" dirty="0"/>
              <a:t>Crawling process</a:t>
            </a:r>
          </a:p>
        </p:txBody>
      </p:sp>
      <p:pic>
        <p:nvPicPr>
          <p:cNvPr id="5" name="Content Placeholder 4" descr="Text&#10;&#10;Description automatically generated">
            <a:extLst>
              <a:ext uri="{FF2B5EF4-FFF2-40B4-BE49-F238E27FC236}">
                <a16:creationId xmlns:a16="http://schemas.microsoft.com/office/drawing/2014/main" id="{6E7F044E-2EE1-44D6-A4CF-A495EDD994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376" y="1395242"/>
            <a:ext cx="5029200" cy="2904363"/>
          </a:xfrm>
          <a:noFill/>
        </p:spPr>
      </p:pic>
      <p:pic>
        <p:nvPicPr>
          <p:cNvPr id="7" name="Content Placeholder 6" descr="Text&#10;&#10;Description automatically generated">
            <a:extLst>
              <a:ext uri="{FF2B5EF4-FFF2-40B4-BE49-F238E27FC236}">
                <a16:creationId xmlns:a16="http://schemas.microsoft.com/office/drawing/2014/main" id="{4FBCED95-594C-43A0-BFAF-AAAD0D2E772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87688" y="4077072"/>
            <a:ext cx="8236475" cy="1663882"/>
          </a:xfrm>
        </p:spPr>
      </p:pic>
    </p:spTree>
    <p:extLst>
      <p:ext uri="{BB962C8B-B14F-4D97-AF65-F5344CB8AC3E}">
        <p14:creationId xmlns:p14="http://schemas.microsoft.com/office/powerpoint/2010/main" val="392358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68B304DA-9BEB-4C85-A92D-6031F5944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68" y="332656"/>
            <a:ext cx="5976664" cy="3391757"/>
          </a:xfrm>
          <a:noFill/>
        </p:spPr>
      </p:pic>
      <p:sp>
        <p:nvSpPr>
          <p:cNvPr id="12" name="Text Placeholder 3">
            <a:extLst>
              <a:ext uri="{FF2B5EF4-FFF2-40B4-BE49-F238E27FC236}">
                <a16:creationId xmlns:a16="http://schemas.microsoft.com/office/drawing/2014/main" id="{8D1DD03B-0D7A-482A-BFB6-7DC342F3B6E3}"/>
              </a:ext>
            </a:extLst>
          </p:cNvPr>
          <p:cNvSpPr>
            <a:spLocks noGrp="1"/>
          </p:cNvSpPr>
          <p:nvPr>
            <p:ph type="body" sz="half" idx="2"/>
          </p:nvPr>
        </p:nvSpPr>
        <p:spPr>
          <a:xfrm>
            <a:off x="7924800" y="3581400"/>
            <a:ext cx="3429000" cy="1828800"/>
          </a:xfrm>
        </p:spPr>
        <p:txBody>
          <a:bodyPr/>
          <a:lstStyle/>
          <a:p>
            <a:endParaRPr lang="en-US"/>
          </a:p>
        </p:txBody>
      </p:sp>
      <p:pic>
        <p:nvPicPr>
          <p:cNvPr id="7" name="Picture 6" descr="Text&#10;&#10;Description automatically generated">
            <a:extLst>
              <a:ext uri="{FF2B5EF4-FFF2-40B4-BE49-F238E27FC236}">
                <a16:creationId xmlns:a16="http://schemas.microsoft.com/office/drawing/2014/main" id="{1B9276F9-B75C-41A8-A043-992D3F965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254" y="3561219"/>
            <a:ext cx="7947092" cy="2722615"/>
          </a:xfrm>
          <a:prstGeom prst="rect">
            <a:avLst/>
          </a:prstGeom>
        </p:spPr>
      </p:pic>
    </p:spTree>
    <p:extLst>
      <p:ext uri="{BB962C8B-B14F-4D97-AF65-F5344CB8AC3E}">
        <p14:creationId xmlns:p14="http://schemas.microsoft.com/office/powerpoint/2010/main" val="287601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i="1" dirty="0">
                <a:latin typeface="Cooper Black" panose="0208090404030B020404" pitchFamily="18" charset="0"/>
              </a:rPr>
              <a:t>Data cleaning </a:t>
            </a:r>
            <a:endParaRPr lang="en-IL" sz="5400" dirty="0"/>
          </a:p>
        </p:txBody>
      </p:sp>
    </p:spTree>
    <p:extLst>
      <p:ext uri="{BB962C8B-B14F-4D97-AF65-F5344CB8AC3E}">
        <p14:creationId xmlns:p14="http://schemas.microsoft.com/office/powerpoint/2010/main" val="253468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FB1-3C14-48C9-A76F-DAE01D751D33}"/>
              </a:ext>
            </a:extLst>
          </p:cNvPr>
          <p:cNvSpPr>
            <a:spLocks noGrp="1"/>
          </p:cNvSpPr>
          <p:nvPr>
            <p:ph type="title"/>
          </p:nvPr>
        </p:nvSpPr>
        <p:spPr>
          <a:xfrm>
            <a:off x="838200" y="365126"/>
            <a:ext cx="10515600" cy="615602"/>
          </a:xfrm>
        </p:spPr>
        <p:txBody>
          <a:bodyPr>
            <a:normAutofit/>
          </a:bodyPr>
          <a:lstStyle/>
          <a:p>
            <a:r>
              <a:rPr lang="en-US" dirty="0"/>
              <a:t>Data cleaning process</a:t>
            </a:r>
            <a:endParaRPr lang="en-IL" dirty="0"/>
          </a:p>
        </p:txBody>
      </p:sp>
      <p:sp>
        <p:nvSpPr>
          <p:cNvPr id="3" name="Content Placeholder 2">
            <a:extLst>
              <a:ext uri="{FF2B5EF4-FFF2-40B4-BE49-F238E27FC236}">
                <a16:creationId xmlns:a16="http://schemas.microsoft.com/office/drawing/2014/main" id="{15B6DDF7-CE5F-4F9F-A1D9-C8747CF7C321}"/>
              </a:ext>
            </a:extLst>
          </p:cNvPr>
          <p:cNvSpPr>
            <a:spLocks noGrp="1"/>
          </p:cNvSpPr>
          <p:nvPr>
            <p:ph idx="1"/>
          </p:nvPr>
        </p:nvSpPr>
        <p:spPr/>
        <p:txBody>
          <a:bodyPr/>
          <a:lstStyle/>
          <a:p>
            <a:r>
              <a:rPr lang="en-US" dirty="0"/>
              <a:t>Removing duplicates.</a:t>
            </a:r>
          </a:p>
          <a:p>
            <a:r>
              <a:rPr lang="en-US" dirty="0"/>
              <a:t>Removing ads without price.</a:t>
            </a:r>
          </a:p>
          <a:p>
            <a:r>
              <a:rPr lang="en-US" dirty="0"/>
              <a:t>Removing corrupted ads.</a:t>
            </a:r>
          </a:p>
          <a:p>
            <a:r>
              <a:rPr lang="en-US" dirty="0"/>
              <a:t>Converting foreign currency.</a:t>
            </a:r>
          </a:p>
          <a:p>
            <a:r>
              <a:rPr lang="en-US" dirty="0"/>
              <a:t>Merging data from both sources.</a:t>
            </a:r>
          </a:p>
          <a:p>
            <a:endParaRPr lang="en-US" dirty="0"/>
          </a:p>
        </p:txBody>
      </p:sp>
    </p:spTree>
    <p:extLst>
      <p:ext uri="{BB962C8B-B14F-4D97-AF65-F5344CB8AC3E}">
        <p14:creationId xmlns:p14="http://schemas.microsoft.com/office/powerpoint/2010/main" val="92292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 application, email&#10;&#10;Description automatically generated">
            <a:extLst>
              <a:ext uri="{FF2B5EF4-FFF2-40B4-BE49-F238E27FC236}">
                <a16:creationId xmlns:a16="http://schemas.microsoft.com/office/drawing/2014/main" id="{86A5213D-71B7-4157-A5A2-599CFA6A1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480" y="2564904"/>
            <a:ext cx="10507541" cy="2991267"/>
          </a:xfrm>
        </p:spPr>
      </p:pic>
      <p:pic>
        <p:nvPicPr>
          <p:cNvPr id="9" name="Picture 8" descr="Text&#10;&#10;Description automatically generated">
            <a:extLst>
              <a:ext uri="{FF2B5EF4-FFF2-40B4-BE49-F238E27FC236}">
                <a16:creationId xmlns:a16="http://schemas.microsoft.com/office/drawing/2014/main" id="{8201D438-9233-416F-BEC5-EDC12C4C7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692696"/>
            <a:ext cx="6125430" cy="1724266"/>
          </a:xfrm>
          <a:prstGeom prst="rect">
            <a:avLst/>
          </a:prstGeom>
        </p:spPr>
      </p:pic>
    </p:spTree>
    <p:extLst>
      <p:ext uri="{BB962C8B-B14F-4D97-AF65-F5344CB8AC3E}">
        <p14:creationId xmlns:p14="http://schemas.microsoft.com/office/powerpoint/2010/main" val="29792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7327</TotalTime>
  <Words>296</Words>
  <Application>Microsoft Office PowerPoint</Application>
  <PresentationFormat>Widescreen</PresentationFormat>
  <Paragraphs>43</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Aharoni</vt:lpstr>
      <vt:lpstr>Arial</vt:lpstr>
      <vt:lpstr>Century Schoolbook</vt:lpstr>
      <vt:lpstr>Cooper Black</vt:lpstr>
      <vt:lpstr>CITY SKETCH 16X9</vt:lpstr>
      <vt:lpstr>Real Estate – Data Science Project </vt:lpstr>
      <vt:lpstr>How can we check if there are main characteristics that influence the market on real estate prices in Israel? </vt:lpstr>
      <vt:lpstr>Data acquisition </vt:lpstr>
      <vt:lpstr>Data Acquisition Process</vt:lpstr>
      <vt:lpstr>Crawling process</vt:lpstr>
      <vt:lpstr>PowerPoint Presentation</vt:lpstr>
      <vt:lpstr>Data cleaning </vt:lpstr>
      <vt:lpstr>Data cleaning process</vt:lpstr>
      <vt:lpstr>PowerPoint Presentation</vt:lpstr>
      <vt:lpstr>PowerPoint Presentation</vt:lpstr>
      <vt:lpstr>EDA- Exploratory data analysis</vt:lpstr>
      <vt:lpstr>PowerPoint Presentation</vt:lpstr>
      <vt:lpstr>PowerPoint Presentation</vt:lpstr>
      <vt:lpstr>PowerPoint Presentation</vt:lpstr>
      <vt:lpstr>PowerPoint Presentation</vt:lpstr>
      <vt:lpstr>Machine Learning</vt:lpstr>
      <vt:lpstr>Machine learning process</vt:lpstr>
      <vt:lpstr>First approach</vt:lpstr>
      <vt:lpstr>PowerPoint Presentation</vt:lpstr>
      <vt:lpstr>Second approach</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 Data Science Project</dc:title>
  <dc:creator>Alex Savvateev</dc:creator>
  <cp:lastModifiedBy>Michael Syrel</cp:lastModifiedBy>
  <cp:revision>19</cp:revision>
  <dcterms:created xsi:type="dcterms:W3CDTF">2021-06-29T16:38:19Z</dcterms:created>
  <dcterms:modified xsi:type="dcterms:W3CDTF">2021-07-04T22:31:09Z</dcterms:modified>
</cp:coreProperties>
</file>