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5" r:id="rId4"/>
    <p:sldId id="277" r:id="rId5"/>
    <p:sldId id="268" r:id="rId6"/>
    <p:sldId id="278" r:id="rId7"/>
    <p:sldId id="279" r:id="rId8"/>
    <p:sldId id="280" r:id="rId9"/>
    <p:sldId id="276" r:id="rId10"/>
    <p:sldId id="266" r:id="rId11"/>
    <p:sldId id="26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104" y="-3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2132847528"/>
        <c:axId val="21328259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847528"/>
        <c:axId val="2132825960"/>
      </c:lineChart>
      <c:catAx>
        <c:axId val="213284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2825960"/>
        <c:crosses val="autoZero"/>
        <c:auto val="1"/>
        <c:lblAlgn val="ctr"/>
        <c:lblOffset val="100"/>
        <c:noMultiLvlLbl val="0"/>
      </c:catAx>
      <c:valAx>
        <c:axId val="213282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284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smtClean="0"/>
            <a:t>Task 4</a:t>
          </a:r>
          <a:endParaRPr lang="en-US" dirty="0"/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Group A</a:t>
          </a:r>
          <a:endParaRPr lang="en-US" sz="2900" kern="1200" dirty="0"/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 1</a:t>
          </a:r>
          <a:endParaRPr lang="en-US" sz="2400" kern="1200" dirty="0"/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 2</a:t>
          </a:r>
          <a:endParaRPr lang="en-US" sz="2400" kern="1200" dirty="0"/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 3</a:t>
          </a:r>
          <a:endParaRPr lang="en-US" sz="2400" kern="1200" dirty="0"/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 4</a:t>
          </a:r>
          <a:endParaRPr lang="en-US" sz="2400" kern="1200" dirty="0"/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8/4/14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8/4/14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8/4/14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8/4/14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467598" cy="2514601"/>
          </a:xfrm>
        </p:spPr>
        <p:txBody>
          <a:bodyPr/>
          <a:lstStyle/>
          <a:p>
            <a:r>
              <a:rPr lang="en-US" dirty="0" smtClean="0"/>
              <a:t>Mercury</a:t>
            </a:r>
            <a:br>
              <a:rPr lang="en-US" dirty="0" smtClean="0"/>
            </a:br>
            <a:r>
              <a:rPr lang="en-US" dirty="0" smtClean="0"/>
              <a:t>Tickets Selling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581400"/>
            <a:ext cx="5029201" cy="1397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Group #2</a:t>
            </a:r>
          </a:p>
          <a:p>
            <a:r>
              <a:rPr lang="en-US" sz="1800" dirty="0" smtClean="0"/>
              <a:t>David Zhang</a:t>
            </a:r>
          </a:p>
          <a:p>
            <a:r>
              <a:rPr lang="en-US" sz="1800" dirty="0" smtClean="0"/>
              <a:t>Jay Zhao</a:t>
            </a:r>
          </a:p>
          <a:p>
            <a:r>
              <a:rPr lang="en-US" sz="1800" dirty="0" smtClean="0"/>
              <a:t>Michael Tong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graphicFrame>
        <p:nvGraphicFramePr>
          <p:cNvPr id="14" name="Content Placeholder 13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23242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808637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2362200"/>
            <a:ext cx="2438400" cy="2743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Spring Security</a:t>
            </a:r>
            <a:endParaRPr lang="en-US" sz="1800" dirty="0" smtClean="0"/>
          </a:p>
          <a:p>
            <a:r>
              <a:rPr lang="en-US" sz="1800" dirty="0" smtClean="0"/>
              <a:t>Spring MVC</a:t>
            </a:r>
          </a:p>
          <a:p>
            <a:r>
              <a:rPr lang="en-US" sz="1800" dirty="0" smtClean="0"/>
              <a:t>Spring </a:t>
            </a:r>
            <a:r>
              <a:rPr lang="en-US" sz="1800" dirty="0" err="1" smtClean="0"/>
              <a:t>IoC</a:t>
            </a:r>
            <a:endParaRPr lang="en-US" sz="1800" dirty="0" smtClean="0"/>
          </a:p>
          <a:p>
            <a:r>
              <a:rPr lang="en-US" sz="1800" dirty="0" smtClean="0"/>
              <a:t>Spring DAO Support</a:t>
            </a:r>
          </a:p>
          <a:p>
            <a:r>
              <a:rPr lang="en-US" altLang="zh-CN" sz="1800" dirty="0"/>
              <a:t>Hibernate</a:t>
            </a:r>
          </a:p>
          <a:p>
            <a:r>
              <a:rPr lang="en-US" sz="1800" dirty="0" smtClean="0"/>
              <a:t>REST Web Service</a:t>
            </a:r>
          </a:p>
        </p:txBody>
      </p:sp>
      <p:sp>
        <p:nvSpPr>
          <p:cNvPr id="3" name="矩形 2"/>
          <p:cNvSpPr/>
          <p:nvPr/>
        </p:nvSpPr>
        <p:spPr>
          <a:xfrm>
            <a:off x="1522412" y="18288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Frameworks: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189412" y="2362200"/>
            <a:ext cx="2438400" cy="327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HTML5 &amp; CSS3</a:t>
            </a:r>
          </a:p>
          <a:p>
            <a:r>
              <a:rPr lang="en-US" sz="1800" smtClean="0"/>
              <a:t>AJAX</a:t>
            </a:r>
            <a:endParaRPr lang="en-US" sz="1800" dirty="0" smtClean="0"/>
          </a:p>
          <a:p>
            <a:r>
              <a:rPr lang="en-US" altLang="zh-CN" sz="1800" dirty="0"/>
              <a:t>Bootstrap</a:t>
            </a:r>
          </a:p>
          <a:p>
            <a:r>
              <a:rPr lang="en-US" sz="1800" dirty="0" smtClean="0"/>
              <a:t>JavaScript</a:t>
            </a:r>
          </a:p>
          <a:p>
            <a:r>
              <a:rPr lang="en-US" sz="1800" dirty="0" err="1" smtClean="0"/>
              <a:t>jQuery</a:t>
            </a:r>
            <a:endParaRPr lang="en-US" sz="1800" dirty="0"/>
          </a:p>
          <a:p>
            <a:r>
              <a:rPr lang="en-US" sz="1800" dirty="0" err="1" smtClean="0"/>
              <a:t>AngularJS</a:t>
            </a:r>
            <a:endParaRPr lang="en-US" sz="1800" dirty="0" smtClean="0"/>
          </a:p>
          <a:p>
            <a:r>
              <a:rPr lang="en-US" sz="1800" dirty="0" smtClean="0"/>
              <a:t>Responsive Design</a:t>
            </a:r>
          </a:p>
        </p:txBody>
      </p:sp>
      <p:sp>
        <p:nvSpPr>
          <p:cNvPr id="7" name="矩形 6"/>
          <p:cNvSpPr/>
          <p:nvPr/>
        </p:nvSpPr>
        <p:spPr>
          <a:xfrm>
            <a:off x="4418012" y="18288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Front-End: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856412" y="2438400"/>
            <a:ext cx="2438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Core JAVA</a:t>
            </a:r>
          </a:p>
          <a:p>
            <a:r>
              <a:rPr lang="en-US" sz="1800" dirty="0" smtClean="0"/>
              <a:t>Oracle 10g</a:t>
            </a:r>
          </a:p>
          <a:p>
            <a:r>
              <a:rPr lang="en-US" sz="1800" dirty="0" smtClean="0"/>
              <a:t>Google Chart API</a:t>
            </a:r>
          </a:p>
          <a:p>
            <a:endParaRPr lang="en-US" sz="1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085012" y="19050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Others: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Version Control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577251"/>
            <a:ext cx="2147888" cy="851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35" y="1524000"/>
            <a:ext cx="2667000" cy="15970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735" y="4800600"/>
            <a:ext cx="1740277" cy="152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935" y="4800600"/>
            <a:ext cx="1740277" cy="1524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535" y="4800600"/>
            <a:ext cx="1740277" cy="1524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60345" y="6248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Jay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46812" y="6248400"/>
            <a:ext cx="7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David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85212" y="6248400"/>
            <a:ext cx="96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Michael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 flipV="1">
            <a:off x="6259135" y="3200400"/>
            <a:ext cx="0" cy="15240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6944935" y="3200400"/>
            <a:ext cx="0" cy="15240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3668335" y="2743200"/>
            <a:ext cx="1600200" cy="19812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354135" y="3124200"/>
            <a:ext cx="1219200" cy="16002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7706935" y="3124200"/>
            <a:ext cx="1143000" cy="16002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 flipV="1">
            <a:off x="7935535" y="2667000"/>
            <a:ext cx="1600200" cy="2057400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54335" y="3733800"/>
            <a:ext cx="1371600" cy="4572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Push    Pull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935535" y="3733800"/>
            <a:ext cx="1371600" cy="4572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Push    Pull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896935" y="3733800"/>
            <a:ext cx="1371600" cy="4572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Push    Pull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线连接符 53"/>
          <p:cNvCxnSpPr/>
          <p:nvPr/>
        </p:nvCxnSpPr>
        <p:spPr>
          <a:xfrm>
            <a:off x="4658935" y="3733800"/>
            <a:ext cx="0" cy="45720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6716335" y="3733800"/>
            <a:ext cx="0" cy="45720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8697535" y="3733800"/>
            <a:ext cx="0" cy="45720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Frameworks: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676400"/>
            <a:ext cx="4251960" cy="4191000"/>
          </a:xfrm>
        </p:spPr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Hibernate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676400"/>
            <a:ext cx="3048000" cy="4191000"/>
          </a:xfrm>
        </p:spPr>
        <p:txBody>
          <a:bodyPr/>
          <a:lstStyle/>
          <a:p>
            <a:r>
              <a:rPr lang="en-US" dirty="0" smtClean="0"/>
              <a:t>Annotation</a:t>
            </a:r>
          </a:p>
          <a:p>
            <a:r>
              <a:rPr lang="en-US" dirty="0" smtClean="0"/>
              <a:t>Many to One:</a:t>
            </a:r>
          </a:p>
          <a:p>
            <a:pPr lvl="1"/>
            <a:r>
              <a:rPr lang="en-US" sz="1600" dirty="0" smtClean="0"/>
              <a:t>Statistics </a:t>
            </a:r>
            <a:r>
              <a:rPr lang="en-US" sz="1600" dirty="0" smtClean="0">
                <a:sym typeface="Wingdings"/>
              </a:rPr>
              <a:t> Ads</a:t>
            </a:r>
          </a:p>
          <a:p>
            <a:pPr lvl="1"/>
            <a:r>
              <a:rPr lang="en-US" sz="1600" dirty="0" smtClean="0">
                <a:sym typeface="Wingdings"/>
              </a:rPr>
              <a:t>Statistics  Users</a:t>
            </a:r>
            <a:endParaRPr lang="en-US" sz="1600" dirty="0" smtClean="0"/>
          </a:p>
          <a:p>
            <a:r>
              <a:rPr lang="en-US" dirty="0" smtClean="0"/>
              <a:t>One to Many:</a:t>
            </a:r>
          </a:p>
          <a:p>
            <a:pPr lvl="1"/>
            <a:r>
              <a:rPr lang="en-US" sz="1600" dirty="0" smtClean="0"/>
              <a:t>Users </a:t>
            </a:r>
            <a:r>
              <a:rPr lang="en-US" sz="1600" dirty="0" smtClean="0">
                <a:sym typeface="Wingdings"/>
              </a:rPr>
              <a:t> Orders</a:t>
            </a:r>
          </a:p>
          <a:p>
            <a:pPr lvl="1"/>
            <a:r>
              <a:rPr lang="en-US" sz="1600" dirty="0" smtClean="0">
                <a:sym typeface="Wingdings"/>
              </a:rPr>
              <a:t>Ticket  Orders</a:t>
            </a:r>
          </a:p>
          <a:p>
            <a:pPr lvl="1"/>
            <a:r>
              <a:rPr lang="en-US" sz="1600" dirty="0" smtClean="0">
                <a:sym typeface="Wingdings"/>
              </a:rPr>
              <a:t>Ticket  Station</a:t>
            </a:r>
          </a:p>
          <a:p>
            <a:pPr lvl="1"/>
            <a:r>
              <a:rPr lang="en-US" sz="1600" dirty="0" smtClean="0">
                <a:sym typeface="Wingdings"/>
              </a:rPr>
              <a:t>Users  Card</a:t>
            </a:r>
            <a:endParaRPr lang="en-US" sz="16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027612" y="3429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ticket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6018212" y="3733800"/>
            <a:ext cx="1065212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6932612" y="37338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>
            <a:off x="6932612" y="35814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6704012" y="36576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6170612" y="3641725"/>
            <a:ext cx="0" cy="2286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85012" y="3429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142412" y="3429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8075612" y="3733800"/>
            <a:ext cx="1065212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8075612" y="35814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H="1">
            <a:off x="8075612" y="37338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8304212" y="36576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8990012" y="3641725"/>
            <a:ext cx="0" cy="2286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9599612" y="2514600"/>
            <a:ext cx="0" cy="914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9447212" y="2514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9599612" y="2514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9523412" y="27432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523412" y="3276600"/>
            <a:ext cx="228600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142412" y="1905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card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9599612" y="4038600"/>
            <a:ext cx="0" cy="914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>
            <a:off x="9599612" y="4800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 flipH="1">
            <a:off x="9447212" y="4800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9523412" y="45720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9523412" y="4191000"/>
            <a:ext cx="228600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027612" y="1905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station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5561012" y="2514600"/>
            <a:ext cx="0" cy="914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5408612" y="2514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 flipH="1">
            <a:off x="5561012" y="25146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5484812" y="27432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5408612" y="3276600"/>
            <a:ext cx="228600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085012" y="4953000"/>
            <a:ext cx="9906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9142412" y="4953000"/>
            <a:ext cx="1143000" cy="6096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>
            <a:off x="8075612" y="5257800"/>
            <a:ext cx="1065212" cy="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8075612" y="51054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8075612" y="5257800"/>
            <a:ext cx="152400" cy="1524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8304212" y="5181600"/>
            <a:ext cx="152400" cy="152400"/>
          </a:xfrm>
          <a:prstGeom prst="ellips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8990012" y="5165725"/>
            <a:ext cx="0" cy="228600"/>
          </a:xfrm>
          <a:prstGeom prst="line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04254" y="6361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Front-End Design &amp; Validation</a:t>
            </a:r>
            <a:endParaRPr lang="en-US" dirty="0"/>
          </a:p>
        </p:txBody>
      </p:sp>
      <p:sp>
        <p:nvSpPr>
          <p:cNvPr id="77" name="矩形 76"/>
          <p:cNvSpPr/>
          <p:nvPr/>
        </p:nvSpPr>
        <p:spPr>
          <a:xfrm>
            <a:off x="2132012" y="1905000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HTML5 &amp; CSS3: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8" name="Content Placeholder 13"/>
          <p:cNvSpPr>
            <a:spLocks noGrp="1"/>
          </p:cNvSpPr>
          <p:nvPr>
            <p:ph idx="1"/>
          </p:nvPr>
        </p:nvSpPr>
        <p:spPr>
          <a:xfrm>
            <a:off x="6246812" y="2438400"/>
            <a:ext cx="289560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&amp;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AJAX</a:t>
            </a:r>
          </a:p>
          <a:p>
            <a:r>
              <a:rPr lang="en-US" dirty="0" err="1" smtClean="0"/>
              <a:t>Luhn</a:t>
            </a:r>
            <a:r>
              <a:rPr lang="en-US" dirty="0" smtClean="0"/>
              <a:t> Algorithm</a:t>
            </a:r>
          </a:p>
        </p:txBody>
      </p:sp>
      <p:sp>
        <p:nvSpPr>
          <p:cNvPr id="79" name="矩形 78"/>
          <p:cNvSpPr/>
          <p:nvPr/>
        </p:nvSpPr>
        <p:spPr>
          <a:xfrm>
            <a:off x="6475412" y="19050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Validation: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80" name="Content Placeholder 2"/>
          <p:cNvSpPr>
            <a:spLocks noGrp="1"/>
          </p:cNvSpPr>
          <p:nvPr>
            <p:ph sz="half" idx="1"/>
          </p:nvPr>
        </p:nvSpPr>
        <p:spPr>
          <a:xfrm>
            <a:off x="1827212" y="2438400"/>
            <a:ext cx="30480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HTML5 new features:</a:t>
            </a:r>
          </a:p>
          <a:p>
            <a:pPr lvl="1"/>
            <a:r>
              <a:rPr lang="en-US" sz="1600" dirty="0"/>
              <a:t>h</a:t>
            </a:r>
            <a:r>
              <a:rPr lang="en-US" sz="1600" dirty="0" smtClean="0"/>
              <a:t>eader/</a:t>
            </a:r>
            <a:r>
              <a:rPr lang="en-US" sz="1600" dirty="0" err="1" smtClean="0"/>
              <a:t>nav</a:t>
            </a:r>
            <a:r>
              <a:rPr lang="en-US" sz="1600" dirty="0" smtClean="0"/>
              <a:t>/section</a:t>
            </a:r>
          </a:p>
          <a:p>
            <a:pPr lvl="1"/>
            <a:r>
              <a:rPr lang="en-US" sz="1600" dirty="0" err="1"/>
              <a:t>d</a:t>
            </a:r>
            <a:r>
              <a:rPr lang="en-US" sz="1600" dirty="0" err="1" smtClean="0"/>
              <a:t>atetime</a:t>
            </a:r>
            <a:r>
              <a:rPr lang="en-US" sz="1600" dirty="0" smtClean="0"/>
              <a:t>-local</a:t>
            </a:r>
          </a:p>
          <a:p>
            <a:r>
              <a:rPr lang="en-US" dirty="0" smtClean="0"/>
              <a:t>CSS3 New features:</a:t>
            </a:r>
          </a:p>
          <a:p>
            <a:pPr lvl="1"/>
            <a:r>
              <a:rPr lang="en-US" sz="1700" dirty="0" smtClean="0"/>
              <a:t>border-radius</a:t>
            </a:r>
          </a:p>
          <a:p>
            <a:pPr lvl="1"/>
            <a:r>
              <a:rPr lang="en-US" sz="1700" dirty="0" smtClean="0"/>
              <a:t>box-shadow</a:t>
            </a:r>
            <a:endParaRPr lang="en-US" sz="1600" dirty="0"/>
          </a:p>
          <a:p>
            <a:r>
              <a:rPr lang="en-US" dirty="0" smtClean="0"/>
              <a:t>Responsive Design</a:t>
            </a:r>
          </a:p>
        </p:txBody>
      </p:sp>
      <p:sp>
        <p:nvSpPr>
          <p:cNvPr id="81" name="Content Placeholder 13"/>
          <p:cNvSpPr>
            <a:spLocks noGrp="1"/>
          </p:cNvSpPr>
          <p:nvPr>
            <p:ph idx="1"/>
          </p:nvPr>
        </p:nvSpPr>
        <p:spPr>
          <a:xfrm>
            <a:off x="6246812" y="4800600"/>
            <a:ext cx="2438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Google Chart API</a:t>
            </a:r>
          </a:p>
        </p:txBody>
      </p:sp>
      <p:sp>
        <p:nvSpPr>
          <p:cNvPr id="82" name="矩形 81"/>
          <p:cNvSpPr/>
          <p:nvPr/>
        </p:nvSpPr>
        <p:spPr>
          <a:xfrm>
            <a:off x="6475412" y="42672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Data-Binding: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8686801" cy="1066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8" name="Content Placeholder 7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2497301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1417638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213</Words>
  <Application>Microsoft Macintosh PowerPoint</Application>
  <PresentationFormat>自定义</PresentationFormat>
  <Paragraphs>95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Business Contrast 16x9</vt:lpstr>
      <vt:lpstr>Mercury Tickets Selling System</vt:lpstr>
      <vt:lpstr>Technologies</vt:lpstr>
      <vt:lpstr>Version Control Github</vt:lpstr>
      <vt:lpstr>Frameworks:</vt:lpstr>
      <vt:lpstr>Hibernate Mappings</vt:lpstr>
      <vt:lpstr>Front-End Design &amp; Validation</vt:lpstr>
      <vt:lpstr>Demo</vt:lpstr>
      <vt:lpstr>Thank you!</vt:lpstr>
      <vt:lpstr>Hibernate Mappings</vt:lpstr>
      <vt:lpstr>Framework</vt:lpstr>
      <vt:lpstr>Two Content Layout with SmartArt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T Mic</cp:lastModifiedBy>
  <cp:revision>362</cp:revision>
  <dcterms:created xsi:type="dcterms:W3CDTF">2013-12-03T00:46:34Z</dcterms:created>
  <dcterms:modified xsi:type="dcterms:W3CDTF">2014-08-04T17:58:40Z</dcterms:modified>
</cp:coreProperties>
</file>