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8"/>
  </p:notesMasterIdLst>
  <p:sldIdLst>
    <p:sldId id="257" r:id="rId15"/>
    <p:sldId id="259" r:id="rId16"/>
    <p:sldId id="258" r:id="rId17"/>
    <p:sldId id="26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61" r:id="rId27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98" y="-10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3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3 questions about our project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3 main topics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Twitter API cannot get tweets more than a week ago.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URL explanation.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Using tools of Selenium &amp; BeautifulSoup to collect and parse data from webpage, then store the data into database.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I hope to make a demo about how “Selenium” works. Run a small demo code.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We managed to a large amount of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Time matters: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We chose to collect the tweets when the iPhone or iOS was release. About 4 days before and after the official release date. This reflects more about how people thought about the product/software. Also, it’s easier to get large amount of data.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Sample code, also the key algorithm of checking if the tweet is positive or negative.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Briefly explain how this works: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Before this code, we have read the .txt files of positive or negative and save them into two lists.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Open a database connection;</a:t>
            </a:r>
          </a:p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run SQL query to get number of all tweets and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smtClean="0">
                <a:latin typeface="Lucida Grande" charset="0"/>
                <a:sym typeface="Lucida Grande" charset="0"/>
              </a:rPr>
              <a:t>Old school way, print out the data.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888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9420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51630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8124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9024449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3838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5416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8909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730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482109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069646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52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8260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4609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5609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43361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12647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9136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5003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3106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629326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2218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61802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831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2514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249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8466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4818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125149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4373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2112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1488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08716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1755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70763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81156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0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013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31559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318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525629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6514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2613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974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37855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91411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630770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375982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18051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9004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902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42439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7347538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603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262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702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7666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772726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0266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1595447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79421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782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001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062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127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26068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685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18576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55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207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12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705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238270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625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0155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760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927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478384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5506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94203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916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474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7517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97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466917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1797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235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585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6935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12689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99198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58557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64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847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242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7538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47051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3617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726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963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4442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4531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914347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197970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532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508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5306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537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081868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93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7783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031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0703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7628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1597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043080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2775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270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9204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356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41253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1059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6385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91771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348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4447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68216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120594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673116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5252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933825" y="1193800"/>
            <a:ext cx="1146175" cy="5219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193800"/>
            <a:ext cx="3286125" cy="5219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0527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4929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903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921431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978414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6385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331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8601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3988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3304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288476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568047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6846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933825" y="1193800"/>
            <a:ext cx="1146175" cy="5219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193800"/>
            <a:ext cx="3286125" cy="5219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4749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648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7559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319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61700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91019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3598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08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685056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434620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546941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9234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144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1024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1331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8354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938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8354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938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earch?q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BIA-660 Midterm Project</a:t>
            </a:r>
          </a:p>
        </p:txBody>
      </p:sp>
      <p:sp>
        <p:nvSpPr>
          <p:cNvPr id="14339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Analytics &amp; Comparison of Apple Products with Twitter</a:t>
            </a:r>
          </a:p>
        </p:txBody>
      </p:sp>
      <p:sp>
        <p:nvSpPr>
          <p:cNvPr id="14340" name="Rectangle 3"/>
          <p:cNvSpPr>
            <a:spLocks/>
          </p:cNvSpPr>
          <p:nvPr/>
        </p:nvSpPr>
        <p:spPr bwMode="auto">
          <a:xfrm>
            <a:off x="7380288" y="4876800"/>
            <a:ext cx="1782762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By:</a:t>
            </a: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Colin Mills</a:t>
            </a: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Qiang Tong</a:t>
            </a: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Xiangda Shi</a:t>
            </a: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Xin Gao</a:t>
            </a:r>
          </a:p>
          <a:p>
            <a:pPr algn="l" eaLnBrk="1" hangingPunct="1"/>
            <a:endParaRPr lang="en-US" altLang="zh-CN" sz="1700">
              <a:solidFill>
                <a:schemeClr val="tx1"/>
              </a:solidFill>
              <a:ea typeface="宋体" charset="-122"/>
            </a:endParaRP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Instructor:</a:t>
            </a:r>
          </a:p>
          <a:p>
            <a:pPr algn="l" eaLnBrk="1" hangingPunct="1"/>
            <a:r>
              <a:rPr lang="en-US" altLang="zh-CN" sz="1700">
                <a:solidFill>
                  <a:schemeClr val="tx1"/>
                </a:solidFill>
                <a:ea typeface="宋体" charset="-122"/>
              </a:rPr>
              <a:t>Prof. Winter Mason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>
            <p:ph type="body" idx="1"/>
          </p:nvPr>
        </p:nvSpPr>
        <p:spPr>
          <a:xfrm>
            <a:off x="977900" y="1803400"/>
            <a:ext cx="3962400" cy="711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Matplotlib - bar charts</a:t>
            </a:r>
          </a:p>
        </p:txBody>
      </p:sp>
      <p:sp>
        <p:nvSpPr>
          <p:cNvPr id="23555" name="Rectangle 2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Visualization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2992438"/>
            <a:ext cx="3632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997200"/>
            <a:ext cx="3632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997200"/>
            <a:ext cx="3632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6"/>
          <p:cNvSpPr>
            <a:spLocks/>
          </p:cNvSpPr>
          <p:nvPr/>
        </p:nvSpPr>
        <p:spPr bwMode="auto">
          <a:xfrm>
            <a:off x="835025" y="5981700"/>
            <a:ext cx="1497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iOS 4/5/6/7</a:t>
            </a:r>
          </a:p>
        </p:txBody>
      </p:sp>
      <p:sp>
        <p:nvSpPr>
          <p:cNvPr id="23560" name="Rectangle 7"/>
          <p:cNvSpPr>
            <a:spLocks/>
          </p:cNvSpPr>
          <p:nvPr/>
        </p:nvSpPr>
        <p:spPr bwMode="auto">
          <a:xfrm>
            <a:off x="3519488" y="5943600"/>
            <a:ext cx="2762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iPhone 3GS/4/4S/5/5S</a:t>
            </a:r>
          </a:p>
        </p:txBody>
      </p:sp>
      <p:sp>
        <p:nvSpPr>
          <p:cNvPr id="23561" name="Rectangle 8"/>
          <p:cNvSpPr>
            <a:spLocks/>
          </p:cNvSpPr>
          <p:nvPr/>
        </p:nvSpPr>
        <p:spPr bwMode="auto">
          <a:xfrm>
            <a:off x="7475538" y="5956300"/>
            <a:ext cx="1760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iPhone 5S/5C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>
            <p:ph type="body" idx="1"/>
          </p:nvPr>
        </p:nvSpPr>
        <p:spPr>
          <a:xfrm>
            <a:off x="977900" y="1803400"/>
            <a:ext cx="3962400" cy="711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Matplotlib - pie charts</a:t>
            </a:r>
          </a:p>
        </p:txBody>
      </p:sp>
      <p:sp>
        <p:nvSpPr>
          <p:cNvPr id="24579" name="Rectangle 2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Visualization</a:t>
            </a: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835025" y="6464300"/>
            <a:ext cx="1497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iOS 4/5/6/7</a:t>
            </a: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3633788" y="6426200"/>
            <a:ext cx="2762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iPhone 3GS/4/4S/5/5S</a:t>
            </a:r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7475538" y="6438900"/>
            <a:ext cx="1760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E4E4E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iPhone 5S/5C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347913"/>
            <a:ext cx="33020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111500"/>
            <a:ext cx="33067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3213100"/>
            <a:ext cx="33020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85E-6 -3.33333E-6 L 0.3115 -0.0058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7" y="-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5 -0.00583 L -0.0036 -0.0058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48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uild="p"/>
      <p:bldP spid="34817" grpId="1" build="p"/>
      <p:bldP spid="34819" grpId="0"/>
      <p:bldP spid="34819" grpId="1"/>
      <p:bldP spid="34820" grpId="0"/>
      <p:bldP spid="34820" grpId="1"/>
      <p:bldP spid="34821" grpId="0"/>
      <p:bldP spid="348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>
            <p:ph type="title"/>
          </p:nvPr>
        </p:nvSpPr>
        <p:spPr>
          <a:xfrm>
            <a:off x="990600" y="3175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Conclusions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>
            <p:ph type="title"/>
          </p:nvPr>
        </p:nvSpPr>
        <p:spPr>
          <a:xfrm>
            <a:off x="1092200" y="1143000"/>
            <a:ext cx="4559300" cy="2489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Q&amp;A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Thank you!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114800"/>
            <a:ext cx="2921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Questions</a:t>
            </a:r>
          </a:p>
        </p:txBody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xfrm>
            <a:off x="990600" y="1968500"/>
            <a:ext cx="8178800" cy="4470400"/>
          </a:xfrm>
        </p:spPr>
        <p:txBody>
          <a:bodyPr/>
          <a:lstStyle/>
          <a:p>
            <a:pPr marL="698500" eaLnBrk="1" hangingPunct="1"/>
            <a:r>
              <a:rPr lang="en-US" altLang="zh-CN" smtClean="0">
                <a:ea typeface="宋体" charset="-122"/>
              </a:rPr>
              <a:t>Which Apple mobile OS is more popular? iOS4 ~ iOS7.</a:t>
            </a:r>
          </a:p>
          <a:p>
            <a:pPr marL="698500" eaLnBrk="1" hangingPunct="1"/>
            <a:r>
              <a:rPr lang="en-US" altLang="zh-CN" smtClean="0">
                <a:ea typeface="宋体" charset="-122"/>
              </a:rPr>
              <a:t>While version of iPhone is more popular? iPhone 3GS ~ iPhone 5S.</a:t>
            </a:r>
          </a:p>
          <a:p>
            <a:pPr marL="698500" eaLnBrk="1" hangingPunct="1"/>
            <a:r>
              <a:rPr lang="en-US" altLang="zh-CN" smtClean="0">
                <a:ea typeface="宋体" charset="-122"/>
              </a:rPr>
              <a:t>iPhone 5S vs. iPhone 5C?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>
            <p:ph type="body" idx="1"/>
          </p:nvPr>
        </p:nvSpPr>
        <p:spPr>
          <a:xfrm>
            <a:off x="2882900" y="1574800"/>
            <a:ext cx="4394200" cy="4470400"/>
          </a:xfrm>
        </p:spPr>
        <p:txBody>
          <a:bodyPr/>
          <a:lstStyle/>
          <a:p>
            <a:pPr marL="698500" eaLnBrk="1" hangingPunct="1">
              <a:lnSpc>
                <a:spcPct val="150000"/>
              </a:lnSpc>
            </a:pPr>
            <a:r>
              <a:rPr lang="en-US" altLang="zh-CN" smtClean="0">
                <a:ea typeface="宋体" charset="-122"/>
              </a:rPr>
              <a:t>Data Collection</a:t>
            </a:r>
          </a:p>
          <a:p>
            <a:pPr marL="698500" eaLnBrk="1" hangingPunct="1">
              <a:lnSpc>
                <a:spcPct val="150000"/>
              </a:lnSpc>
            </a:pPr>
            <a:r>
              <a:rPr lang="en-US" altLang="zh-CN" smtClean="0">
                <a:ea typeface="宋体" charset="-122"/>
              </a:rPr>
              <a:t>Data Analysis</a:t>
            </a:r>
          </a:p>
          <a:p>
            <a:pPr marL="698500" eaLnBrk="1" hangingPunct="1">
              <a:lnSpc>
                <a:spcPct val="150000"/>
              </a:lnSpc>
            </a:pPr>
            <a:r>
              <a:rPr lang="en-US" altLang="zh-CN" smtClean="0">
                <a:ea typeface="宋体" charset="-122"/>
              </a:rPr>
              <a:t>Data Visualization</a:t>
            </a:r>
          </a:p>
        </p:txBody>
      </p:sp>
      <p:sp>
        <p:nvSpPr>
          <p:cNvPr id="16387" name="Rectangle 2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Headlines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Collection</a:t>
            </a:r>
          </a:p>
        </p:txBody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>
          <a:xfrm>
            <a:off x="1905000" y="1866900"/>
            <a:ext cx="6362700" cy="4470400"/>
          </a:xfrm>
        </p:spPr>
        <p:txBody>
          <a:bodyPr/>
          <a:lstStyle/>
          <a:p>
            <a:pPr marL="698500" eaLnBrk="1" hangingPunct="1"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Why don’t we use Twitter API?</a:t>
            </a:r>
          </a:p>
          <a:p>
            <a:pPr marL="698500" eaLnBrk="1" hangingPunct="1"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Twitter search URL: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sz="1800" u="sng" dirty="0" smtClean="0">
                <a:latin typeface="Gurmukhi MT" charset="0"/>
                <a:ea typeface="宋体" charset="-122"/>
                <a:sym typeface="Gurmukhi MT" charset="0"/>
              </a:rPr>
              <a:t>http://twitter.com/search?q=</a:t>
            </a:r>
            <a:endParaRPr lang="en-US" altLang="zh-CN" dirty="0" smtClean="0">
              <a:ea typeface="宋体" charset="-122"/>
            </a:endParaRPr>
          </a:p>
          <a:p>
            <a:pPr marL="698500" eaLnBrk="1" hangingPunct="1"/>
            <a:r>
              <a:rPr lang="en-US" altLang="zh-CN" dirty="0" smtClean="0">
                <a:ea typeface="宋体" charset="-122"/>
              </a:rPr>
              <a:t>topsy.com/tweets search URL:</a:t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927100" y="2609850"/>
            <a:ext cx="8724900" cy="69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1800" u="sng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http://topsy.com/s?type=tweet&amp;q=</a:t>
            </a:r>
          </a:p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1800" u="sng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iOS%204&amp;language=</a:t>
            </a:r>
            <a:r>
              <a:rPr lang="en-US" altLang="zh-CN" sz="1800" u="sng" dirty="0" err="1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en&amp;offset</a:t>
            </a:r>
            <a:r>
              <a:rPr lang="en-US" altLang="zh-CN" sz="1800" u="sng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=00&amp;mintime=1277078425&amp;maxtime=1308700814</a:t>
            </a:r>
            <a:endParaRPr lang="en-US" altLang="zh-CN" sz="1800" u="sng" dirty="0" smtClean="0">
              <a:solidFill>
                <a:schemeClr val="bg1"/>
              </a:solidFill>
              <a:latin typeface="Gurmukhi MT" charset="0"/>
              <a:ea typeface="宋体" charset="-122"/>
              <a:sym typeface="Gurmukhi MT" charset="0"/>
              <a:hlinkClick r:id="rId3"/>
            </a:endParaRPr>
          </a:p>
        </p:txBody>
      </p:sp>
      <p:sp>
        <p:nvSpPr>
          <p:cNvPr id="18435" name="Rectangle 2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Collection</a:t>
            </a:r>
          </a:p>
        </p:txBody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xfrm>
            <a:off x="1905000" y="1524000"/>
            <a:ext cx="6362700" cy="1270000"/>
          </a:xfrm>
        </p:spPr>
        <p:txBody>
          <a:bodyPr/>
          <a:lstStyle/>
          <a:p>
            <a:pPr marL="698500" eaLnBrk="1" hangingPunct="1"/>
            <a:r>
              <a:rPr lang="en-US" altLang="zh-CN" smtClean="0">
                <a:ea typeface="宋体" charset="-122"/>
              </a:rPr>
              <a:t>topsy.com/tweets search URL:</a:t>
            </a:r>
            <a:br>
              <a:rPr lang="en-US" altLang="zh-CN" smtClean="0">
                <a:ea typeface="宋体" charset="-122"/>
              </a:rPr>
            </a:br>
            <a:endParaRPr lang="en-US" altLang="zh-CN" smtClean="0">
              <a:ea typeface="宋体" charset="-122"/>
            </a:endParaRPr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533400" y="4146550"/>
            <a:ext cx="14351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iOS%204</a:t>
            </a:r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2298700" y="4140200"/>
            <a:ext cx="19812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language=en</a:t>
            </a:r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4610100" y="4140200"/>
            <a:ext cx="13589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offset=00</a:t>
            </a:r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6299200" y="4140200"/>
            <a:ext cx="16510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mintime=#</a:t>
            </a:r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8280400" y="4127500"/>
            <a:ext cx="17526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maxtime=#</a:t>
            </a:r>
          </a:p>
        </p:txBody>
      </p:sp>
      <p:sp>
        <p:nvSpPr>
          <p:cNvPr id="18442" name="Rectangle 9"/>
          <p:cNvSpPr>
            <a:spLocks/>
          </p:cNvSpPr>
          <p:nvPr/>
        </p:nvSpPr>
        <p:spPr bwMode="auto">
          <a:xfrm>
            <a:off x="1968500" y="41656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1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&amp;</a:t>
            </a:r>
          </a:p>
        </p:txBody>
      </p:sp>
      <p:sp>
        <p:nvSpPr>
          <p:cNvPr id="18443" name="Rectangle 10"/>
          <p:cNvSpPr>
            <a:spLocks/>
          </p:cNvSpPr>
          <p:nvPr/>
        </p:nvSpPr>
        <p:spPr bwMode="auto">
          <a:xfrm>
            <a:off x="7950200" y="41275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1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&amp;</a:t>
            </a:r>
          </a:p>
        </p:txBody>
      </p:sp>
      <p:sp>
        <p:nvSpPr>
          <p:cNvPr id="18444" name="Rectangle 11"/>
          <p:cNvSpPr>
            <a:spLocks/>
          </p:cNvSpPr>
          <p:nvPr/>
        </p:nvSpPr>
        <p:spPr bwMode="auto">
          <a:xfrm>
            <a:off x="5969000" y="41402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1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&amp;</a:t>
            </a:r>
          </a:p>
        </p:txBody>
      </p:sp>
      <p:sp>
        <p:nvSpPr>
          <p:cNvPr id="18445" name="Rectangle 12"/>
          <p:cNvSpPr>
            <a:spLocks/>
          </p:cNvSpPr>
          <p:nvPr/>
        </p:nvSpPr>
        <p:spPr bwMode="auto">
          <a:xfrm>
            <a:off x="4279900" y="41402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1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&amp;</a:t>
            </a:r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 rot="5400000">
            <a:off x="4686300" y="3263900"/>
            <a:ext cx="723900" cy="914400"/>
          </a:xfrm>
          <a:prstGeom prst="rightArrow">
            <a:avLst>
              <a:gd name="adj1" fmla="val 66324"/>
              <a:gd name="adj2" fmla="val 50477"/>
            </a:avLst>
          </a:prstGeom>
          <a:gradFill rotWithShape="0">
            <a:gsLst>
              <a:gs pos="0">
                <a:srgbClr val="D6D6D6"/>
              </a:gs>
              <a:gs pos="100000">
                <a:srgbClr val="7A7A7A"/>
              </a:gs>
            </a:gsLst>
            <a:lin ang="540000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3566" name="AutoShape 14"/>
          <p:cNvSpPr>
            <a:spLocks/>
          </p:cNvSpPr>
          <p:nvPr/>
        </p:nvSpPr>
        <p:spPr bwMode="auto">
          <a:xfrm rot="5400000">
            <a:off x="1054100" y="4775200"/>
            <a:ext cx="508000" cy="355600"/>
          </a:xfrm>
          <a:prstGeom prst="rightArrow">
            <a:avLst>
              <a:gd name="adj1" fmla="val 58389"/>
              <a:gd name="adj2" fmla="val 62989"/>
            </a:avLst>
          </a:prstGeom>
          <a:gradFill rotWithShape="0">
            <a:gsLst>
              <a:gs pos="0">
                <a:srgbClr val="D6D6D6"/>
              </a:gs>
              <a:gs pos="100000">
                <a:srgbClr val="7A7A7A"/>
              </a:gs>
            </a:gsLst>
            <a:lin ang="540000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774700" y="5245100"/>
            <a:ext cx="10922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“iOS 4”</a:t>
            </a:r>
          </a:p>
        </p:txBody>
      </p:sp>
      <p:sp>
        <p:nvSpPr>
          <p:cNvPr id="23568" name="AutoShape 16"/>
          <p:cNvSpPr>
            <a:spLocks/>
          </p:cNvSpPr>
          <p:nvPr/>
        </p:nvSpPr>
        <p:spPr bwMode="auto">
          <a:xfrm rot="8100000">
            <a:off x="4406900" y="4775200"/>
            <a:ext cx="508000" cy="355600"/>
          </a:xfrm>
          <a:prstGeom prst="rightArrow">
            <a:avLst>
              <a:gd name="adj1" fmla="val 58389"/>
              <a:gd name="adj2" fmla="val 62989"/>
            </a:avLst>
          </a:prstGeom>
          <a:gradFill rotWithShape="0">
            <a:gsLst>
              <a:gs pos="0">
                <a:srgbClr val="7A7A7A"/>
              </a:gs>
              <a:gs pos="100000">
                <a:srgbClr val="D6D6D6"/>
              </a:gs>
            </a:gsLst>
            <a:lin ang="1890000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3569" name="Rectangle 17"/>
          <p:cNvSpPr>
            <a:spLocks/>
          </p:cNvSpPr>
          <p:nvPr/>
        </p:nvSpPr>
        <p:spPr bwMode="auto">
          <a:xfrm>
            <a:off x="3327400" y="5175250"/>
            <a:ext cx="1593850" cy="80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“pages”</a:t>
            </a:r>
          </a:p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00, 10, 20</a:t>
            </a:r>
          </a:p>
        </p:txBody>
      </p:sp>
      <p:sp>
        <p:nvSpPr>
          <p:cNvPr id="23570" name="AutoShape 18"/>
          <p:cNvSpPr>
            <a:spLocks/>
          </p:cNvSpPr>
          <p:nvPr/>
        </p:nvSpPr>
        <p:spPr bwMode="auto">
          <a:xfrm rot="2700000">
            <a:off x="6870700" y="4762500"/>
            <a:ext cx="508000" cy="355600"/>
          </a:xfrm>
          <a:prstGeom prst="rightArrow">
            <a:avLst>
              <a:gd name="adj1" fmla="val 58389"/>
              <a:gd name="adj2" fmla="val 62989"/>
            </a:avLst>
          </a:prstGeom>
          <a:gradFill rotWithShape="0">
            <a:gsLst>
              <a:gs pos="0">
                <a:srgbClr val="D6D6D6"/>
              </a:gs>
              <a:gs pos="100000">
                <a:srgbClr val="7A7A7A"/>
              </a:gs>
            </a:gsLst>
            <a:lin ang="270000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 rot="8100000">
            <a:off x="8788400" y="4775200"/>
            <a:ext cx="508000" cy="355600"/>
          </a:xfrm>
          <a:prstGeom prst="rightArrow">
            <a:avLst>
              <a:gd name="adj1" fmla="val 58389"/>
              <a:gd name="adj2" fmla="val 62989"/>
            </a:avLst>
          </a:prstGeom>
          <a:gradFill rotWithShape="0">
            <a:gsLst>
              <a:gs pos="0">
                <a:srgbClr val="7A7A7A"/>
              </a:gs>
              <a:gs pos="100000">
                <a:srgbClr val="D6D6D6"/>
              </a:gs>
            </a:gsLst>
            <a:lin ang="1890000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3572" name="Rectangle 20"/>
          <p:cNvSpPr>
            <a:spLocks/>
          </p:cNvSpPr>
          <p:nvPr/>
        </p:nvSpPr>
        <p:spPr bwMode="auto">
          <a:xfrm>
            <a:off x="7226300" y="5207000"/>
            <a:ext cx="2120900" cy="812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1277078425?</a:t>
            </a:r>
          </a:p>
          <a:p>
            <a:pPr>
              <a:lnSpc>
                <a:spcPct val="20000"/>
              </a:lnSpc>
              <a:spcBef>
                <a:spcPts val="180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Gurmukhi MT" charset="0"/>
                <a:ea typeface="宋体" charset="-122"/>
                <a:sym typeface="Gurmukhi MT" charset="0"/>
              </a:rPr>
              <a:t>timestamp.</a:t>
            </a:r>
          </a:p>
        </p:txBody>
      </p:sp>
      <p:sp>
        <p:nvSpPr>
          <p:cNvPr id="18454" name="Rectangle 21"/>
          <p:cNvSpPr>
            <a:spLocks/>
          </p:cNvSpPr>
          <p:nvPr/>
        </p:nvSpPr>
        <p:spPr bwMode="auto">
          <a:xfrm>
            <a:off x="2235200" y="5892800"/>
            <a:ext cx="5715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445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Another problem, Javascript?</a:t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>
            <p:ph type="body" idx="1"/>
          </p:nvPr>
        </p:nvSpPr>
        <p:spPr>
          <a:xfrm>
            <a:off x="990600" y="1689100"/>
            <a:ext cx="8178800" cy="990600"/>
          </a:xfrm>
        </p:spPr>
        <p:txBody>
          <a:bodyPr/>
          <a:lstStyle/>
          <a:p>
            <a:pPr marL="698500" eaLnBrk="1" hangingPunct="1"/>
            <a:r>
              <a:rPr lang="en-US" altLang="zh-CN" smtClean="0">
                <a:ea typeface="宋体" charset="-122"/>
              </a:rPr>
              <a:t>“Selenium” to the rescue!</a:t>
            </a:r>
          </a:p>
        </p:txBody>
      </p:sp>
      <p:sp>
        <p:nvSpPr>
          <p:cNvPr id="19459" name="Rectangle 2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Collection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79400" y="3327400"/>
            <a:ext cx="4419600" cy="25654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533400"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800100"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lvl="1">
              <a:defRPr/>
            </a:pPr>
            <a:endParaRPr lang="en-US" altLang="zh-CN" dirty="0" smtClean="0">
              <a:solidFill>
                <a:schemeClr val="bg1"/>
              </a:solidFill>
              <a:latin typeface="Andale Mono" charset="0"/>
              <a:ea typeface="宋体" charset="-122"/>
              <a:sym typeface="Andale Mono" charset="0"/>
            </a:endParaRPr>
          </a:p>
        </p:txBody>
      </p:sp>
      <p:sp>
        <p:nvSpPr>
          <p:cNvPr id="19461" name="Rectangle 4"/>
          <p:cNvSpPr>
            <a:spLocks/>
          </p:cNvSpPr>
          <p:nvPr/>
        </p:nvSpPr>
        <p:spPr bwMode="auto">
          <a:xfrm>
            <a:off x="5016500" y="3517900"/>
            <a:ext cx="1752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lnSpc>
                <a:spcPct val="30000"/>
              </a:lnSpc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Selenium</a:t>
            </a:r>
          </a:p>
          <a:p>
            <a:pPr eaLnBrk="1" hangingPunct="1">
              <a:lnSpc>
                <a:spcPct val="30000"/>
              </a:lnSpc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BeautifulSoup</a:t>
            </a:r>
          </a:p>
        </p:txBody>
      </p:sp>
      <p:sp>
        <p:nvSpPr>
          <p:cNvPr id="19462" name="Rectangle 5"/>
          <p:cNvSpPr>
            <a:spLocks/>
          </p:cNvSpPr>
          <p:nvPr/>
        </p:nvSpPr>
        <p:spPr bwMode="auto">
          <a:xfrm>
            <a:off x="7327900" y="2717800"/>
            <a:ext cx="1993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lnSpc>
                <a:spcPct val="30000"/>
              </a:lnSpc>
              <a:buSzTx/>
              <a:buFontTx/>
              <a:buNone/>
            </a:pPr>
            <a:r>
              <a:rPr lang="en-US" altLang="zh-CN">
                <a:ea typeface="宋体" charset="-122"/>
              </a:rPr>
              <a:t>MySQL DB</a:t>
            </a:r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46500"/>
            <a:ext cx="26035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7"/>
          <p:cNvSpPr>
            <a:spLocks/>
          </p:cNvSpPr>
          <p:nvPr/>
        </p:nvSpPr>
        <p:spPr bwMode="auto">
          <a:xfrm>
            <a:off x="749300" y="2717800"/>
            <a:ext cx="2209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lnSpc>
                <a:spcPct val="30000"/>
              </a:lnSpc>
              <a:buSzTx/>
              <a:buFontTx/>
              <a:buNone/>
            </a:pPr>
            <a:r>
              <a:rPr lang="en-US" altLang="zh-CN">
                <a:ea typeface="宋体" charset="-122"/>
              </a:rPr>
              <a:t>HTML Code</a:t>
            </a:r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>
            <a:off x="5016500" y="4546600"/>
            <a:ext cx="1752600" cy="558800"/>
          </a:xfrm>
          <a:prstGeom prst="rightArrow">
            <a:avLst>
              <a:gd name="adj1" fmla="val 58861"/>
              <a:gd name="adj2" fmla="val 65762"/>
            </a:avLst>
          </a:prstGeom>
          <a:gradFill rotWithShape="0">
            <a:gsLst>
              <a:gs pos="0">
                <a:srgbClr val="D6D6D6"/>
              </a:gs>
              <a:gs pos="100000">
                <a:srgbClr val="7A7A7A"/>
              </a:gs>
            </a:gsLst>
            <a:lin ang="0" scaled="1"/>
          </a:gradFill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9466" name="Rectangle 9"/>
          <p:cNvSpPr>
            <a:spLocks/>
          </p:cNvSpPr>
          <p:nvPr/>
        </p:nvSpPr>
        <p:spPr bwMode="auto">
          <a:xfrm>
            <a:off x="1168400" y="6108700"/>
            <a:ext cx="728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445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More than 2,200 tweets each keyword.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390397"/>
            <a:ext cx="4267200" cy="24770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Analysis</a:t>
            </a:r>
          </a:p>
        </p:txBody>
      </p:sp>
      <p:sp>
        <p:nvSpPr>
          <p:cNvPr id="20483" name="Rectangle 2"/>
          <p:cNvSpPr>
            <a:spLocks noChangeArrowheads="1"/>
          </p:cNvSpPr>
          <p:nvPr>
            <p:ph type="body" idx="1"/>
          </p:nvPr>
        </p:nvSpPr>
        <p:spPr>
          <a:xfrm>
            <a:off x="990600" y="1752600"/>
            <a:ext cx="8178800" cy="2882900"/>
          </a:xfrm>
        </p:spPr>
        <p:txBody>
          <a:bodyPr/>
          <a:lstStyle/>
          <a:p>
            <a:pPr marL="698500" eaLnBrk="1" hangingPunct="1"/>
            <a:r>
              <a:rPr lang="en-US" altLang="zh-CN" dirty="0" smtClean="0">
                <a:ea typeface="宋体" charset="-122"/>
              </a:rPr>
              <a:t>“Time” matters.</a:t>
            </a:r>
          </a:p>
          <a:p>
            <a:pPr marL="698500" eaLnBrk="1" hangingPunct="1"/>
            <a:r>
              <a:rPr lang="en-US" altLang="zh-CN" dirty="0" smtClean="0">
                <a:ea typeface="宋体" charset="-122"/>
              </a:rPr>
              <a:t>Retrieve tweet content from database.</a:t>
            </a:r>
          </a:p>
          <a:p>
            <a:pPr marL="698500" eaLnBrk="1" hangingPunct="1"/>
            <a:r>
              <a:rPr lang="en-US" altLang="zh-CN" dirty="0" smtClean="0">
                <a:ea typeface="宋体" charset="-122"/>
              </a:rPr>
              <a:t>Positive or Negative?</a:t>
            </a:r>
          </a:p>
          <a:p>
            <a:pPr marL="698500" eaLnBrk="1" hangingPunct="1"/>
            <a:r>
              <a:rPr lang="en-US" altLang="zh-CN" dirty="0" smtClean="0">
                <a:ea typeface="宋体" charset="-122"/>
              </a:rPr>
              <a:t>Special Dictionary.</a:t>
            </a:r>
          </a:p>
        </p:txBody>
      </p:sp>
      <p:sp>
        <p:nvSpPr>
          <p:cNvPr id="20484" name="Rectangle 3"/>
          <p:cNvSpPr>
            <a:spLocks/>
          </p:cNvSpPr>
          <p:nvPr/>
        </p:nvSpPr>
        <p:spPr bwMode="auto">
          <a:xfrm>
            <a:off x="1257300" y="4737100"/>
            <a:ext cx="1930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Pos_words.txt</a:t>
            </a:r>
          </a:p>
        </p:txBody>
      </p:sp>
      <p:sp>
        <p:nvSpPr>
          <p:cNvPr id="20485" name="Rectangle 4"/>
          <p:cNvSpPr>
            <a:spLocks/>
          </p:cNvSpPr>
          <p:nvPr/>
        </p:nvSpPr>
        <p:spPr bwMode="auto">
          <a:xfrm>
            <a:off x="6045200" y="4737100"/>
            <a:ext cx="1930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10033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3462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7018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44700" indent="-444500" algn="l" eaLnBrk="0" hangingPunct="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neg_words.txt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117600" y="5334000"/>
            <a:ext cx="3403600" cy="1143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zh-CN" dirty="0" smtClean="0">
              <a:solidFill>
                <a:schemeClr val="bg1"/>
              </a:solidFill>
              <a:latin typeface="Andale Mono" charset="0"/>
              <a:ea typeface="宋体" charset="-122"/>
              <a:sym typeface="Andale Mono" charset="0"/>
            </a:endParaRP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956300" y="5334000"/>
            <a:ext cx="3403600" cy="1143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zh-CN" dirty="0" smtClean="0">
              <a:solidFill>
                <a:schemeClr val="bg1"/>
              </a:solidFill>
              <a:latin typeface="Andale Mono" charset="0"/>
              <a:ea typeface="宋体" charset="-122"/>
              <a:sym typeface="Andale Mono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71" y="5368412"/>
            <a:ext cx="3265129" cy="10807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06" y="5353664"/>
            <a:ext cx="3233994" cy="10966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Analysis</a:t>
            </a:r>
          </a:p>
        </p:txBody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>
          <a:xfrm>
            <a:off x="1778000" y="1689100"/>
            <a:ext cx="2476500" cy="711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Sample Code: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2020888" y="2603500"/>
            <a:ext cx="6129337" cy="39878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zh-CN" dirty="0" smtClean="0">
              <a:solidFill>
                <a:schemeClr val="bg1"/>
              </a:solidFill>
              <a:latin typeface="Andale Mono" charset="0"/>
              <a:ea typeface="宋体" charset="-122"/>
              <a:sym typeface="Andale Mono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2603500"/>
            <a:ext cx="6098302" cy="398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>
            <p:ph type="title"/>
          </p:nvPr>
        </p:nvSpPr>
        <p:spPr>
          <a:xfrm>
            <a:off x="990600" y="381000"/>
            <a:ext cx="8178800" cy="127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 Visualization</a:t>
            </a:r>
          </a:p>
        </p:txBody>
      </p:sp>
      <p:sp>
        <p:nvSpPr>
          <p:cNvPr id="22531" name="Rectangle 2"/>
          <p:cNvSpPr>
            <a:spLocks noChangeArrowheads="1"/>
          </p:cNvSpPr>
          <p:nvPr>
            <p:ph type="body" idx="1"/>
          </p:nvPr>
        </p:nvSpPr>
        <p:spPr>
          <a:xfrm>
            <a:off x="1358900" y="1790700"/>
            <a:ext cx="3200400" cy="9271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positive/negative: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2266950"/>
            <a:ext cx="32004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5676900"/>
            <a:ext cx="3200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2857500"/>
            <a:ext cx="3200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1F1F1"/>
      </a:accent1>
      <a:accent2>
        <a:srgbClr val="333399"/>
      </a:accent2>
      <a:accent3>
        <a:srgbClr val="AAAAAA"/>
      </a:accent3>
      <a:accent4>
        <a:srgbClr val="DADADA"/>
      </a:accent4>
      <a:accent5>
        <a:srgbClr val="F7F7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Pages>0</Pages>
  <Words>393</Words>
  <Characters>0</Characters>
  <Application>Microsoft Office PowerPoint</Application>
  <PresentationFormat>自定义</PresentationFormat>
  <Lines>0</Lines>
  <Paragraphs>86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Gill Sans</vt:lpstr>
      <vt:lpstr>Heiti SC Light</vt:lpstr>
      <vt:lpstr>Arial</vt:lpstr>
      <vt:lpstr>宋体</vt:lpstr>
      <vt:lpstr>Gurmukhi MT</vt:lpstr>
      <vt:lpstr>Andale Mono</vt:lpstr>
      <vt:lpstr>Lucida Grande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BIA-660 Midterm Project</vt:lpstr>
      <vt:lpstr>Questions</vt:lpstr>
      <vt:lpstr>Headlines</vt:lpstr>
      <vt:lpstr>Data Collection</vt:lpstr>
      <vt:lpstr>Data Collection</vt:lpstr>
      <vt:lpstr>Data Collection</vt:lpstr>
      <vt:lpstr>Data Analysis</vt:lpstr>
      <vt:lpstr>Data Analysis</vt:lpstr>
      <vt:lpstr>Data Visualization</vt:lpstr>
      <vt:lpstr>Data Visualization</vt:lpstr>
      <vt:lpstr>Data Visualization</vt:lpstr>
      <vt:lpstr>Conclusions</vt:lpstr>
      <vt:lpstr>Q&amp;A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BIA-660 Midterm Project</dc:title>
  <dc:creator>Michael</dc:creator>
  <cp:lastModifiedBy>Michael</cp:lastModifiedBy>
  <cp:revision>6</cp:revision>
  <dcterms:modified xsi:type="dcterms:W3CDTF">2013-10-07T07:21:16Z</dcterms:modified>
</cp:coreProperties>
</file>