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8" r:id="rId2"/>
    <p:sldMasterId id="2147483732" r:id="rId3"/>
    <p:sldMasterId id="2147483744" r:id="rId4"/>
    <p:sldMasterId id="2147483756" r:id="rId5"/>
    <p:sldMasterId id="2147483768" r:id="rId6"/>
  </p:sldMasterIdLst>
  <p:notesMasterIdLst>
    <p:notesMasterId r:id="rId35"/>
  </p:notesMasterIdLst>
  <p:handoutMasterIdLst>
    <p:handoutMasterId r:id="rId36"/>
  </p:handoutMasterIdLst>
  <p:sldIdLst>
    <p:sldId id="278" r:id="rId7"/>
    <p:sldId id="288" r:id="rId8"/>
    <p:sldId id="350" r:id="rId9"/>
    <p:sldId id="397" r:id="rId10"/>
    <p:sldId id="374" r:id="rId11"/>
    <p:sldId id="399" r:id="rId12"/>
    <p:sldId id="375" r:id="rId13"/>
    <p:sldId id="360" r:id="rId14"/>
    <p:sldId id="386" r:id="rId15"/>
    <p:sldId id="357" r:id="rId16"/>
    <p:sldId id="398" r:id="rId17"/>
    <p:sldId id="372" r:id="rId18"/>
    <p:sldId id="389" r:id="rId19"/>
    <p:sldId id="390" r:id="rId20"/>
    <p:sldId id="373" r:id="rId21"/>
    <p:sldId id="394" r:id="rId22"/>
    <p:sldId id="395" r:id="rId23"/>
    <p:sldId id="361" r:id="rId24"/>
    <p:sldId id="393" r:id="rId25"/>
    <p:sldId id="391" r:id="rId26"/>
    <p:sldId id="392" r:id="rId27"/>
    <p:sldId id="363" r:id="rId28"/>
    <p:sldId id="401" r:id="rId29"/>
    <p:sldId id="367" r:id="rId30"/>
    <p:sldId id="369" r:id="rId31"/>
    <p:sldId id="371" r:id="rId32"/>
    <p:sldId id="370" r:id="rId33"/>
    <p:sldId id="40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F5F1BF2-2514-6706-EB34-1DAECA30E1B5}" name="Mike Thamm" initials="MT" userId="S::thamm@uwindsor.ca::43b75b9b-9190-408b-97ad-9d8c21402861"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Tim Stachl" initials="TS" lastIdx="1" clrIdx="0">
    <p:extLst>
      <p:ext uri="{19B8F6BF-5375-455C-9EA6-DF929625EA0E}">
        <p15:presenceInfo xmlns:p15="http://schemas.microsoft.com/office/powerpoint/2012/main" userId="cd965585009220d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CECE"/>
    <a:srgbClr val="35302D"/>
    <a:srgbClr val="0E0E0E"/>
    <a:srgbClr val="181818"/>
    <a:srgbClr val="0042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5" autoAdjust="0"/>
    <p:restoredTop sz="84672" autoAdjust="0"/>
  </p:normalViewPr>
  <p:slideViewPr>
    <p:cSldViewPr snapToGrid="0">
      <p:cViewPr varScale="1">
        <p:scale>
          <a:sx n="56" d="100"/>
          <a:sy n="56" d="100"/>
        </p:scale>
        <p:origin x="1032" y="72"/>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21" Type="http://schemas.openxmlformats.org/officeDocument/2006/relationships/slide" Target="slides/slide15.xml"/><Relationship Id="rId34" Type="http://schemas.openxmlformats.org/officeDocument/2006/relationships/slide" Target="slides/slide28.xml"/><Relationship Id="rId42" Type="http://schemas.microsoft.com/office/2018/10/relationships/authors" Target="author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F6C1996-8CAD-4BD2-A3A1-CF491D99897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313FB821-3A02-4EC3-8BB6-8241351406B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40E79B-C34D-400E-A86F-3EE57569476A}" type="datetimeFigureOut">
              <a:rPr lang="en-CA" smtClean="0"/>
              <a:t>2023-04-06</a:t>
            </a:fld>
            <a:endParaRPr lang="en-CA"/>
          </a:p>
        </p:txBody>
      </p:sp>
      <p:sp>
        <p:nvSpPr>
          <p:cNvPr id="4" name="Footer Placeholder 3">
            <a:extLst>
              <a:ext uri="{FF2B5EF4-FFF2-40B4-BE49-F238E27FC236}">
                <a16:creationId xmlns:a16="http://schemas.microsoft.com/office/drawing/2014/main" id="{110098D0-D0E7-4126-81F9-620B241390B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A26E7392-2A70-4E02-9877-F58A31E0E06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15A6EB-3816-4137-952F-DED280ACB0BF}" type="slidenum">
              <a:rPr lang="en-CA" smtClean="0"/>
              <a:t>‹#›</a:t>
            </a:fld>
            <a:endParaRPr lang="en-CA"/>
          </a:p>
        </p:txBody>
      </p:sp>
    </p:spTree>
    <p:extLst>
      <p:ext uri="{BB962C8B-B14F-4D97-AF65-F5344CB8AC3E}">
        <p14:creationId xmlns:p14="http://schemas.microsoft.com/office/powerpoint/2010/main" val="27875502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0B0C34-059A-49EC-BDDC-03DD1F3A7545}" type="datetimeFigureOut">
              <a:rPr lang="en-US" smtClean="0"/>
              <a:t>4/6/2023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83924F-A1D2-43FB-AF00-3B2608E171AA}" type="slidenum">
              <a:rPr lang="en-US" smtClean="0"/>
              <a:t>‹#›</a:t>
            </a:fld>
            <a:endParaRPr lang="en-US"/>
          </a:p>
        </p:txBody>
      </p:sp>
    </p:spTree>
    <p:extLst>
      <p:ext uri="{BB962C8B-B14F-4D97-AF65-F5344CB8AC3E}">
        <p14:creationId xmlns:p14="http://schemas.microsoft.com/office/powerpoint/2010/main" val="178620596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1983924F-A1D2-43FB-AF00-3B2608E171AA}" type="slidenum">
              <a:rPr lang="en-US" smtClean="0"/>
              <a:t>7</a:t>
            </a:fld>
            <a:endParaRPr lang="en-US"/>
          </a:p>
        </p:txBody>
      </p:sp>
    </p:spTree>
    <p:extLst>
      <p:ext uri="{BB962C8B-B14F-4D97-AF65-F5344CB8AC3E}">
        <p14:creationId xmlns:p14="http://schemas.microsoft.com/office/powerpoint/2010/main" val="927006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600"/>
              </a:spcBef>
              <a:buNone/>
              <a:defRPr/>
            </a:pPr>
            <a:endParaRPr lang="en-US" sz="1200" dirty="0">
              <a:solidFill>
                <a:prstClr val="black"/>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1983924F-A1D2-43FB-AF00-3B2608E171AA}" type="slidenum">
              <a:rPr lang="en-US" smtClean="0"/>
              <a:t>21</a:t>
            </a:fld>
            <a:endParaRPr lang="en-US"/>
          </a:p>
        </p:txBody>
      </p:sp>
    </p:spTree>
    <p:extLst>
      <p:ext uri="{BB962C8B-B14F-4D97-AF65-F5344CB8AC3E}">
        <p14:creationId xmlns:p14="http://schemas.microsoft.com/office/powerpoint/2010/main" val="194526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600"/>
              </a:spcBef>
              <a:buNone/>
              <a:defRPr/>
            </a:pPr>
            <a:endParaRPr lang="en-US" sz="1200" dirty="0">
              <a:solidFill>
                <a:prstClr val="black"/>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1983924F-A1D2-43FB-AF00-3B2608E171AA}" type="slidenum">
              <a:rPr lang="en-US" smtClean="0"/>
              <a:t>22</a:t>
            </a:fld>
            <a:endParaRPr lang="en-US"/>
          </a:p>
        </p:txBody>
      </p:sp>
    </p:spTree>
    <p:extLst>
      <p:ext uri="{BB962C8B-B14F-4D97-AF65-F5344CB8AC3E}">
        <p14:creationId xmlns:p14="http://schemas.microsoft.com/office/powerpoint/2010/main" val="3673014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1983924F-A1D2-43FB-AF00-3B2608E171AA}" type="slidenum">
              <a:rPr lang="en-US" smtClean="0"/>
              <a:t>8</a:t>
            </a:fld>
            <a:endParaRPr lang="en-US"/>
          </a:p>
        </p:txBody>
      </p:sp>
    </p:spTree>
    <p:extLst>
      <p:ext uri="{BB962C8B-B14F-4D97-AF65-F5344CB8AC3E}">
        <p14:creationId xmlns:p14="http://schemas.microsoft.com/office/powerpoint/2010/main" val="2068058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1983924F-A1D2-43FB-AF00-3B2608E171AA}" type="slidenum">
              <a:rPr lang="en-US" smtClean="0"/>
              <a:t>9</a:t>
            </a:fld>
            <a:endParaRPr lang="en-US"/>
          </a:p>
        </p:txBody>
      </p:sp>
    </p:spTree>
    <p:extLst>
      <p:ext uri="{BB962C8B-B14F-4D97-AF65-F5344CB8AC3E}">
        <p14:creationId xmlns:p14="http://schemas.microsoft.com/office/powerpoint/2010/main" val="2609207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1983924F-A1D2-43FB-AF00-3B2608E171AA}" type="slidenum">
              <a:rPr lang="en-US" smtClean="0"/>
              <a:t>15</a:t>
            </a:fld>
            <a:endParaRPr lang="en-US"/>
          </a:p>
        </p:txBody>
      </p:sp>
    </p:spTree>
    <p:extLst>
      <p:ext uri="{BB962C8B-B14F-4D97-AF65-F5344CB8AC3E}">
        <p14:creationId xmlns:p14="http://schemas.microsoft.com/office/powerpoint/2010/main" val="1233953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1983924F-A1D2-43FB-AF00-3B2608E171AA}" type="slidenum">
              <a:rPr lang="en-US" smtClean="0"/>
              <a:t>16</a:t>
            </a:fld>
            <a:endParaRPr lang="en-US"/>
          </a:p>
        </p:txBody>
      </p:sp>
    </p:spTree>
    <p:extLst>
      <p:ext uri="{BB962C8B-B14F-4D97-AF65-F5344CB8AC3E}">
        <p14:creationId xmlns:p14="http://schemas.microsoft.com/office/powerpoint/2010/main" val="3698199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1983924F-A1D2-43FB-AF00-3B2608E171AA}" type="slidenum">
              <a:rPr lang="en-US" smtClean="0"/>
              <a:t>17</a:t>
            </a:fld>
            <a:endParaRPr lang="en-US"/>
          </a:p>
        </p:txBody>
      </p:sp>
    </p:spTree>
    <p:extLst>
      <p:ext uri="{BB962C8B-B14F-4D97-AF65-F5344CB8AC3E}">
        <p14:creationId xmlns:p14="http://schemas.microsoft.com/office/powerpoint/2010/main" val="2695728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CA" dirty="0"/>
              </a:p>
            </p:txBody>
          </p:sp>
        </mc:Choice>
        <mc:Fallback xmlns="">
          <p:sp>
            <p:nvSpPr>
              <p:cNvPr id="3" name="Notes Placeholder 2"/>
              <p:cNvSpPr>
                <a:spLocks noGrp="1"/>
              </p:cNvSpPr>
              <p:nvPr>
                <p:ph type="body" idx="1"/>
              </p:nvPr>
            </p:nvSpPr>
            <p:spPr/>
            <p:txBody>
              <a:bodyPr/>
              <a:lstStyle/>
              <a:p>
                <a:pPr marL="285750" indent="-285750">
                  <a:spcBef>
                    <a:spcPts val="1200"/>
                  </a:spcBef>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Constrains any input to an equally bounded output</a:t>
                </a:r>
              </a:p>
              <a:p>
                <a:pPr marL="285750" indent="-285750">
                  <a:spcBef>
                    <a:spcPts val="1200"/>
                  </a:spcBef>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Output torque </a:t>
                </a:r>
                <a:r>
                  <a:rPr lang="en-US" i="0">
                    <a:latin typeface="Cambria Math" panose="02040503050406030204" pitchFamily="18" charset="0"/>
                  </a:rPr>
                  <a:t>𝑇</a:t>
                </a:r>
                <a:r>
                  <a:rPr lang="en-CA" i="0">
                    <a:latin typeface="Cambria Math" panose="02040503050406030204" pitchFamily="18" charset="0"/>
                  </a:rPr>
                  <a:t>_</a:t>
                </a:r>
                <a:r>
                  <a:rPr lang="en-US" i="0">
                    <a:latin typeface="Cambria Math" panose="02040503050406030204" pitchFamily="18" charset="0"/>
                  </a:rPr>
                  <a:t>𝑜𝑢𝑡</a:t>
                </a:r>
                <a:r>
                  <a:rPr lang="en-CA" b="0" i="0">
                    <a:latin typeface="Cambria Math" panose="02040503050406030204" pitchFamily="18" charset="0"/>
                  </a:rPr>
                  <a:t>  </a:t>
                </a:r>
                <a:r>
                  <a:rPr lang="en-CA" dirty="0">
                    <a:latin typeface="Times New Roman" panose="02020603050405020304" pitchFamily="18" charset="0"/>
                    <a:cs typeface="Times New Roman" panose="02020603050405020304" pitchFamily="18" charset="0"/>
                  </a:rPr>
                  <a:t>and total losses </a:t>
                </a:r>
                <a:r>
                  <a:rPr lang="en-US" i="0">
                    <a:latin typeface="Cambria Math" panose="02040503050406030204" pitchFamily="18" charset="0"/>
                  </a:rPr>
                  <a:t>𝑃</a:t>
                </a:r>
                <a:r>
                  <a:rPr lang="en-CA" i="0">
                    <a:latin typeface="Cambria Math" panose="02040503050406030204" pitchFamily="18" charset="0"/>
                  </a:rPr>
                  <a:t>_</a:t>
                </a:r>
                <a:r>
                  <a:rPr lang="en-US" i="0">
                    <a:latin typeface="Cambria Math" panose="02040503050406030204" pitchFamily="18" charset="0"/>
                  </a:rPr>
                  <a:t>𝑙𝑜𝑠𝑠</a:t>
                </a:r>
                <a:r>
                  <a:rPr lang="en-CA" b="0" i="0">
                    <a:latin typeface="Cambria Math" panose="02040503050406030204" pitchFamily="18" charset="0"/>
                  </a:rPr>
                  <a:t>  </a:t>
                </a:r>
                <a:r>
                  <a:rPr lang="en-CA" dirty="0">
                    <a:latin typeface="Times New Roman" panose="02020603050405020304" pitchFamily="18" charset="0"/>
                    <a:cs typeface="Times New Roman" panose="02020603050405020304" pitchFamily="18" charset="0"/>
                  </a:rPr>
                  <a:t>fed from PECM</a:t>
                </a:r>
              </a:p>
              <a:p>
                <a:pPr marL="285750" indent="-285750">
                  <a:spcBef>
                    <a:spcPts val="1200"/>
                  </a:spcBef>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Bias factor </a:t>
                </a:r>
                <a:r>
                  <a:rPr lang="en-US" i="0">
                    <a:latin typeface="Cambria Math" panose="02040503050406030204" pitchFamily="18" charset="0"/>
                  </a:rPr>
                  <a:t>𝐾</a:t>
                </a:r>
                <a:r>
                  <a:rPr lang="en-CA" i="0">
                    <a:latin typeface="Cambria Math" panose="02040503050406030204" pitchFamily="18" charset="0"/>
                  </a:rPr>
                  <a:t>_</a:t>
                </a:r>
                <a:r>
                  <a:rPr lang="en-US" i="0">
                    <a:latin typeface="Cambria Math" panose="02040503050406030204" pitchFamily="18" charset="0"/>
                  </a:rPr>
                  <a:t>𝐵𝑖𝑎𝑠</a:t>
                </a:r>
                <a:r>
                  <a:rPr lang="en-CA" dirty="0">
                    <a:latin typeface="Times New Roman" panose="02020603050405020304" pitchFamily="18" charset="0"/>
                    <a:cs typeface="Times New Roman" panose="02020603050405020304" pitchFamily="18" charset="0"/>
                  </a:rPr>
                  <a:t> allows designer to control and inject OF bias</a:t>
                </a:r>
              </a:p>
              <a:p>
                <a:pPr marL="285750" indent="-285750">
                  <a:spcBef>
                    <a:spcPts val="1200"/>
                  </a:spcBef>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Baseline performance </a:t>
                </a:r>
                <a:r>
                  <a:rPr lang="en-US" i="0">
                    <a:latin typeface="Cambria Math" panose="02040503050406030204" pitchFamily="18" charset="0"/>
                  </a:rPr>
                  <a:t>𝑇</a:t>
                </a:r>
                <a:r>
                  <a:rPr lang="en-CA" i="0">
                    <a:latin typeface="Cambria Math" panose="02040503050406030204" pitchFamily="18" charset="0"/>
                  </a:rPr>
                  <a:t>_</a:t>
                </a:r>
                <a:r>
                  <a:rPr lang="en-US" i="0">
                    <a:latin typeface="Cambria Math" panose="02040503050406030204" pitchFamily="18" charset="0"/>
                  </a:rPr>
                  <a:t>𝐵𝑎𝑠𝑒  </a:t>
                </a:r>
                <a:r>
                  <a:rPr lang="en-CA" dirty="0">
                    <a:latin typeface="Times New Roman" panose="02020603050405020304" pitchFamily="18" charset="0"/>
                    <a:cs typeface="Times New Roman" panose="02020603050405020304" pitchFamily="18" charset="0"/>
                  </a:rPr>
                  <a:t> and </a:t>
                </a:r>
                <a:r>
                  <a:rPr lang="en-US" i="0">
                    <a:latin typeface="Cambria Math" panose="02040503050406030204" pitchFamily="18" charset="0"/>
                  </a:rPr>
                  <a:t>𝑃</a:t>
                </a:r>
                <a:r>
                  <a:rPr lang="en-CA" i="0">
                    <a:latin typeface="Cambria Math" panose="02040503050406030204" pitchFamily="18" charset="0"/>
                  </a:rPr>
                  <a:t>_(</a:t>
                </a:r>
                <a:r>
                  <a:rPr lang="en-US" i="0">
                    <a:latin typeface="Cambria Math" panose="02040503050406030204" pitchFamily="18" charset="0"/>
                  </a:rPr>
                  <a:t>𝐵𝑎𝑠𝑒 𝑙𝑜𝑠𝑠</a:t>
                </a:r>
                <a:r>
                  <a:rPr lang="en-CA" i="0">
                    <a:latin typeface="Cambria Math" panose="02040503050406030204" pitchFamily="18" charset="0"/>
                  </a:rPr>
                  <a:t>)</a:t>
                </a:r>
                <a:r>
                  <a:rPr lang="en-US" i="0">
                    <a:latin typeface="Cambria Math" panose="02040503050406030204" pitchFamily="18" charset="0"/>
                  </a:rPr>
                  <a:t>  </a:t>
                </a:r>
                <a:r>
                  <a:rPr lang="en-CA" dirty="0">
                    <a:latin typeface="Times New Roman" panose="02020603050405020304" pitchFamily="18" charset="0"/>
                    <a:cs typeface="Times New Roman" panose="02020603050405020304" pitchFamily="18" charset="0"/>
                  </a:rPr>
                  <a:t>set base point</a:t>
                </a:r>
              </a:p>
              <a:p>
                <a:pPr marL="285750" indent="-285750">
                  <a:spcBef>
                    <a:spcPts val="12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Base point ensures equal and central OF score at the objective performance baseline IM</a:t>
                </a:r>
              </a:p>
              <a:p>
                <a:pPr marL="285750" indent="-285750">
                  <a:spcBef>
                    <a:spcPts val="1200"/>
                  </a:spcBef>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Scaling factors </a:t>
                </a:r>
                <a:r>
                  <a:rPr lang="en-US" i="0">
                    <a:latin typeface="Cambria Math" panose="02040503050406030204" pitchFamily="18" charset="0"/>
                  </a:rPr>
                  <a:t>𝐾</a:t>
                </a:r>
                <a:r>
                  <a:rPr lang="en-CA" i="0">
                    <a:latin typeface="Cambria Math" panose="02040503050406030204" pitchFamily="18" charset="0"/>
                  </a:rPr>
                  <a:t>_</a:t>
                </a:r>
                <a:r>
                  <a:rPr lang="en-US" i="0">
                    <a:latin typeface="Cambria Math" panose="02040503050406030204" pitchFamily="18" charset="0"/>
                  </a:rPr>
                  <a:t>𝑡𝑜𝑟</a:t>
                </a:r>
                <a:r>
                  <a:rPr lang="en-CA" dirty="0">
                    <a:latin typeface="Times New Roman" panose="02020603050405020304" pitchFamily="18" charset="0"/>
                    <a:cs typeface="Times New Roman" panose="02020603050405020304" pitchFamily="18" charset="0"/>
                  </a:rPr>
                  <a:t> and </a:t>
                </a:r>
                <a:r>
                  <a:rPr lang="en-US" i="0">
                    <a:latin typeface="Cambria Math" panose="02040503050406030204" pitchFamily="18" charset="0"/>
                  </a:rPr>
                  <a:t>𝐾</a:t>
                </a:r>
                <a:r>
                  <a:rPr lang="en-CA" i="0">
                    <a:latin typeface="Cambria Math" panose="02040503050406030204" pitchFamily="18" charset="0"/>
                  </a:rPr>
                  <a:t>_</a:t>
                </a:r>
                <a:r>
                  <a:rPr lang="en-US" b="0" i="0">
                    <a:latin typeface="Cambria Math" panose="02040503050406030204" pitchFamily="18" charset="0"/>
                  </a:rPr>
                  <a:t>𝑙𝑜𝑠𝑠</a:t>
                </a:r>
                <a:r>
                  <a:rPr lang="en-CA" dirty="0">
                    <a:latin typeface="Times New Roman" panose="02020603050405020304" pitchFamily="18" charset="0"/>
                    <a:cs typeface="Times New Roman" panose="02020603050405020304" pitchFamily="18" charset="0"/>
                  </a:rPr>
                  <a:t> tune the width of the transition region</a:t>
                </a:r>
                <a:endParaRPr lang="en-US" dirty="0">
                  <a:latin typeface="Times New Roman" panose="02020603050405020304" pitchFamily="18" charset="0"/>
                  <a:cs typeface="Times New Roman" panose="02020603050405020304" pitchFamily="18" charset="0"/>
                </a:endParaRPr>
              </a:p>
              <a:p>
                <a:pPr marL="285750" indent="-285750">
                  <a:spcBef>
                    <a:spcPts val="12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Transition region is exponential for rapid convergence and determines sensitive to small change in fitness</a:t>
                </a: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Hyperbolic Tangent Based OFs allow Optimizer to easily tune algorithm sensitivity and precisely inject bias.</a:t>
                </a:r>
                <a:endParaRPr lang="en-CA" sz="1200" dirty="0">
                  <a:latin typeface="Times New Roman" panose="02020603050405020304" pitchFamily="18" charset="0"/>
                  <a:cs typeface="Times New Roman" panose="02020603050405020304" pitchFamily="18" charset="0"/>
                </a:endParaRPr>
              </a:p>
              <a:p>
                <a:pPr marL="285750" indent="-285750">
                  <a:spcBef>
                    <a:spcPts val="1200"/>
                  </a:spcBef>
                  <a:buFont typeface="Arial" panose="020B0604020202020204" pitchFamily="34" charset="0"/>
                  <a:buChar char="•"/>
                </a:pPr>
                <a:endParaRPr lang="en-CA" dirty="0">
                  <a:latin typeface="Times New Roman" panose="02020603050405020304" pitchFamily="18" charset="0"/>
                  <a:cs typeface="Times New Roman" panose="02020603050405020304" pitchFamily="18" charset="0"/>
                </a:endParaRPr>
              </a:p>
              <a:p>
                <a:endParaRPr lang="en-CA" dirty="0"/>
              </a:p>
            </p:txBody>
          </p:sp>
        </mc:Fallback>
      </mc:AlternateContent>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1983924F-A1D2-43FB-AF00-3B2608E171AA}" type="slidenum">
              <a:rPr lang="en-US" smtClean="0"/>
              <a:t>18</a:t>
            </a:fld>
            <a:endParaRPr lang="en-US"/>
          </a:p>
        </p:txBody>
      </p:sp>
    </p:spTree>
    <p:extLst>
      <p:ext uri="{BB962C8B-B14F-4D97-AF65-F5344CB8AC3E}">
        <p14:creationId xmlns:p14="http://schemas.microsoft.com/office/powerpoint/2010/main" val="2671783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CA" dirty="0"/>
              </a:p>
            </p:txBody>
          </p:sp>
        </mc:Choice>
        <mc:Fallback xmlns="">
          <p:sp>
            <p:nvSpPr>
              <p:cNvPr id="3" name="Notes Placeholder 2"/>
              <p:cNvSpPr>
                <a:spLocks noGrp="1"/>
              </p:cNvSpPr>
              <p:nvPr>
                <p:ph type="body" idx="1"/>
              </p:nvPr>
            </p:nvSpPr>
            <p:spPr/>
            <p:txBody>
              <a:bodyPr/>
              <a:lstStyle/>
              <a:p>
                <a:pPr marL="285750" indent="-285750">
                  <a:spcBef>
                    <a:spcPts val="1200"/>
                  </a:spcBef>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Constrains any input to an equally bounded output</a:t>
                </a:r>
              </a:p>
              <a:p>
                <a:pPr marL="285750" indent="-285750">
                  <a:spcBef>
                    <a:spcPts val="1200"/>
                  </a:spcBef>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Output torque </a:t>
                </a:r>
                <a:r>
                  <a:rPr lang="en-US" i="0">
                    <a:latin typeface="Cambria Math" panose="02040503050406030204" pitchFamily="18" charset="0"/>
                  </a:rPr>
                  <a:t>𝑇</a:t>
                </a:r>
                <a:r>
                  <a:rPr lang="en-CA" i="0">
                    <a:latin typeface="Cambria Math" panose="02040503050406030204" pitchFamily="18" charset="0"/>
                  </a:rPr>
                  <a:t>_</a:t>
                </a:r>
                <a:r>
                  <a:rPr lang="en-US" i="0">
                    <a:latin typeface="Cambria Math" panose="02040503050406030204" pitchFamily="18" charset="0"/>
                  </a:rPr>
                  <a:t>𝑜𝑢𝑡</a:t>
                </a:r>
                <a:r>
                  <a:rPr lang="en-CA" b="0" i="0">
                    <a:latin typeface="Cambria Math" panose="02040503050406030204" pitchFamily="18" charset="0"/>
                  </a:rPr>
                  <a:t>  </a:t>
                </a:r>
                <a:r>
                  <a:rPr lang="en-CA" dirty="0">
                    <a:latin typeface="Times New Roman" panose="02020603050405020304" pitchFamily="18" charset="0"/>
                    <a:cs typeface="Times New Roman" panose="02020603050405020304" pitchFamily="18" charset="0"/>
                  </a:rPr>
                  <a:t>and total losses </a:t>
                </a:r>
                <a:r>
                  <a:rPr lang="en-US" i="0">
                    <a:latin typeface="Cambria Math" panose="02040503050406030204" pitchFamily="18" charset="0"/>
                  </a:rPr>
                  <a:t>𝑃</a:t>
                </a:r>
                <a:r>
                  <a:rPr lang="en-CA" i="0">
                    <a:latin typeface="Cambria Math" panose="02040503050406030204" pitchFamily="18" charset="0"/>
                  </a:rPr>
                  <a:t>_</a:t>
                </a:r>
                <a:r>
                  <a:rPr lang="en-US" i="0">
                    <a:latin typeface="Cambria Math" panose="02040503050406030204" pitchFamily="18" charset="0"/>
                  </a:rPr>
                  <a:t>𝑙𝑜𝑠𝑠</a:t>
                </a:r>
                <a:r>
                  <a:rPr lang="en-CA" b="0" i="0">
                    <a:latin typeface="Cambria Math" panose="02040503050406030204" pitchFamily="18" charset="0"/>
                  </a:rPr>
                  <a:t>  </a:t>
                </a:r>
                <a:r>
                  <a:rPr lang="en-CA" dirty="0">
                    <a:latin typeface="Times New Roman" panose="02020603050405020304" pitchFamily="18" charset="0"/>
                    <a:cs typeface="Times New Roman" panose="02020603050405020304" pitchFamily="18" charset="0"/>
                  </a:rPr>
                  <a:t>fed from PECM</a:t>
                </a:r>
              </a:p>
              <a:p>
                <a:pPr marL="285750" indent="-285750">
                  <a:spcBef>
                    <a:spcPts val="1200"/>
                  </a:spcBef>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Bias factor </a:t>
                </a:r>
                <a:r>
                  <a:rPr lang="en-US" i="0">
                    <a:latin typeface="Cambria Math" panose="02040503050406030204" pitchFamily="18" charset="0"/>
                  </a:rPr>
                  <a:t>𝐾</a:t>
                </a:r>
                <a:r>
                  <a:rPr lang="en-CA" i="0">
                    <a:latin typeface="Cambria Math" panose="02040503050406030204" pitchFamily="18" charset="0"/>
                  </a:rPr>
                  <a:t>_</a:t>
                </a:r>
                <a:r>
                  <a:rPr lang="en-US" i="0">
                    <a:latin typeface="Cambria Math" panose="02040503050406030204" pitchFamily="18" charset="0"/>
                  </a:rPr>
                  <a:t>𝐵𝑖𝑎𝑠</a:t>
                </a:r>
                <a:r>
                  <a:rPr lang="en-CA" dirty="0">
                    <a:latin typeface="Times New Roman" panose="02020603050405020304" pitchFamily="18" charset="0"/>
                    <a:cs typeface="Times New Roman" panose="02020603050405020304" pitchFamily="18" charset="0"/>
                  </a:rPr>
                  <a:t> allows designer to control and inject OF bias</a:t>
                </a:r>
              </a:p>
              <a:p>
                <a:pPr marL="285750" indent="-285750">
                  <a:spcBef>
                    <a:spcPts val="1200"/>
                  </a:spcBef>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Baseline performance </a:t>
                </a:r>
                <a:r>
                  <a:rPr lang="en-US" i="0">
                    <a:latin typeface="Cambria Math" panose="02040503050406030204" pitchFamily="18" charset="0"/>
                  </a:rPr>
                  <a:t>𝑇</a:t>
                </a:r>
                <a:r>
                  <a:rPr lang="en-CA" i="0">
                    <a:latin typeface="Cambria Math" panose="02040503050406030204" pitchFamily="18" charset="0"/>
                  </a:rPr>
                  <a:t>_</a:t>
                </a:r>
                <a:r>
                  <a:rPr lang="en-US" i="0">
                    <a:latin typeface="Cambria Math" panose="02040503050406030204" pitchFamily="18" charset="0"/>
                  </a:rPr>
                  <a:t>𝐵𝑎𝑠𝑒  </a:t>
                </a:r>
                <a:r>
                  <a:rPr lang="en-CA" dirty="0">
                    <a:latin typeface="Times New Roman" panose="02020603050405020304" pitchFamily="18" charset="0"/>
                    <a:cs typeface="Times New Roman" panose="02020603050405020304" pitchFamily="18" charset="0"/>
                  </a:rPr>
                  <a:t> and </a:t>
                </a:r>
                <a:r>
                  <a:rPr lang="en-US" i="0">
                    <a:latin typeface="Cambria Math" panose="02040503050406030204" pitchFamily="18" charset="0"/>
                  </a:rPr>
                  <a:t>𝑃</a:t>
                </a:r>
                <a:r>
                  <a:rPr lang="en-CA" i="0">
                    <a:latin typeface="Cambria Math" panose="02040503050406030204" pitchFamily="18" charset="0"/>
                  </a:rPr>
                  <a:t>_(</a:t>
                </a:r>
                <a:r>
                  <a:rPr lang="en-US" i="0">
                    <a:latin typeface="Cambria Math" panose="02040503050406030204" pitchFamily="18" charset="0"/>
                  </a:rPr>
                  <a:t>𝐵𝑎𝑠𝑒 𝑙𝑜𝑠𝑠</a:t>
                </a:r>
                <a:r>
                  <a:rPr lang="en-CA" i="0">
                    <a:latin typeface="Cambria Math" panose="02040503050406030204" pitchFamily="18" charset="0"/>
                  </a:rPr>
                  <a:t>)</a:t>
                </a:r>
                <a:r>
                  <a:rPr lang="en-US" i="0">
                    <a:latin typeface="Cambria Math" panose="02040503050406030204" pitchFamily="18" charset="0"/>
                  </a:rPr>
                  <a:t>  </a:t>
                </a:r>
                <a:r>
                  <a:rPr lang="en-CA" dirty="0">
                    <a:latin typeface="Times New Roman" panose="02020603050405020304" pitchFamily="18" charset="0"/>
                    <a:cs typeface="Times New Roman" panose="02020603050405020304" pitchFamily="18" charset="0"/>
                  </a:rPr>
                  <a:t>set base point</a:t>
                </a:r>
              </a:p>
              <a:p>
                <a:pPr marL="285750" indent="-285750">
                  <a:spcBef>
                    <a:spcPts val="12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Base point ensures equal and central OF score at the objective performance baseline IM</a:t>
                </a:r>
              </a:p>
              <a:p>
                <a:pPr marL="285750" indent="-285750">
                  <a:spcBef>
                    <a:spcPts val="1200"/>
                  </a:spcBef>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Scaling factors </a:t>
                </a:r>
                <a:r>
                  <a:rPr lang="en-US" i="0">
                    <a:latin typeface="Cambria Math" panose="02040503050406030204" pitchFamily="18" charset="0"/>
                  </a:rPr>
                  <a:t>𝐾</a:t>
                </a:r>
                <a:r>
                  <a:rPr lang="en-CA" i="0">
                    <a:latin typeface="Cambria Math" panose="02040503050406030204" pitchFamily="18" charset="0"/>
                  </a:rPr>
                  <a:t>_</a:t>
                </a:r>
                <a:r>
                  <a:rPr lang="en-US" i="0">
                    <a:latin typeface="Cambria Math" panose="02040503050406030204" pitchFamily="18" charset="0"/>
                  </a:rPr>
                  <a:t>𝑡𝑜𝑟</a:t>
                </a:r>
                <a:r>
                  <a:rPr lang="en-CA" dirty="0">
                    <a:latin typeface="Times New Roman" panose="02020603050405020304" pitchFamily="18" charset="0"/>
                    <a:cs typeface="Times New Roman" panose="02020603050405020304" pitchFamily="18" charset="0"/>
                  </a:rPr>
                  <a:t> and </a:t>
                </a:r>
                <a:r>
                  <a:rPr lang="en-US" i="0">
                    <a:latin typeface="Cambria Math" panose="02040503050406030204" pitchFamily="18" charset="0"/>
                  </a:rPr>
                  <a:t>𝐾</a:t>
                </a:r>
                <a:r>
                  <a:rPr lang="en-CA" i="0">
                    <a:latin typeface="Cambria Math" panose="02040503050406030204" pitchFamily="18" charset="0"/>
                  </a:rPr>
                  <a:t>_</a:t>
                </a:r>
                <a:r>
                  <a:rPr lang="en-US" b="0" i="0">
                    <a:latin typeface="Cambria Math" panose="02040503050406030204" pitchFamily="18" charset="0"/>
                  </a:rPr>
                  <a:t>𝑙𝑜𝑠𝑠</a:t>
                </a:r>
                <a:r>
                  <a:rPr lang="en-CA" dirty="0">
                    <a:latin typeface="Times New Roman" panose="02020603050405020304" pitchFamily="18" charset="0"/>
                    <a:cs typeface="Times New Roman" panose="02020603050405020304" pitchFamily="18" charset="0"/>
                  </a:rPr>
                  <a:t> tune the width of the transition region</a:t>
                </a:r>
                <a:endParaRPr lang="en-US" dirty="0">
                  <a:latin typeface="Times New Roman" panose="02020603050405020304" pitchFamily="18" charset="0"/>
                  <a:cs typeface="Times New Roman" panose="02020603050405020304" pitchFamily="18" charset="0"/>
                </a:endParaRPr>
              </a:p>
              <a:p>
                <a:pPr marL="285750" indent="-285750">
                  <a:spcBef>
                    <a:spcPts val="12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Transition region is exponential for rapid convergence and determines sensitive to small change in fitness</a:t>
                </a: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Hyperbolic Tangent Based OFs allow Optimizer to easily tune algorithm sensitivity and precisely inject bias.</a:t>
                </a:r>
                <a:endParaRPr lang="en-CA" sz="1200" dirty="0">
                  <a:latin typeface="Times New Roman" panose="02020603050405020304" pitchFamily="18" charset="0"/>
                  <a:cs typeface="Times New Roman" panose="02020603050405020304" pitchFamily="18" charset="0"/>
                </a:endParaRPr>
              </a:p>
              <a:p>
                <a:pPr marL="285750" indent="-285750">
                  <a:spcBef>
                    <a:spcPts val="1200"/>
                  </a:spcBef>
                  <a:buFont typeface="Arial" panose="020B0604020202020204" pitchFamily="34" charset="0"/>
                  <a:buChar char="•"/>
                </a:pPr>
                <a:endParaRPr lang="en-CA" dirty="0">
                  <a:latin typeface="Times New Roman" panose="02020603050405020304" pitchFamily="18" charset="0"/>
                  <a:cs typeface="Times New Roman" panose="02020603050405020304" pitchFamily="18" charset="0"/>
                </a:endParaRPr>
              </a:p>
              <a:p>
                <a:endParaRPr lang="en-CA" dirty="0"/>
              </a:p>
            </p:txBody>
          </p:sp>
        </mc:Fallback>
      </mc:AlternateContent>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1983924F-A1D2-43FB-AF00-3B2608E171AA}" type="slidenum">
              <a:rPr lang="en-US" smtClean="0"/>
              <a:t>19</a:t>
            </a:fld>
            <a:endParaRPr lang="en-US"/>
          </a:p>
        </p:txBody>
      </p:sp>
    </p:spTree>
    <p:extLst>
      <p:ext uri="{BB962C8B-B14F-4D97-AF65-F5344CB8AC3E}">
        <p14:creationId xmlns:p14="http://schemas.microsoft.com/office/powerpoint/2010/main" val="3536133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600"/>
              </a:spcBef>
              <a:buNone/>
              <a:defRPr/>
            </a:pPr>
            <a:endParaRPr lang="en-US" sz="1200" dirty="0">
              <a:solidFill>
                <a:prstClr val="black"/>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1983924F-A1D2-43FB-AF00-3B2608E171AA}" type="slidenum">
              <a:rPr lang="en-US" smtClean="0"/>
              <a:t>20</a:t>
            </a:fld>
            <a:endParaRPr lang="en-US"/>
          </a:p>
        </p:txBody>
      </p:sp>
    </p:spTree>
    <p:extLst>
      <p:ext uri="{BB962C8B-B14F-4D97-AF65-F5344CB8AC3E}">
        <p14:creationId xmlns:p14="http://schemas.microsoft.com/office/powerpoint/2010/main" val="4066905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6.xml"/><Relationship Id="rId4" Type="http://schemas.openxmlformats.org/officeDocument/2006/relationships/image" Target="../media/image5.jpe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6.xml"/><Relationship Id="rId4" Type="http://schemas.openxmlformats.org/officeDocument/2006/relationships/image" Target="../media/image5.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6.xml"/><Relationship Id="rId4" Type="http://schemas.openxmlformats.org/officeDocument/2006/relationships/image" Target="../media/image5.jpe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6.xml"/><Relationship Id="rId4" Type="http://schemas.openxmlformats.org/officeDocument/2006/relationships/image" Target="../media/image5.jpe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6.xml"/><Relationship Id="rId4" Type="http://schemas.openxmlformats.org/officeDocument/2006/relationships/image" Target="../media/image5.jpe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6.xml"/><Relationship Id="rId4" Type="http://schemas.openxmlformats.org/officeDocument/2006/relationships/image" Target="../media/image5.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6.xml"/><Relationship Id="rId4" Type="http://schemas.openxmlformats.org/officeDocument/2006/relationships/image" Target="../media/image5.jpe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6.xml"/><Relationship Id="rId4" Type="http://schemas.openxmlformats.org/officeDocument/2006/relationships/image" Target="../media/image5.jpe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6.xml"/><Relationship Id="rId4" Type="http://schemas.openxmlformats.org/officeDocument/2006/relationships/image" Target="../media/image5.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CA"/>
              <a:t>Click to edit Master subtitle style</a:t>
            </a:r>
            <a:endParaRPr lang="en-US"/>
          </a:p>
        </p:txBody>
      </p:sp>
    </p:spTree>
    <p:extLst>
      <p:ext uri="{BB962C8B-B14F-4D97-AF65-F5344CB8AC3E}">
        <p14:creationId xmlns:p14="http://schemas.microsoft.com/office/powerpoint/2010/main" val="130005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extLst>
      <p:ext uri="{BB962C8B-B14F-4D97-AF65-F5344CB8AC3E}">
        <p14:creationId xmlns:p14="http://schemas.microsoft.com/office/powerpoint/2010/main" val="439336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extLst>
      <p:ext uri="{BB962C8B-B14F-4D97-AF65-F5344CB8AC3E}">
        <p14:creationId xmlns:p14="http://schemas.microsoft.com/office/powerpoint/2010/main" val="1690527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a:t>Click to edit Master subtitle style</a:t>
            </a:r>
            <a:endParaRPr lang="en-US"/>
          </a:p>
        </p:txBody>
      </p:sp>
    </p:spTree>
    <p:extLst>
      <p:ext uri="{BB962C8B-B14F-4D97-AF65-F5344CB8AC3E}">
        <p14:creationId xmlns:p14="http://schemas.microsoft.com/office/powerpoint/2010/main" val="2219858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EEEE52-5D37-4087-9F0D-6BCCF9D31C4A}"/>
              </a:ext>
            </a:extLst>
          </p:cNvPr>
          <p:cNvSpPr/>
          <p:nvPr userDrawn="1"/>
        </p:nvSpPr>
        <p:spPr>
          <a:xfrm>
            <a:off x="0" y="0"/>
            <a:ext cx="12192000" cy="1078302"/>
          </a:xfrm>
          <a:prstGeom prst="rect">
            <a:avLst/>
          </a:prstGeom>
          <a:solidFill>
            <a:srgbClr val="005494"/>
          </a:solidFill>
          <a:ln>
            <a:solidFill>
              <a:srgbClr val="005492"/>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Arial"/>
              <a:ea typeface="+mn-ea"/>
              <a:cs typeface="+mn-cs"/>
            </a:endParaRPr>
          </a:p>
        </p:txBody>
      </p:sp>
      <p:sp>
        <p:nvSpPr>
          <p:cNvPr id="2" name="Title 1"/>
          <p:cNvSpPr>
            <a:spLocks noGrp="1"/>
          </p:cNvSpPr>
          <p:nvPr>
            <p:ph type="title"/>
          </p:nvPr>
        </p:nvSpPr>
        <p:spPr>
          <a:xfrm>
            <a:off x="80513" y="176138"/>
            <a:ext cx="10972800" cy="726026"/>
          </a:xfrm>
        </p:spPr>
        <p:txBody>
          <a:bodyPr/>
          <a:lstStyle>
            <a:lvl1pPr algn="l">
              <a:defRPr>
                <a:solidFill>
                  <a:schemeClr val="bg1"/>
                </a:solidFill>
              </a:defRPr>
            </a:lvl1pPr>
          </a:lstStyle>
          <a:p>
            <a:r>
              <a:rPr lang="en-CA"/>
              <a:t>Click to edit Master title style</a:t>
            </a:r>
            <a:endParaRPr lang="en-US"/>
          </a:p>
        </p:txBody>
      </p:sp>
      <p:sp>
        <p:nvSpPr>
          <p:cNvPr id="3" name="Content Placeholder 2"/>
          <p:cNvSpPr>
            <a:spLocks noGrp="1"/>
          </p:cNvSpPr>
          <p:nvPr>
            <p:ph idx="1"/>
          </p:nvPr>
        </p:nvSpPr>
        <p:spPr/>
        <p:txBody>
          <a:bodyPr/>
          <a:lstStyle>
            <a:lvl1pPr>
              <a:defRPr sz="2400"/>
            </a:lvl1pPr>
            <a:lvl2pPr>
              <a:defRPr sz="2000"/>
            </a:lvl2pPr>
            <a:lvl3pPr>
              <a:defRPr sz="2000"/>
            </a:lvl3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extLst>
      <p:ext uri="{BB962C8B-B14F-4D97-AF65-F5344CB8AC3E}">
        <p14:creationId xmlns:p14="http://schemas.microsoft.com/office/powerpoint/2010/main" val="556157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a:t>Click to edit Master text styles</a:t>
            </a:r>
          </a:p>
        </p:txBody>
      </p:sp>
    </p:spTree>
    <p:extLst>
      <p:ext uri="{BB962C8B-B14F-4D97-AF65-F5344CB8AC3E}">
        <p14:creationId xmlns:p14="http://schemas.microsoft.com/office/powerpoint/2010/main" val="1801490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extLst>
      <p:ext uri="{BB962C8B-B14F-4D97-AF65-F5344CB8AC3E}">
        <p14:creationId xmlns:p14="http://schemas.microsoft.com/office/powerpoint/2010/main" val="3601103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extLst>
      <p:ext uri="{BB962C8B-B14F-4D97-AF65-F5344CB8AC3E}">
        <p14:creationId xmlns:p14="http://schemas.microsoft.com/office/powerpoint/2010/main" val="2681329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Tree>
    <p:extLst>
      <p:ext uri="{BB962C8B-B14F-4D97-AF65-F5344CB8AC3E}">
        <p14:creationId xmlns:p14="http://schemas.microsoft.com/office/powerpoint/2010/main" val="820210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38186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extLst>
      <p:ext uri="{BB962C8B-B14F-4D97-AF65-F5344CB8AC3E}">
        <p14:creationId xmlns:p14="http://schemas.microsoft.com/office/powerpoint/2010/main" val="3746578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56825"/>
            <a:ext cx="10972800" cy="1143000"/>
          </a:xfrm>
        </p:spPr>
        <p:txBody>
          <a:bodyPr/>
          <a:lstStyle/>
          <a:p>
            <a:r>
              <a:rPr lang="en-CA" dirty="0"/>
              <a:t>Click to edit Master title style</a:t>
            </a:r>
            <a:endParaRPr lang="en-US" dirty="0"/>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extLst>
      <p:ext uri="{BB962C8B-B14F-4D97-AF65-F5344CB8AC3E}">
        <p14:creationId xmlns:p14="http://schemas.microsoft.com/office/powerpoint/2010/main" val="36535764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extLst>
      <p:ext uri="{BB962C8B-B14F-4D97-AF65-F5344CB8AC3E}">
        <p14:creationId xmlns:p14="http://schemas.microsoft.com/office/powerpoint/2010/main" val="28974790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extLst>
      <p:ext uri="{BB962C8B-B14F-4D97-AF65-F5344CB8AC3E}">
        <p14:creationId xmlns:p14="http://schemas.microsoft.com/office/powerpoint/2010/main" val="34311852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extLst>
      <p:ext uri="{BB962C8B-B14F-4D97-AF65-F5344CB8AC3E}">
        <p14:creationId xmlns:p14="http://schemas.microsoft.com/office/powerpoint/2010/main" val="34673190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Tree>
    <p:extLst>
      <p:ext uri="{BB962C8B-B14F-4D97-AF65-F5344CB8AC3E}">
        <p14:creationId xmlns:p14="http://schemas.microsoft.com/office/powerpoint/2010/main" val="22922449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56825"/>
            <a:ext cx="10972800" cy="11430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27007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5606513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5"/>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5"/>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07106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50761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710264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3471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3000" b="1" cap="all"/>
            </a:lvl1pPr>
          </a:lstStyle>
          <a:p>
            <a:r>
              <a:rPr lang="en-CA"/>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CA"/>
              <a:t>Click to edit Master text styles</a:t>
            </a:r>
          </a:p>
        </p:txBody>
      </p:sp>
    </p:spTree>
    <p:extLst>
      <p:ext uri="{BB962C8B-B14F-4D97-AF65-F5344CB8AC3E}">
        <p14:creationId xmlns:p14="http://schemas.microsoft.com/office/powerpoint/2010/main" val="29613726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4432425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32694292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74772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93427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Tree>
    <p:extLst>
      <p:ext uri="{BB962C8B-B14F-4D97-AF65-F5344CB8AC3E}">
        <p14:creationId xmlns:p14="http://schemas.microsoft.com/office/powerpoint/2010/main" val="11473231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56825"/>
            <a:ext cx="10972800" cy="11430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77169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38444203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5"/>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5"/>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37186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59315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54528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609600" y="1600205"/>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6197600" y="1600205"/>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extLst>
      <p:ext uri="{BB962C8B-B14F-4D97-AF65-F5344CB8AC3E}">
        <p14:creationId xmlns:p14="http://schemas.microsoft.com/office/powerpoint/2010/main" val="251580313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283307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9115613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386383107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13719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9631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192877" indent="0" algn="ctr">
              <a:buNone/>
              <a:defRPr/>
            </a:lvl2pPr>
            <a:lvl3pPr marL="385753" indent="0" algn="ctr">
              <a:buNone/>
              <a:defRPr/>
            </a:lvl3pPr>
            <a:lvl4pPr marL="578630" indent="0" algn="ctr">
              <a:buNone/>
              <a:defRPr/>
            </a:lvl4pPr>
            <a:lvl5pPr marL="771506" indent="0" algn="ctr">
              <a:buNone/>
              <a:defRPr/>
            </a:lvl5pPr>
            <a:lvl6pPr marL="964382" indent="0" algn="ctr">
              <a:buNone/>
              <a:defRPr/>
            </a:lvl6pPr>
            <a:lvl7pPr marL="1157258" indent="0" algn="ctr">
              <a:buNone/>
              <a:defRPr/>
            </a:lvl7pPr>
            <a:lvl8pPr marL="1350135" indent="0" algn="ctr">
              <a:buNone/>
              <a:defRPr/>
            </a:lvl8pPr>
            <a:lvl9pPr marL="1543012" indent="0" algn="ctr">
              <a:buNone/>
              <a:defRPr/>
            </a:lvl9pPr>
          </a:lstStyle>
          <a:p>
            <a:r>
              <a:rPr lang="en-US" altLang="zh-CN"/>
              <a:t>Click to edit Master subtitle style</a:t>
            </a:r>
            <a:endParaRPr lang="en-US"/>
          </a:p>
        </p:txBody>
      </p:sp>
    </p:spTree>
    <p:extLst>
      <p:ext uri="{BB962C8B-B14F-4D97-AF65-F5344CB8AC3E}">
        <p14:creationId xmlns:p14="http://schemas.microsoft.com/office/powerpoint/2010/main" val="8378570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extLst>
      <p:ext uri="{BB962C8B-B14F-4D97-AF65-F5344CB8AC3E}">
        <p14:creationId xmlns:p14="http://schemas.microsoft.com/office/powerpoint/2010/main" val="288786265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1688" b="1" cap="all"/>
            </a:lvl1pPr>
          </a:lstStyle>
          <a:p>
            <a:r>
              <a:rPr lang="en-US" altLang="zh-CN"/>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844"/>
            </a:lvl1pPr>
            <a:lvl2pPr marL="192877" indent="0">
              <a:buNone/>
              <a:defRPr sz="760"/>
            </a:lvl2pPr>
            <a:lvl3pPr marL="385753" indent="0">
              <a:buNone/>
              <a:defRPr sz="675"/>
            </a:lvl3pPr>
            <a:lvl4pPr marL="578630" indent="0">
              <a:buNone/>
              <a:defRPr sz="591"/>
            </a:lvl4pPr>
            <a:lvl5pPr marL="771506" indent="0">
              <a:buNone/>
              <a:defRPr sz="591"/>
            </a:lvl5pPr>
            <a:lvl6pPr marL="964382" indent="0">
              <a:buNone/>
              <a:defRPr sz="591"/>
            </a:lvl6pPr>
            <a:lvl7pPr marL="1157258" indent="0">
              <a:buNone/>
              <a:defRPr sz="591"/>
            </a:lvl7pPr>
            <a:lvl8pPr marL="1350135" indent="0">
              <a:buNone/>
              <a:defRPr sz="591"/>
            </a:lvl8pPr>
            <a:lvl9pPr marL="1543012" indent="0">
              <a:buNone/>
              <a:defRPr sz="591"/>
            </a:lvl9pPr>
          </a:lstStyle>
          <a:p>
            <a:pPr lvl="0"/>
            <a:r>
              <a:rPr lang="en-US" altLang="zh-CN"/>
              <a:t>Click to edit Master text styles</a:t>
            </a:r>
          </a:p>
        </p:txBody>
      </p:sp>
    </p:spTree>
    <p:extLst>
      <p:ext uri="{BB962C8B-B14F-4D97-AF65-F5344CB8AC3E}">
        <p14:creationId xmlns:p14="http://schemas.microsoft.com/office/powerpoint/2010/main" val="32679839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609600" y="1600206"/>
            <a:ext cx="5384800" cy="4525963"/>
          </a:xfrm>
        </p:spPr>
        <p:txBody>
          <a:bodyPr/>
          <a:lstStyle>
            <a:lvl1pPr>
              <a:defRPr sz="1181"/>
            </a:lvl1pPr>
            <a:lvl2pPr>
              <a:defRPr sz="1013"/>
            </a:lvl2pPr>
            <a:lvl3pPr>
              <a:defRPr sz="844"/>
            </a:lvl3pPr>
            <a:lvl4pPr>
              <a:defRPr sz="760"/>
            </a:lvl4pPr>
            <a:lvl5pPr>
              <a:defRPr sz="760"/>
            </a:lvl5pPr>
            <a:lvl6pPr>
              <a:defRPr sz="760"/>
            </a:lvl6pPr>
            <a:lvl7pPr>
              <a:defRPr sz="760"/>
            </a:lvl7pPr>
            <a:lvl8pPr>
              <a:defRPr sz="760"/>
            </a:lvl8pPr>
            <a:lvl9pPr>
              <a:defRPr sz="76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6197600" y="1600206"/>
            <a:ext cx="5384800" cy="4525963"/>
          </a:xfrm>
        </p:spPr>
        <p:txBody>
          <a:bodyPr/>
          <a:lstStyle>
            <a:lvl1pPr>
              <a:defRPr sz="1181"/>
            </a:lvl1pPr>
            <a:lvl2pPr>
              <a:defRPr sz="1013"/>
            </a:lvl2pPr>
            <a:lvl3pPr>
              <a:defRPr sz="844"/>
            </a:lvl3pPr>
            <a:lvl4pPr>
              <a:defRPr sz="760"/>
            </a:lvl4pPr>
            <a:lvl5pPr>
              <a:defRPr sz="760"/>
            </a:lvl5pPr>
            <a:lvl6pPr>
              <a:defRPr sz="760"/>
            </a:lvl6pPr>
            <a:lvl7pPr>
              <a:defRPr sz="760"/>
            </a:lvl7pPr>
            <a:lvl8pPr>
              <a:defRPr sz="760"/>
            </a:lvl8pPr>
            <a:lvl9pPr>
              <a:defRPr sz="76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extLst>
      <p:ext uri="{BB962C8B-B14F-4D97-AF65-F5344CB8AC3E}">
        <p14:creationId xmlns:p14="http://schemas.microsoft.com/office/powerpoint/2010/main" val="8011549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013" b="1"/>
            </a:lvl1pPr>
            <a:lvl2pPr marL="192877" indent="0">
              <a:buNone/>
              <a:defRPr sz="844" b="1"/>
            </a:lvl2pPr>
            <a:lvl3pPr marL="385753" indent="0">
              <a:buNone/>
              <a:defRPr sz="760" b="1"/>
            </a:lvl3pPr>
            <a:lvl4pPr marL="578630" indent="0">
              <a:buNone/>
              <a:defRPr sz="675" b="1"/>
            </a:lvl4pPr>
            <a:lvl5pPr marL="771506" indent="0">
              <a:buNone/>
              <a:defRPr sz="675" b="1"/>
            </a:lvl5pPr>
            <a:lvl6pPr marL="964382" indent="0">
              <a:buNone/>
              <a:defRPr sz="675" b="1"/>
            </a:lvl6pPr>
            <a:lvl7pPr marL="1157258" indent="0">
              <a:buNone/>
              <a:defRPr sz="675" b="1"/>
            </a:lvl7pPr>
            <a:lvl8pPr marL="1350135" indent="0">
              <a:buNone/>
              <a:defRPr sz="675" b="1"/>
            </a:lvl8pPr>
            <a:lvl9pPr marL="1543012" indent="0">
              <a:buNone/>
              <a:defRPr sz="675" b="1"/>
            </a:lvl9pPr>
          </a:lstStyle>
          <a:p>
            <a:pPr lvl="0"/>
            <a:r>
              <a:rPr lang="en-US" altLang="zh-CN"/>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013"/>
            </a:lvl1pPr>
            <a:lvl2pPr>
              <a:defRPr sz="844"/>
            </a:lvl2pPr>
            <a:lvl3pPr>
              <a:defRPr sz="760"/>
            </a:lvl3pPr>
            <a:lvl4pPr>
              <a:defRPr sz="675"/>
            </a:lvl4pPr>
            <a:lvl5pPr>
              <a:defRPr sz="675"/>
            </a:lvl5pPr>
            <a:lvl6pPr>
              <a:defRPr sz="675"/>
            </a:lvl6pPr>
            <a:lvl7pPr>
              <a:defRPr sz="675"/>
            </a:lvl7pPr>
            <a:lvl8pPr>
              <a:defRPr sz="675"/>
            </a:lvl8pPr>
            <a:lvl9pPr>
              <a:defRPr sz="675"/>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1013" b="1"/>
            </a:lvl1pPr>
            <a:lvl2pPr marL="192877" indent="0">
              <a:buNone/>
              <a:defRPr sz="844" b="1"/>
            </a:lvl2pPr>
            <a:lvl3pPr marL="385753" indent="0">
              <a:buNone/>
              <a:defRPr sz="760" b="1"/>
            </a:lvl3pPr>
            <a:lvl4pPr marL="578630" indent="0">
              <a:buNone/>
              <a:defRPr sz="675" b="1"/>
            </a:lvl4pPr>
            <a:lvl5pPr marL="771506" indent="0">
              <a:buNone/>
              <a:defRPr sz="675" b="1"/>
            </a:lvl5pPr>
            <a:lvl6pPr marL="964382" indent="0">
              <a:buNone/>
              <a:defRPr sz="675" b="1"/>
            </a:lvl6pPr>
            <a:lvl7pPr marL="1157258" indent="0">
              <a:buNone/>
              <a:defRPr sz="675" b="1"/>
            </a:lvl7pPr>
            <a:lvl8pPr marL="1350135" indent="0">
              <a:buNone/>
              <a:defRPr sz="675" b="1"/>
            </a:lvl8pPr>
            <a:lvl9pPr marL="1543012" indent="0">
              <a:buNone/>
              <a:defRPr sz="675" b="1"/>
            </a:lvl9pPr>
          </a:lstStyle>
          <a:p>
            <a:pPr lvl="0"/>
            <a:r>
              <a:rPr lang="en-US" altLang="zh-CN"/>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1013"/>
            </a:lvl1pPr>
            <a:lvl2pPr>
              <a:defRPr sz="844"/>
            </a:lvl2pPr>
            <a:lvl3pPr>
              <a:defRPr sz="760"/>
            </a:lvl3pPr>
            <a:lvl4pPr>
              <a:defRPr sz="675"/>
            </a:lvl4pPr>
            <a:lvl5pPr>
              <a:defRPr sz="675"/>
            </a:lvl5pPr>
            <a:lvl6pPr>
              <a:defRPr sz="675"/>
            </a:lvl6pPr>
            <a:lvl7pPr>
              <a:defRPr sz="675"/>
            </a:lvl7pPr>
            <a:lvl8pPr>
              <a:defRPr sz="675"/>
            </a:lvl8pPr>
            <a:lvl9pPr>
              <a:defRPr sz="675"/>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extLst>
      <p:ext uri="{BB962C8B-B14F-4D97-AF65-F5344CB8AC3E}">
        <p14:creationId xmlns:p14="http://schemas.microsoft.com/office/powerpoint/2010/main" val="4079860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CA"/>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CA"/>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extLst>
      <p:ext uri="{BB962C8B-B14F-4D97-AF65-F5344CB8AC3E}">
        <p14:creationId xmlns:p14="http://schemas.microsoft.com/office/powerpoint/2010/main" val="120009342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Tree>
    <p:extLst>
      <p:ext uri="{BB962C8B-B14F-4D97-AF65-F5344CB8AC3E}">
        <p14:creationId xmlns:p14="http://schemas.microsoft.com/office/powerpoint/2010/main" val="23120900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5199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844" b="1"/>
            </a:lvl1pPr>
          </a:lstStyle>
          <a:p>
            <a:r>
              <a:rPr lang="en-US" altLang="zh-CN"/>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1350"/>
            </a:lvl1pPr>
            <a:lvl2pPr>
              <a:defRPr sz="1181"/>
            </a:lvl2pPr>
            <a:lvl3pPr>
              <a:defRPr sz="1013"/>
            </a:lvl3pPr>
            <a:lvl4pPr>
              <a:defRPr sz="844"/>
            </a:lvl4pPr>
            <a:lvl5pPr>
              <a:defRPr sz="844"/>
            </a:lvl5pPr>
            <a:lvl6pPr>
              <a:defRPr sz="844"/>
            </a:lvl6pPr>
            <a:lvl7pPr>
              <a:defRPr sz="844"/>
            </a:lvl7pPr>
            <a:lvl8pPr>
              <a:defRPr sz="844"/>
            </a:lvl8pPr>
            <a:lvl9pPr>
              <a:defRPr sz="844"/>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591"/>
            </a:lvl1pPr>
            <a:lvl2pPr marL="192877" indent="0">
              <a:buNone/>
              <a:defRPr sz="506"/>
            </a:lvl2pPr>
            <a:lvl3pPr marL="385753" indent="0">
              <a:buNone/>
              <a:defRPr sz="422"/>
            </a:lvl3pPr>
            <a:lvl4pPr marL="578630" indent="0">
              <a:buNone/>
              <a:defRPr sz="380"/>
            </a:lvl4pPr>
            <a:lvl5pPr marL="771506" indent="0">
              <a:buNone/>
              <a:defRPr sz="380"/>
            </a:lvl5pPr>
            <a:lvl6pPr marL="964382" indent="0">
              <a:buNone/>
              <a:defRPr sz="380"/>
            </a:lvl6pPr>
            <a:lvl7pPr marL="1157258" indent="0">
              <a:buNone/>
              <a:defRPr sz="380"/>
            </a:lvl7pPr>
            <a:lvl8pPr marL="1350135" indent="0">
              <a:buNone/>
              <a:defRPr sz="380"/>
            </a:lvl8pPr>
            <a:lvl9pPr marL="1543012" indent="0">
              <a:buNone/>
              <a:defRPr sz="380"/>
            </a:lvl9pPr>
          </a:lstStyle>
          <a:p>
            <a:pPr lvl="0"/>
            <a:r>
              <a:rPr lang="en-US" altLang="zh-CN"/>
              <a:t>Click to edit Master text styles</a:t>
            </a:r>
          </a:p>
        </p:txBody>
      </p:sp>
    </p:spTree>
    <p:extLst>
      <p:ext uri="{BB962C8B-B14F-4D97-AF65-F5344CB8AC3E}">
        <p14:creationId xmlns:p14="http://schemas.microsoft.com/office/powerpoint/2010/main" val="12541583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844" b="1"/>
            </a:lvl1pPr>
          </a:lstStyle>
          <a:p>
            <a:r>
              <a:rPr lang="en-US" altLang="zh-CN"/>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1350"/>
            </a:lvl1pPr>
            <a:lvl2pPr marL="192877" indent="0">
              <a:buNone/>
              <a:defRPr sz="1181"/>
            </a:lvl2pPr>
            <a:lvl3pPr marL="385753" indent="0">
              <a:buNone/>
              <a:defRPr sz="1013"/>
            </a:lvl3pPr>
            <a:lvl4pPr marL="578630" indent="0">
              <a:buNone/>
              <a:defRPr sz="844"/>
            </a:lvl4pPr>
            <a:lvl5pPr marL="771506" indent="0">
              <a:buNone/>
              <a:defRPr sz="844"/>
            </a:lvl5pPr>
            <a:lvl6pPr marL="964382" indent="0">
              <a:buNone/>
              <a:defRPr sz="844"/>
            </a:lvl6pPr>
            <a:lvl7pPr marL="1157258" indent="0">
              <a:buNone/>
              <a:defRPr sz="844"/>
            </a:lvl7pPr>
            <a:lvl8pPr marL="1350135" indent="0">
              <a:buNone/>
              <a:defRPr sz="844"/>
            </a:lvl8pPr>
            <a:lvl9pPr marL="1543012" indent="0">
              <a:buNone/>
              <a:defRPr sz="844"/>
            </a:lvl9pPr>
          </a:lstStyle>
          <a:p>
            <a:pPr lvl="0"/>
            <a:r>
              <a:rPr lang="en-US" altLang="zh-CN" noProof="0"/>
              <a:t>Click icon to add picture</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591"/>
            </a:lvl1pPr>
            <a:lvl2pPr marL="192877" indent="0">
              <a:buNone/>
              <a:defRPr sz="506"/>
            </a:lvl2pPr>
            <a:lvl3pPr marL="385753" indent="0">
              <a:buNone/>
              <a:defRPr sz="422"/>
            </a:lvl3pPr>
            <a:lvl4pPr marL="578630" indent="0">
              <a:buNone/>
              <a:defRPr sz="380"/>
            </a:lvl4pPr>
            <a:lvl5pPr marL="771506" indent="0">
              <a:buNone/>
              <a:defRPr sz="380"/>
            </a:lvl5pPr>
            <a:lvl6pPr marL="964382" indent="0">
              <a:buNone/>
              <a:defRPr sz="380"/>
            </a:lvl6pPr>
            <a:lvl7pPr marL="1157258" indent="0">
              <a:buNone/>
              <a:defRPr sz="380"/>
            </a:lvl7pPr>
            <a:lvl8pPr marL="1350135" indent="0">
              <a:buNone/>
              <a:defRPr sz="380"/>
            </a:lvl8pPr>
            <a:lvl9pPr marL="1543012" indent="0">
              <a:buNone/>
              <a:defRPr sz="380"/>
            </a:lvl9pPr>
          </a:lstStyle>
          <a:p>
            <a:pPr lvl="0"/>
            <a:r>
              <a:rPr lang="en-US" altLang="zh-CN"/>
              <a:t>Click to edit Master text styles</a:t>
            </a:r>
          </a:p>
        </p:txBody>
      </p:sp>
    </p:spTree>
    <p:extLst>
      <p:ext uri="{BB962C8B-B14F-4D97-AF65-F5344CB8AC3E}">
        <p14:creationId xmlns:p14="http://schemas.microsoft.com/office/powerpoint/2010/main" val="397212526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extLst>
      <p:ext uri="{BB962C8B-B14F-4D97-AF65-F5344CB8AC3E}">
        <p14:creationId xmlns:p14="http://schemas.microsoft.com/office/powerpoint/2010/main" val="181947473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53"/>
            <a:ext cx="27432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609600" y="274653"/>
            <a:ext cx="80264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extLst>
      <p:ext uri="{BB962C8B-B14F-4D97-AF65-F5344CB8AC3E}">
        <p14:creationId xmlns:p14="http://schemas.microsoft.com/office/powerpoint/2010/main" val="457384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eaLnBrk="0" fontAlgn="base" hangingPunct="0">
              <a:spcBef>
                <a:spcPct val="0"/>
              </a:spcBef>
              <a:spcAft>
                <a:spcPct val="0"/>
              </a:spcAft>
              <a:defRPr/>
            </a:pPr>
            <a:endParaRPr lang="en-US" sz="900">
              <a:solidFill>
                <a:prstClr val="black">
                  <a:tint val="75000"/>
                </a:prstClr>
              </a:solidFill>
              <a:latin typeface="Constantia" panose="02030602050306030303" pitchFamily="18" charset="0"/>
              <a:ea typeface="MS PGothic" panose="020B0600070205080204" pitchFamily="34" charset="-128"/>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409171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33425"/>
          </a:xfrm>
          <a:solidFill>
            <a:srgbClr val="336699"/>
          </a:solidFill>
        </p:spPr>
        <p:txBody>
          <a:bodyPr>
            <a:noAutofit/>
          </a:bodyPr>
          <a:lstStyle>
            <a:lvl1pPr algn="ctr">
              <a:defRPr sz="40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313267" y="1038225"/>
            <a:ext cx="11506200" cy="4863042"/>
          </a:xfrm>
        </p:spPr>
        <p:txBody>
          <a:bodyPr>
            <a:normAutofit/>
          </a:bodyPr>
          <a:lstStyle>
            <a:lvl1pPr>
              <a:lnSpc>
                <a:spcPct val="108000"/>
              </a:lnSpc>
              <a:spcAft>
                <a:spcPts val="600"/>
              </a:spcAft>
              <a:defRPr sz="2100">
                <a:latin typeface="Arial" panose="020B0604020202020204" pitchFamily="34" charset="0"/>
                <a:cs typeface="Arial" panose="020B0604020202020204" pitchFamily="34" charset="0"/>
              </a:defRPr>
            </a:lvl1pPr>
            <a:lvl2pPr>
              <a:lnSpc>
                <a:spcPct val="108000"/>
              </a:lnSpc>
              <a:spcAft>
                <a:spcPts val="600"/>
              </a:spcAft>
              <a:defRPr sz="2100">
                <a:latin typeface="Arial" panose="020B0604020202020204" pitchFamily="34" charset="0"/>
                <a:cs typeface="Arial" panose="020B0604020202020204" pitchFamily="34" charset="0"/>
              </a:defRPr>
            </a:lvl2pPr>
            <a:lvl3pPr>
              <a:lnSpc>
                <a:spcPct val="108000"/>
              </a:lnSpc>
              <a:spcAft>
                <a:spcPts val="600"/>
              </a:spcAft>
              <a:defRPr sz="2100">
                <a:latin typeface="Arial" panose="020B0604020202020204" pitchFamily="34" charset="0"/>
                <a:cs typeface="Arial" panose="020B0604020202020204" pitchFamily="34" charset="0"/>
              </a:defRPr>
            </a:lvl3pPr>
            <a:lvl4pPr>
              <a:lnSpc>
                <a:spcPct val="108000"/>
              </a:lnSpc>
              <a:spcAft>
                <a:spcPts val="600"/>
              </a:spcAft>
              <a:defRPr sz="2100">
                <a:latin typeface="Arial" panose="020B0604020202020204" pitchFamily="34" charset="0"/>
                <a:cs typeface="Arial" panose="020B0604020202020204" pitchFamily="34" charset="0"/>
              </a:defRPr>
            </a:lvl4pPr>
            <a:lvl5pPr>
              <a:lnSpc>
                <a:spcPct val="108000"/>
              </a:lnSpc>
              <a:spcAft>
                <a:spcPts val="600"/>
              </a:spcAft>
              <a:defRPr sz="21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eaLnBrk="0" fontAlgn="base" hangingPunct="0">
              <a:spcBef>
                <a:spcPct val="0"/>
              </a:spcBef>
              <a:spcAft>
                <a:spcPct val="0"/>
              </a:spcAft>
              <a:defRPr/>
            </a:pPr>
            <a:endParaRPr lang="en-US" sz="900">
              <a:solidFill>
                <a:prstClr val="black">
                  <a:tint val="75000"/>
                </a:prstClr>
              </a:solidFill>
              <a:latin typeface="Constantia" panose="02030602050306030303" pitchFamily="18" charset="0"/>
              <a:ea typeface="MS PGothic" panose="020B0600070205080204" pitchFamily="34" charset="-128"/>
            </a:endParaRP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endParaRPr lang="en-US">
              <a:solidFill>
                <a:prstClr val="black">
                  <a:tint val="75000"/>
                </a:prstClr>
              </a:solidFill>
              <a:ea typeface="MS PGothic" panose="020B0600070205080204" pitchFamily="34" charset="-128"/>
            </a:endParaRPr>
          </a:p>
        </p:txBody>
      </p:sp>
      <p:sp>
        <p:nvSpPr>
          <p:cNvPr id="6" name="Slide Number Placeholder 5"/>
          <p:cNvSpPr>
            <a:spLocks noGrp="1"/>
          </p:cNvSpPr>
          <p:nvPr>
            <p:ph type="sldNum" sz="quarter" idx="12"/>
          </p:nvPr>
        </p:nvSpPr>
        <p:spPr/>
        <p:txBody>
          <a:bodyPr/>
          <a:lstStyle/>
          <a:p>
            <a:pPr eaLnBrk="0" fontAlgn="base" hangingPunct="0">
              <a:spcBef>
                <a:spcPct val="0"/>
              </a:spcBef>
              <a:spcAft>
                <a:spcPct val="0"/>
              </a:spcAft>
              <a:defRPr/>
            </a:pPr>
            <a:r>
              <a:rPr lang="en-US">
                <a:solidFill>
                  <a:prstClr val="black">
                    <a:tint val="75000"/>
                  </a:prstClr>
                </a:solidFill>
                <a:ea typeface="MS PGothic" panose="020B0600070205080204" pitchFamily="34" charset="-128"/>
              </a:rPr>
              <a:t>1</a:t>
            </a:r>
          </a:p>
        </p:txBody>
      </p:sp>
      <p:sp>
        <p:nvSpPr>
          <p:cNvPr id="7" name="Date Placeholder 3"/>
          <p:cNvSpPr txBox="1">
            <a:spLocks/>
          </p:cNvSpPr>
          <p:nvPr userDrawn="1"/>
        </p:nvSpPr>
        <p:spPr>
          <a:xfrm>
            <a:off x="838200" y="6356353"/>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Constantia" panose="0203060205030603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defRPr/>
            </a:pPr>
            <a:fld id="{2DDAE15C-ADC9-47F1-91CF-8376FA5E436F}" type="datetime1">
              <a:rPr lang="en-US" sz="900" smtClean="0">
                <a:solidFill>
                  <a:prstClr val="black">
                    <a:tint val="75000"/>
                  </a:prstClr>
                </a:solidFill>
                <a:ea typeface="MS PGothic" panose="020B0600070205080204" pitchFamily="34" charset="-128"/>
              </a:rPr>
              <a:pPr eaLnBrk="0" fontAlgn="base" hangingPunct="0">
                <a:spcBef>
                  <a:spcPct val="0"/>
                </a:spcBef>
                <a:spcAft>
                  <a:spcPct val="0"/>
                </a:spcAft>
                <a:defRPr/>
              </a:pPr>
              <a:t>4/6/2023</a:t>
            </a:fld>
            <a:endParaRPr lang="en-US" sz="900">
              <a:solidFill>
                <a:prstClr val="black">
                  <a:tint val="75000"/>
                </a:prstClr>
              </a:solidFill>
              <a:ea typeface="MS PGothic" panose="020B0600070205080204" pitchFamily="34" charset="-128"/>
            </a:endParaRPr>
          </a:p>
        </p:txBody>
      </p:sp>
      <p:pic>
        <p:nvPicPr>
          <p:cNvPr id="8" name="Picture 6" descr="UWindsor powerpoint bottom1.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6200778"/>
            <a:ext cx="121920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6851645" y="6406279"/>
            <a:ext cx="438912" cy="246221"/>
          </a:xfrm>
          <a:prstGeom prst="rect">
            <a:avLst/>
          </a:prstGeom>
          <a:noFill/>
          <a:ln>
            <a:noFill/>
          </a:ln>
        </p:spPr>
        <p:txBody>
          <a:bodyPr wrap="square" lIns="0" tIns="0" rIns="0" bIns="0" rtlCol="0" anchor="ctr" anchorCtr="1">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43967763-A915-4C1F-A5A3-9AC8D07029C7}" type="slidenum">
              <a:rPr kumimoji="0" lang="en-US" sz="1600" b="0" i="0" u="none" strike="noStrike" kern="1200" cap="none" spc="0" normalizeH="0" baseline="0" noProof="0" smtClean="0">
                <a:ln>
                  <a:noFill/>
                </a:ln>
                <a:solidFill>
                  <a:prstClr val="white"/>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prstClr val="white"/>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pic>
        <p:nvPicPr>
          <p:cNvPr id="12" name="Picture 11">
            <a:extLst>
              <a:ext uri="{FF2B5EF4-FFF2-40B4-BE49-F238E27FC236}">
                <a16:creationId xmlns:a16="http://schemas.microsoft.com/office/drawing/2014/main" id="{74973F31-9E03-4840-8C3E-1245A5B1F8C3}"/>
              </a:ext>
            </a:extLst>
          </p:cNvPr>
          <p:cNvPicPr>
            <a:picLocks noChangeAspect="1"/>
          </p:cNvPicPr>
          <p:nvPr userDrawn="1"/>
        </p:nvPicPr>
        <p:blipFill>
          <a:blip r:embed="rId3"/>
          <a:stretch>
            <a:fillRect/>
          </a:stretch>
        </p:blipFill>
        <p:spPr>
          <a:xfrm>
            <a:off x="28575" y="6235700"/>
            <a:ext cx="3451252" cy="612648"/>
          </a:xfrm>
          <a:prstGeom prst="rect">
            <a:avLst/>
          </a:prstGeom>
        </p:spPr>
      </p:pic>
      <p:pic>
        <p:nvPicPr>
          <p:cNvPr id="15" name="Picture 2" descr="University of Windsor – OUInfo">
            <a:extLst>
              <a:ext uri="{FF2B5EF4-FFF2-40B4-BE49-F238E27FC236}">
                <a16:creationId xmlns:a16="http://schemas.microsoft.com/office/drawing/2014/main" id="{6753381B-C145-4517-9EF5-1CE00FB6BCCA}"/>
              </a:ext>
            </a:extLst>
          </p:cNvPr>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27503" t="17785" r="25952" b="19454"/>
          <a:stretch/>
        </p:blipFill>
        <p:spPr bwMode="auto">
          <a:xfrm>
            <a:off x="11515076" y="6199763"/>
            <a:ext cx="474703" cy="64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82387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eaLnBrk="0" fontAlgn="base" hangingPunct="0">
              <a:spcBef>
                <a:spcPct val="0"/>
              </a:spcBef>
              <a:spcAft>
                <a:spcPct val="0"/>
              </a:spcAft>
              <a:defRPr/>
            </a:pPr>
            <a:endParaRPr lang="en-US" sz="900">
              <a:solidFill>
                <a:prstClr val="black">
                  <a:tint val="75000"/>
                </a:prstClr>
              </a:solidFill>
              <a:latin typeface="Constantia" panose="02030602050306030303" pitchFamily="18" charset="0"/>
              <a:ea typeface="MS PGothic" panose="020B0600070205080204" pitchFamily="34" charset="-128"/>
            </a:endParaRPr>
          </a:p>
        </p:txBody>
      </p:sp>
      <p:sp>
        <p:nvSpPr>
          <p:cNvPr id="5" name="Footer Placeholder 4"/>
          <p:cNvSpPr>
            <a:spLocks noGrp="1"/>
          </p:cNvSpPr>
          <p:nvPr>
            <p:ph type="ftr" sz="quarter" idx="11"/>
          </p:nvPr>
        </p:nvSpPr>
        <p:spPr/>
        <p:txBody>
          <a:bodyPr/>
          <a:lstStyle/>
          <a:p>
            <a:pPr algn="ctr" eaLnBrk="0" fontAlgn="base" hangingPunct="0">
              <a:spcBef>
                <a:spcPct val="0"/>
              </a:spcBef>
              <a:spcAft>
                <a:spcPct val="0"/>
              </a:spcAft>
              <a:defRPr/>
            </a:pPr>
            <a:endParaRPr lang="en-US" sz="900">
              <a:solidFill>
                <a:prstClr val="black">
                  <a:tint val="75000"/>
                </a:prstClr>
              </a:solidFill>
              <a:ea typeface="MS PGothic" panose="020B0600070205080204" pitchFamily="34" charset="-128"/>
            </a:endParaRPr>
          </a:p>
        </p:txBody>
      </p:sp>
      <p:sp>
        <p:nvSpPr>
          <p:cNvPr id="6" name="Slide Number Placeholder 5"/>
          <p:cNvSpPr>
            <a:spLocks noGrp="1"/>
          </p:cNvSpPr>
          <p:nvPr>
            <p:ph type="sldNum" sz="quarter" idx="12"/>
          </p:nvPr>
        </p:nvSpPr>
        <p:spPr/>
        <p:txBody>
          <a:bodyPr/>
          <a:lstStyle/>
          <a:p>
            <a:pPr algn="r" eaLnBrk="0" fontAlgn="base" hangingPunct="0">
              <a:spcBef>
                <a:spcPct val="0"/>
              </a:spcBef>
              <a:spcAft>
                <a:spcPct val="0"/>
              </a:spcAft>
              <a:defRPr/>
            </a:pPr>
            <a:fld id="{2C535D94-EC6A-4077-9BE0-00FEFF2B5475}" type="slidenum">
              <a:rPr lang="en-US" sz="900" smtClean="0">
                <a:solidFill>
                  <a:prstClr val="black">
                    <a:tint val="75000"/>
                  </a:prstClr>
                </a:solidFill>
                <a:latin typeface="Constantia" panose="02030602050306030303" pitchFamily="18" charset="0"/>
                <a:ea typeface="MS PGothic" panose="020B0600070205080204" pitchFamily="34" charset="-128"/>
              </a:rPr>
              <a:pPr algn="r" eaLnBrk="0" fontAlgn="base" hangingPunct="0">
                <a:spcBef>
                  <a:spcPct val="0"/>
                </a:spcBef>
                <a:spcAft>
                  <a:spcPct val="0"/>
                </a:spcAft>
                <a:defRPr/>
              </a:pPr>
              <a:t>‹#›</a:t>
            </a:fld>
            <a:endParaRPr lang="en-US" sz="900">
              <a:solidFill>
                <a:prstClr val="black">
                  <a:tint val="75000"/>
                </a:prstClr>
              </a:solidFill>
              <a:latin typeface="Constantia" panose="02030602050306030303" pitchFamily="18" charset="0"/>
              <a:ea typeface="MS PGothic" panose="020B0600070205080204" pitchFamily="34" charset="-128"/>
            </a:endParaRPr>
          </a:p>
        </p:txBody>
      </p:sp>
      <p:sp>
        <p:nvSpPr>
          <p:cNvPr id="7" name="Date Placeholder 3"/>
          <p:cNvSpPr txBox="1">
            <a:spLocks/>
          </p:cNvSpPr>
          <p:nvPr userDrawn="1"/>
        </p:nvSpPr>
        <p:spPr>
          <a:xfrm>
            <a:off x="838200" y="6356353"/>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Constantia" panose="0203060205030603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defRPr/>
            </a:pPr>
            <a:fld id="{2DDAE15C-ADC9-47F1-91CF-8376FA5E436F}" type="datetime1">
              <a:rPr lang="en-US" sz="900" smtClean="0">
                <a:solidFill>
                  <a:prstClr val="black">
                    <a:tint val="75000"/>
                  </a:prstClr>
                </a:solidFill>
                <a:ea typeface="MS PGothic" panose="020B0600070205080204" pitchFamily="34" charset="-128"/>
              </a:rPr>
              <a:pPr eaLnBrk="0" fontAlgn="base" hangingPunct="0">
                <a:spcBef>
                  <a:spcPct val="0"/>
                </a:spcBef>
                <a:spcAft>
                  <a:spcPct val="0"/>
                </a:spcAft>
                <a:defRPr/>
              </a:pPr>
              <a:t>4/6/2023</a:t>
            </a:fld>
            <a:endParaRPr lang="en-US" sz="900">
              <a:solidFill>
                <a:prstClr val="black">
                  <a:tint val="75000"/>
                </a:prstClr>
              </a:solidFill>
              <a:ea typeface="MS PGothic" panose="020B0600070205080204" pitchFamily="34" charset="-128"/>
            </a:endParaRPr>
          </a:p>
        </p:txBody>
      </p:sp>
      <p:sp>
        <p:nvSpPr>
          <p:cNvPr id="8" name="Footer Placeholder 4"/>
          <p:cNvSpPr txBox="1">
            <a:spLocks/>
          </p:cNvSpPr>
          <p:nvPr userDrawn="1"/>
        </p:nvSpPr>
        <p:spPr>
          <a:xfrm>
            <a:off x="4038600" y="635635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Constantia" panose="0203060205030603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defRPr/>
            </a:pPr>
            <a:r>
              <a:rPr lang="en-US" sz="900">
                <a:solidFill>
                  <a:prstClr val="black">
                    <a:tint val="75000"/>
                  </a:prstClr>
                </a:solidFill>
                <a:ea typeface="MS PGothic" panose="020B0600070205080204" pitchFamily="34" charset="-128"/>
              </a:rPr>
              <a:t>‹#›</a:t>
            </a:r>
          </a:p>
        </p:txBody>
      </p:sp>
      <p:sp>
        <p:nvSpPr>
          <p:cNvPr id="9" name="Slide Number Placeholder 5"/>
          <p:cNvSpPr txBox="1">
            <a:spLocks/>
          </p:cNvSpPr>
          <p:nvPr userDrawn="1"/>
        </p:nvSpPr>
        <p:spPr>
          <a:xfrm>
            <a:off x="8610600" y="635635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Constantia" panose="0203060205030603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defRPr/>
            </a:pPr>
            <a:r>
              <a:rPr lang="en-US" sz="900">
                <a:solidFill>
                  <a:prstClr val="black">
                    <a:tint val="75000"/>
                  </a:prstClr>
                </a:solidFill>
                <a:ea typeface="MS PGothic" panose="020B0600070205080204" pitchFamily="34" charset="-128"/>
              </a:rPr>
              <a:t>1</a:t>
            </a:r>
          </a:p>
        </p:txBody>
      </p:sp>
      <p:pic>
        <p:nvPicPr>
          <p:cNvPr id="10" name="Picture 6" descr="UWindsor powerpoint bottom1.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6200778"/>
            <a:ext cx="121920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userDrawn="1"/>
        </p:nvSpPr>
        <p:spPr>
          <a:xfrm>
            <a:off x="6851645" y="6406279"/>
            <a:ext cx="438912" cy="246221"/>
          </a:xfrm>
          <a:prstGeom prst="rect">
            <a:avLst/>
          </a:prstGeom>
          <a:noFill/>
          <a:ln>
            <a:noFill/>
          </a:ln>
        </p:spPr>
        <p:txBody>
          <a:bodyPr wrap="square" lIns="0" tIns="0" rIns="0" bIns="0" rtlCol="0" anchor="ctr" anchorCtr="1">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43967763-A915-4C1F-A5A3-9AC8D07029C7}" type="slidenum">
              <a:rPr kumimoji="0" lang="en-US" sz="1600" b="0" i="0" u="none" strike="noStrike" kern="1200" cap="none" spc="0" normalizeH="0" baseline="0" noProof="0" smtClean="0">
                <a:ln>
                  <a:noFill/>
                </a:ln>
                <a:solidFill>
                  <a:prstClr val="white"/>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prstClr val="white"/>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850969" y="6227772"/>
            <a:ext cx="2140775" cy="585216"/>
          </a:xfrm>
          <a:prstGeom prst="rect">
            <a:avLst/>
          </a:prstGeom>
        </p:spPr>
      </p:pic>
      <p:pic>
        <p:nvPicPr>
          <p:cNvPr id="16" name="Picture 5" descr="UW_Logo_1L_horz.jpg"/>
          <p:cNvPicPr>
            <a:picLocks noChangeAspect="1"/>
          </p:cNvPicPr>
          <p:nvPr userDrawn="1"/>
        </p:nvPicPr>
        <p:blipFill rotWithShape="1">
          <a:blip r:embed="rId4" cstate="print">
            <a:extLst>
              <a:ext uri="{28A0092B-C50C-407E-A947-70E740481C1C}">
                <a14:useLocalDpi xmlns:a14="http://schemas.microsoft.com/office/drawing/2010/main"/>
              </a:ext>
            </a:extLst>
          </a:blip>
          <a:srcRect b="7118"/>
          <a:stretch/>
        </p:blipFill>
        <p:spPr bwMode="auto">
          <a:xfrm>
            <a:off x="444501" y="6242172"/>
            <a:ext cx="2708503" cy="59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82182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eaLnBrk="0" fontAlgn="base" hangingPunct="0">
              <a:spcBef>
                <a:spcPct val="0"/>
              </a:spcBef>
              <a:spcAft>
                <a:spcPct val="0"/>
              </a:spcAft>
              <a:defRPr/>
            </a:pPr>
            <a:endParaRPr lang="en-US" sz="900">
              <a:solidFill>
                <a:prstClr val="black">
                  <a:tint val="75000"/>
                </a:prstClr>
              </a:solidFill>
              <a:latin typeface="Constantia" panose="02030602050306030303" pitchFamily="18" charset="0"/>
              <a:ea typeface="MS PGothic" panose="020B0600070205080204" pitchFamily="34" charset="-128"/>
            </a:endParaRPr>
          </a:p>
        </p:txBody>
      </p:sp>
      <p:sp>
        <p:nvSpPr>
          <p:cNvPr id="6" name="Footer Placeholder 5"/>
          <p:cNvSpPr>
            <a:spLocks noGrp="1"/>
          </p:cNvSpPr>
          <p:nvPr>
            <p:ph type="ftr" sz="quarter" idx="11"/>
          </p:nvPr>
        </p:nvSpPr>
        <p:spPr/>
        <p:txBody>
          <a:bodyPr/>
          <a:lstStyle/>
          <a:p>
            <a:pPr algn="ctr" eaLnBrk="0" fontAlgn="base" hangingPunct="0">
              <a:spcBef>
                <a:spcPct val="0"/>
              </a:spcBef>
              <a:spcAft>
                <a:spcPct val="0"/>
              </a:spcAft>
              <a:defRPr/>
            </a:pPr>
            <a:endParaRPr lang="en-US" sz="900">
              <a:solidFill>
                <a:prstClr val="black">
                  <a:tint val="75000"/>
                </a:prstClr>
              </a:solidFill>
              <a:ea typeface="MS PGothic" panose="020B0600070205080204" pitchFamily="34" charset="-128"/>
            </a:endParaRPr>
          </a:p>
        </p:txBody>
      </p:sp>
      <p:sp>
        <p:nvSpPr>
          <p:cNvPr id="7" name="Slide Number Placeholder 6"/>
          <p:cNvSpPr>
            <a:spLocks noGrp="1"/>
          </p:cNvSpPr>
          <p:nvPr>
            <p:ph type="sldNum" sz="quarter" idx="12"/>
          </p:nvPr>
        </p:nvSpPr>
        <p:spPr/>
        <p:txBody>
          <a:bodyPr/>
          <a:lstStyle/>
          <a:p>
            <a:pPr algn="r" eaLnBrk="0" fontAlgn="base" hangingPunct="0">
              <a:spcBef>
                <a:spcPct val="0"/>
              </a:spcBef>
              <a:spcAft>
                <a:spcPct val="0"/>
              </a:spcAft>
              <a:defRPr/>
            </a:pPr>
            <a:fld id="{8B49468A-33AF-41B9-9BD4-9177BDD66C5F}" type="slidenum">
              <a:rPr lang="en-US" sz="900" smtClean="0">
                <a:solidFill>
                  <a:prstClr val="black">
                    <a:tint val="75000"/>
                  </a:prstClr>
                </a:solidFill>
                <a:latin typeface="Constantia" panose="02030602050306030303" pitchFamily="18" charset="0"/>
                <a:ea typeface="MS PGothic" panose="020B0600070205080204" pitchFamily="34" charset="-128"/>
              </a:rPr>
              <a:pPr algn="r" eaLnBrk="0" fontAlgn="base" hangingPunct="0">
                <a:spcBef>
                  <a:spcPct val="0"/>
                </a:spcBef>
                <a:spcAft>
                  <a:spcPct val="0"/>
                </a:spcAft>
                <a:defRPr/>
              </a:pPr>
              <a:t>‹#›</a:t>
            </a:fld>
            <a:endParaRPr lang="en-US" sz="900">
              <a:solidFill>
                <a:prstClr val="black">
                  <a:tint val="75000"/>
                </a:prstClr>
              </a:solidFill>
              <a:latin typeface="Constantia" panose="02030602050306030303" pitchFamily="18" charset="0"/>
              <a:ea typeface="MS PGothic" panose="020B0600070205080204" pitchFamily="34" charset="-128"/>
            </a:endParaRPr>
          </a:p>
        </p:txBody>
      </p:sp>
      <p:sp>
        <p:nvSpPr>
          <p:cNvPr id="8" name="Date Placeholder 3"/>
          <p:cNvSpPr txBox="1">
            <a:spLocks/>
          </p:cNvSpPr>
          <p:nvPr userDrawn="1"/>
        </p:nvSpPr>
        <p:spPr>
          <a:xfrm>
            <a:off x="838200" y="6356353"/>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Constantia" panose="0203060205030603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defRPr/>
            </a:pPr>
            <a:fld id="{2DDAE15C-ADC9-47F1-91CF-8376FA5E436F}" type="datetime1">
              <a:rPr lang="en-US" sz="900" smtClean="0">
                <a:solidFill>
                  <a:prstClr val="black">
                    <a:tint val="75000"/>
                  </a:prstClr>
                </a:solidFill>
                <a:ea typeface="MS PGothic" panose="020B0600070205080204" pitchFamily="34" charset="-128"/>
              </a:rPr>
              <a:pPr eaLnBrk="0" fontAlgn="base" hangingPunct="0">
                <a:spcBef>
                  <a:spcPct val="0"/>
                </a:spcBef>
                <a:spcAft>
                  <a:spcPct val="0"/>
                </a:spcAft>
                <a:defRPr/>
              </a:pPr>
              <a:t>4/6/2023</a:t>
            </a:fld>
            <a:endParaRPr lang="en-US" sz="900">
              <a:solidFill>
                <a:prstClr val="black">
                  <a:tint val="75000"/>
                </a:prstClr>
              </a:solidFill>
              <a:ea typeface="MS PGothic" panose="020B0600070205080204" pitchFamily="34" charset="-128"/>
            </a:endParaRPr>
          </a:p>
        </p:txBody>
      </p:sp>
      <p:sp>
        <p:nvSpPr>
          <p:cNvPr id="9" name="Footer Placeholder 4"/>
          <p:cNvSpPr txBox="1">
            <a:spLocks/>
          </p:cNvSpPr>
          <p:nvPr userDrawn="1"/>
        </p:nvSpPr>
        <p:spPr>
          <a:xfrm>
            <a:off x="4038600" y="635635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Constantia" panose="0203060205030603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defRPr/>
            </a:pPr>
            <a:r>
              <a:rPr lang="en-US" sz="900">
                <a:solidFill>
                  <a:prstClr val="black">
                    <a:tint val="75000"/>
                  </a:prstClr>
                </a:solidFill>
                <a:ea typeface="MS PGothic" panose="020B0600070205080204" pitchFamily="34" charset="-128"/>
              </a:rPr>
              <a:t>‹#›</a:t>
            </a:r>
          </a:p>
        </p:txBody>
      </p:sp>
      <p:sp>
        <p:nvSpPr>
          <p:cNvPr id="10" name="Slide Number Placeholder 5"/>
          <p:cNvSpPr txBox="1">
            <a:spLocks/>
          </p:cNvSpPr>
          <p:nvPr userDrawn="1"/>
        </p:nvSpPr>
        <p:spPr>
          <a:xfrm>
            <a:off x="8610600" y="635635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Constantia" panose="0203060205030603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defRPr/>
            </a:pPr>
            <a:r>
              <a:rPr lang="en-US" sz="900">
                <a:solidFill>
                  <a:prstClr val="black">
                    <a:tint val="75000"/>
                  </a:prstClr>
                </a:solidFill>
                <a:ea typeface="MS PGothic" panose="020B0600070205080204" pitchFamily="34" charset="-128"/>
              </a:rPr>
              <a:t>1</a:t>
            </a:r>
          </a:p>
        </p:txBody>
      </p:sp>
      <p:pic>
        <p:nvPicPr>
          <p:cNvPr id="11" name="Picture 6" descr="UWindsor powerpoint bottom1.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6200778"/>
            <a:ext cx="121920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6851645" y="6406279"/>
            <a:ext cx="438912" cy="246221"/>
          </a:xfrm>
          <a:prstGeom prst="rect">
            <a:avLst/>
          </a:prstGeom>
          <a:noFill/>
          <a:ln>
            <a:noFill/>
          </a:ln>
        </p:spPr>
        <p:txBody>
          <a:bodyPr wrap="square" lIns="0" tIns="0" rIns="0" bIns="0" rtlCol="0" anchor="ctr" anchorCtr="1">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43967763-A915-4C1F-A5A3-9AC8D07029C7}" type="slidenum">
              <a:rPr kumimoji="0" lang="en-US" sz="1600" b="0" i="0" u="none" strike="noStrike" kern="1200" cap="none" spc="0" normalizeH="0" baseline="0" noProof="0" smtClean="0">
                <a:ln>
                  <a:noFill/>
                </a:ln>
                <a:solidFill>
                  <a:prstClr val="white"/>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prstClr val="white"/>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850969" y="6227772"/>
            <a:ext cx="2140775" cy="585216"/>
          </a:xfrm>
          <a:prstGeom prst="rect">
            <a:avLst/>
          </a:prstGeom>
        </p:spPr>
      </p:pic>
      <p:pic>
        <p:nvPicPr>
          <p:cNvPr id="17" name="Picture 5" descr="UW_Logo_1L_horz.jpg"/>
          <p:cNvPicPr>
            <a:picLocks noChangeAspect="1"/>
          </p:cNvPicPr>
          <p:nvPr userDrawn="1"/>
        </p:nvPicPr>
        <p:blipFill rotWithShape="1">
          <a:blip r:embed="rId4" cstate="print">
            <a:extLst>
              <a:ext uri="{28A0092B-C50C-407E-A947-70E740481C1C}">
                <a14:useLocalDpi xmlns:a14="http://schemas.microsoft.com/office/drawing/2010/main"/>
              </a:ext>
            </a:extLst>
          </a:blip>
          <a:srcRect b="7118"/>
          <a:stretch/>
        </p:blipFill>
        <p:spPr bwMode="auto">
          <a:xfrm>
            <a:off x="444501" y="6242172"/>
            <a:ext cx="2708503" cy="59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0318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Tree>
    <p:extLst>
      <p:ext uri="{BB962C8B-B14F-4D97-AF65-F5344CB8AC3E}">
        <p14:creationId xmlns:p14="http://schemas.microsoft.com/office/powerpoint/2010/main" val="251095808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eaLnBrk="0" fontAlgn="base" hangingPunct="0">
              <a:spcBef>
                <a:spcPct val="0"/>
              </a:spcBef>
              <a:spcAft>
                <a:spcPct val="0"/>
              </a:spcAft>
              <a:defRPr/>
            </a:pPr>
            <a:endParaRPr lang="en-US" sz="900">
              <a:solidFill>
                <a:prstClr val="black">
                  <a:tint val="75000"/>
                </a:prstClr>
              </a:solidFill>
              <a:latin typeface="Constantia" panose="02030602050306030303" pitchFamily="18" charset="0"/>
              <a:ea typeface="MS PGothic" panose="020B0600070205080204" pitchFamily="34" charset="-128"/>
            </a:endParaRPr>
          </a:p>
        </p:txBody>
      </p:sp>
      <p:sp>
        <p:nvSpPr>
          <p:cNvPr id="8" name="Footer Placeholder 7"/>
          <p:cNvSpPr>
            <a:spLocks noGrp="1"/>
          </p:cNvSpPr>
          <p:nvPr>
            <p:ph type="ftr" sz="quarter" idx="11"/>
          </p:nvPr>
        </p:nvSpPr>
        <p:spPr/>
        <p:txBody>
          <a:bodyPr/>
          <a:lstStyle/>
          <a:p>
            <a:pPr algn="ctr" eaLnBrk="0" fontAlgn="base" hangingPunct="0">
              <a:spcBef>
                <a:spcPct val="0"/>
              </a:spcBef>
              <a:spcAft>
                <a:spcPct val="0"/>
              </a:spcAft>
              <a:defRPr/>
            </a:pPr>
            <a:endParaRPr lang="en-US" sz="900">
              <a:solidFill>
                <a:prstClr val="black">
                  <a:tint val="75000"/>
                </a:prstClr>
              </a:solidFill>
              <a:ea typeface="MS PGothic" panose="020B0600070205080204" pitchFamily="34" charset="-128"/>
            </a:endParaRPr>
          </a:p>
        </p:txBody>
      </p:sp>
      <p:sp>
        <p:nvSpPr>
          <p:cNvPr id="9" name="Slide Number Placeholder 8"/>
          <p:cNvSpPr>
            <a:spLocks noGrp="1"/>
          </p:cNvSpPr>
          <p:nvPr>
            <p:ph type="sldNum" sz="quarter" idx="12"/>
          </p:nvPr>
        </p:nvSpPr>
        <p:spPr/>
        <p:txBody>
          <a:bodyPr/>
          <a:lstStyle/>
          <a:p>
            <a:pPr algn="r" eaLnBrk="0" fontAlgn="base" hangingPunct="0">
              <a:spcBef>
                <a:spcPct val="0"/>
              </a:spcBef>
              <a:spcAft>
                <a:spcPct val="0"/>
              </a:spcAft>
              <a:defRPr/>
            </a:pPr>
            <a:fld id="{3D72231F-1E12-4F30-A707-895FFE7E691B}" type="slidenum">
              <a:rPr lang="en-US" sz="900" smtClean="0">
                <a:solidFill>
                  <a:prstClr val="black">
                    <a:tint val="75000"/>
                  </a:prstClr>
                </a:solidFill>
                <a:latin typeface="Constantia" panose="02030602050306030303" pitchFamily="18" charset="0"/>
                <a:ea typeface="MS PGothic" panose="020B0600070205080204" pitchFamily="34" charset="-128"/>
              </a:rPr>
              <a:pPr algn="r" eaLnBrk="0" fontAlgn="base" hangingPunct="0">
                <a:spcBef>
                  <a:spcPct val="0"/>
                </a:spcBef>
                <a:spcAft>
                  <a:spcPct val="0"/>
                </a:spcAft>
                <a:defRPr/>
              </a:pPr>
              <a:t>‹#›</a:t>
            </a:fld>
            <a:endParaRPr lang="en-US" sz="900">
              <a:solidFill>
                <a:prstClr val="black">
                  <a:tint val="75000"/>
                </a:prstClr>
              </a:solidFill>
              <a:latin typeface="Constantia" panose="02030602050306030303" pitchFamily="18" charset="0"/>
              <a:ea typeface="MS PGothic" panose="020B0600070205080204" pitchFamily="34" charset="-128"/>
            </a:endParaRPr>
          </a:p>
        </p:txBody>
      </p:sp>
      <p:sp>
        <p:nvSpPr>
          <p:cNvPr id="10" name="Date Placeholder 3"/>
          <p:cNvSpPr txBox="1">
            <a:spLocks/>
          </p:cNvSpPr>
          <p:nvPr userDrawn="1"/>
        </p:nvSpPr>
        <p:spPr>
          <a:xfrm>
            <a:off x="838200" y="6356353"/>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Constantia" panose="0203060205030603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defRPr/>
            </a:pPr>
            <a:fld id="{2DDAE15C-ADC9-47F1-91CF-8376FA5E436F}" type="datetime1">
              <a:rPr lang="en-US" sz="900" smtClean="0">
                <a:solidFill>
                  <a:prstClr val="black">
                    <a:tint val="75000"/>
                  </a:prstClr>
                </a:solidFill>
                <a:ea typeface="MS PGothic" panose="020B0600070205080204" pitchFamily="34" charset="-128"/>
              </a:rPr>
              <a:pPr eaLnBrk="0" fontAlgn="base" hangingPunct="0">
                <a:spcBef>
                  <a:spcPct val="0"/>
                </a:spcBef>
                <a:spcAft>
                  <a:spcPct val="0"/>
                </a:spcAft>
                <a:defRPr/>
              </a:pPr>
              <a:t>4/6/2023</a:t>
            </a:fld>
            <a:endParaRPr lang="en-US" sz="900">
              <a:solidFill>
                <a:prstClr val="black">
                  <a:tint val="75000"/>
                </a:prstClr>
              </a:solidFill>
              <a:ea typeface="MS PGothic" panose="020B0600070205080204" pitchFamily="34" charset="-128"/>
            </a:endParaRPr>
          </a:p>
        </p:txBody>
      </p:sp>
      <p:sp>
        <p:nvSpPr>
          <p:cNvPr id="11" name="Footer Placeholder 4"/>
          <p:cNvSpPr txBox="1">
            <a:spLocks/>
          </p:cNvSpPr>
          <p:nvPr userDrawn="1"/>
        </p:nvSpPr>
        <p:spPr>
          <a:xfrm>
            <a:off x="4038600" y="635635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Constantia" panose="0203060205030603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defRPr/>
            </a:pPr>
            <a:r>
              <a:rPr lang="en-US" sz="900">
                <a:solidFill>
                  <a:prstClr val="black">
                    <a:tint val="75000"/>
                  </a:prstClr>
                </a:solidFill>
                <a:ea typeface="MS PGothic" panose="020B0600070205080204" pitchFamily="34" charset="-128"/>
              </a:rPr>
              <a:t>‹#›</a:t>
            </a:r>
          </a:p>
        </p:txBody>
      </p:sp>
      <p:sp>
        <p:nvSpPr>
          <p:cNvPr id="12" name="Slide Number Placeholder 5"/>
          <p:cNvSpPr txBox="1">
            <a:spLocks/>
          </p:cNvSpPr>
          <p:nvPr userDrawn="1"/>
        </p:nvSpPr>
        <p:spPr>
          <a:xfrm>
            <a:off x="8610600" y="635635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Constantia" panose="0203060205030603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defRPr/>
            </a:pPr>
            <a:r>
              <a:rPr lang="en-US" sz="900">
                <a:solidFill>
                  <a:prstClr val="black">
                    <a:tint val="75000"/>
                  </a:prstClr>
                </a:solidFill>
                <a:ea typeface="MS PGothic" panose="020B0600070205080204" pitchFamily="34" charset="-128"/>
              </a:rPr>
              <a:t>1</a:t>
            </a:r>
          </a:p>
        </p:txBody>
      </p:sp>
      <p:pic>
        <p:nvPicPr>
          <p:cNvPr id="13" name="Picture 6" descr="UWindsor powerpoint bottom1.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6200778"/>
            <a:ext cx="121920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userDrawn="1"/>
        </p:nvSpPr>
        <p:spPr>
          <a:xfrm>
            <a:off x="6851645" y="6406279"/>
            <a:ext cx="438912" cy="246221"/>
          </a:xfrm>
          <a:prstGeom prst="rect">
            <a:avLst/>
          </a:prstGeom>
          <a:noFill/>
          <a:ln>
            <a:noFill/>
          </a:ln>
        </p:spPr>
        <p:txBody>
          <a:bodyPr wrap="square" lIns="0" tIns="0" rIns="0" bIns="0" rtlCol="0" anchor="ctr" anchorCtr="1">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43967763-A915-4C1F-A5A3-9AC8D07029C7}" type="slidenum">
              <a:rPr kumimoji="0" lang="en-US" sz="1600" b="0" i="0" u="none" strike="noStrike" kern="1200" cap="none" spc="0" normalizeH="0" baseline="0" noProof="0" smtClean="0">
                <a:ln>
                  <a:noFill/>
                </a:ln>
                <a:solidFill>
                  <a:prstClr val="white"/>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prstClr val="white"/>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850969" y="6227772"/>
            <a:ext cx="2140775" cy="585216"/>
          </a:xfrm>
          <a:prstGeom prst="rect">
            <a:avLst/>
          </a:prstGeom>
        </p:spPr>
      </p:pic>
      <p:pic>
        <p:nvPicPr>
          <p:cNvPr id="19" name="Picture 5" descr="UW_Logo_1L_horz.jpg"/>
          <p:cNvPicPr>
            <a:picLocks noChangeAspect="1"/>
          </p:cNvPicPr>
          <p:nvPr userDrawn="1"/>
        </p:nvPicPr>
        <p:blipFill rotWithShape="1">
          <a:blip r:embed="rId4" cstate="print">
            <a:extLst>
              <a:ext uri="{28A0092B-C50C-407E-A947-70E740481C1C}">
                <a14:useLocalDpi xmlns:a14="http://schemas.microsoft.com/office/drawing/2010/main"/>
              </a:ext>
            </a:extLst>
          </a:blip>
          <a:srcRect b="7118"/>
          <a:stretch/>
        </p:blipFill>
        <p:spPr bwMode="auto">
          <a:xfrm>
            <a:off x="444501" y="6242172"/>
            <a:ext cx="2708503" cy="59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46418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eaLnBrk="0" fontAlgn="base" hangingPunct="0">
              <a:spcBef>
                <a:spcPct val="0"/>
              </a:spcBef>
              <a:spcAft>
                <a:spcPct val="0"/>
              </a:spcAft>
              <a:defRPr/>
            </a:pPr>
            <a:endParaRPr lang="en-US" sz="900">
              <a:solidFill>
                <a:prstClr val="black">
                  <a:tint val="75000"/>
                </a:prstClr>
              </a:solidFill>
              <a:latin typeface="Constantia" panose="02030602050306030303" pitchFamily="18" charset="0"/>
              <a:ea typeface="MS PGothic" panose="020B0600070205080204" pitchFamily="34" charset="-128"/>
            </a:endParaRPr>
          </a:p>
        </p:txBody>
      </p:sp>
      <p:sp>
        <p:nvSpPr>
          <p:cNvPr id="4" name="Footer Placeholder 3"/>
          <p:cNvSpPr>
            <a:spLocks noGrp="1"/>
          </p:cNvSpPr>
          <p:nvPr>
            <p:ph type="ftr" sz="quarter" idx="11"/>
          </p:nvPr>
        </p:nvSpPr>
        <p:spPr/>
        <p:txBody>
          <a:bodyPr/>
          <a:lstStyle/>
          <a:p>
            <a:pPr algn="ctr" eaLnBrk="0" fontAlgn="base" hangingPunct="0">
              <a:spcBef>
                <a:spcPct val="0"/>
              </a:spcBef>
              <a:spcAft>
                <a:spcPct val="0"/>
              </a:spcAft>
              <a:defRPr/>
            </a:pPr>
            <a:endParaRPr lang="en-US" sz="900">
              <a:solidFill>
                <a:prstClr val="black">
                  <a:tint val="75000"/>
                </a:prstClr>
              </a:solidFill>
              <a:ea typeface="MS PGothic" panose="020B0600070205080204" pitchFamily="34" charset="-128"/>
            </a:endParaRPr>
          </a:p>
        </p:txBody>
      </p:sp>
      <p:sp>
        <p:nvSpPr>
          <p:cNvPr id="5" name="Slide Number Placeholder 4"/>
          <p:cNvSpPr>
            <a:spLocks noGrp="1"/>
          </p:cNvSpPr>
          <p:nvPr>
            <p:ph type="sldNum" sz="quarter" idx="12"/>
          </p:nvPr>
        </p:nvSpPr>
        <p:spPr/>
        <p:txBody>
          <a:bodyPr/>
          <a:lstStyle/>
          <a:p>
            <a:pPr algn="r" eaLnBrk="0" fontAlgn="base" hangingPunct="0">
              <a:spcBef>
                <a:spcPct val="0"/>
              </a:spcBef>
              <a:spcAft>
                <a:spcPct val="0"/>
              </a:spcAft>
              <a:defRPr/>
            </a:pPr>
            <a:fld id="{66F6B6DF-F699-4EF8-B14B-F7FC35A7FE9E}" type="slidenum">
              <a:rPr lang="en-US" sz="900" smtClean="0">
                <a:solidFill>
                  <a:prstClr val="black">
                    <a:tint val="75000"/>
                  </a:prstClr>
                </a:solidFill>
                <a:latin typeface="Constantia" panose="02030602050306030303" pitchFamily="18" charset="0"/>
                <a:ea typeface="MS PGothic" panose="020B0600070205080204" pitchFamily="34" charset="-128"/>
              </a:rPr>
              <a:pPr algn="r" eaLnBrk="0" fontAlgn="base" hangingPunct="0">
                <a:spcBef>
                  <a:spcPct val="0"/>
                </a:spcBef>
                <a:spcAft>
                  <a:spcPct val="0"/>
                </a:spcAft>
                <a:defRPr/>
              </a:pPr>
              <a:t>‹#›</a:t>
            </a:fld>
            <a:endParaRPr lang="en-US" sz="900">
              <a:solidFill>
                <a:prstClr val="black">
                  <a:tint val="75000"/>
                </a:prstClr>
              </a:solidFill>
              <a:latin typeface="Constantia" panose="02030602050306030303" pitchFamily="18" charset="0"/>
              <a:ea typeface="MS PGothic" panose="020B0600070205080204" pitchFamily="34" charset="-128"/>
            </a:endParaRPr>
          </a:p>
        </p:txBody>
      </p:sp>
      <p:sp>
        <p:nvSpPr>
          <p:cNvPr id="6" name="Date Placeholder 3"/>
          <p:cNvSpPr txBox="1">
            <a:spLocks/>
          </p:cNvSpPr>
          <p:nvPr userDrawn="1"/>
        </p:nvSpPr>
        <p:spPr>
          <a:xfrm>
            <a:off x="838200" y="6356353"/>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Constantia" panose="0203060205030603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defRPr/>
            </a:pPr>
            <a:fld id="{2DDAE15C-ADC9-47F1-91CF-8376FA5E436F}" type="datetime1">
              <a:rPr lang="en-US" sz="900" smtClean="0">
                <a:solidFill>
                  <a:prstClr val="black">
                    <a:tint val="75000"/>
                  </a:prstClr>
                </a:solidFill>
                <a:ea typeface="MS PGothic" panose="020B0600070205080204" pitchFamily="34" charset="-128"/>
              </a:rPr>
              <a:pPr eaLnBrk="0" fontAlgn="base" hangingPunct="0">
                <a:spcBef>
                  <a:spcPct val="0"/>
                </a:spcBef>
                <a:spcAft>
                  <a:spcPct val="0"/>
                </a:spcAft>
                <a:defRPr/>
              </a:pPr>
              <a:t>4/6/2023</a:t>
            </a:fld>
            <a:endParaRPr lang="en-US" sz="900">
              <a:solidFill>
                <a:prstClr val="black">
                  <a:tint val="75000"/>
                </a:prstClr>
              </a:solidFill>
              <a:ea typeface="MS PGothic" panose="020B0600070205080204" pitchFamily="34" charset="-128"/>
            </a:endParaRPr>
          </a:p>
        </p:txBody>
      </p:sp>
      <p:sp>
        <p:nvSpPr>
          <p:cNvPr id="7" name="Footer Placeholder 4"/>
          <p:cNvSpPr txBox="1">
            <a:spLocks/>
          </p:cNvSpPr>
          <p:nvPr userDrawn="1"/>
        </p:nvSpPr>
        <p:spPr>
          <a:xfrm>
            <a:off x="4038600" y="635635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Constantia" panose="0203060205030603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defRPr/>
            </a:pPr>
            <a:r>
              <a:rPr lang="en-US" sz="900">
                <a:solidFill>
                  <a:prstClr val="black">
                    <a:tint val="75000"/>
                  </a:prstClr>
                </a:solidFill>
                <a:ea typeface="MS PGothic" panose="020B0600070205080204" pitchFamily="34" charset="-128"/>
              </a:rPr>
              <a:t>‹#›</a:t>
            </a:r>
          </a:p>
        </p:txBody>
      </p:sp>
      <p:sp>
        <p:nvSpPr>
          <p:cNvPr id="8" name="Slide Number Placeholder 5"/>
          <p:cNvSpPr txBox="1">
            <a:spLocks/>
          </p:cNvSpPr>
          <p:nvPr userDrawn="1"/>
        </p:nvSpPr>
        <p:spPr>
          <a:xfrm>
            <a:off x="8610600" y="635635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Constantia" panose="0203060205030603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defRPr/>
            </a:pPr>
            <a:r>
              <a:rPr lang="en-US" sz="900">
                <a:solidFill>
                  <a:prstClr val="black">
                    <a:tint val="75000"/>
                  </a:prstClr>
                </a:solidFill>
                <a:ea typeface="MS PGothic" panose="020B0600070205080204" pitchFamily="34" charset="-128"/>
              </a:rPr>
              <a:t>1</a:t>
            </a:r>
          </a:p>
        </p:txBody>
      </p:sp>
      <p:pic>
        <p:nvPicPr>
          <p:cNvPr id="9" name="Picture 6" descr="UWindsor powerpoint bottom1.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6200778"/>
            <a:ext cx="121920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userDrawn="1"/>
        </p:nvSpPr>
        <p:spPr>
          <a:xfrm>
            <a:off x="6851645" y="6406279"/>
            <a:ext cx="438912" cy="246221"/>
          </a:xfrm>
          <a:prstGeom prst="rect">
            <a:avLst/>
          </a:prstGeom>
          <a:noFill/>
          <a:ln>
            <a:noFill/>
          </a:ln>
        </p:spPr>
        <p:txBody>
          <a:bodyPr wrap="square" lIns="0" tIns="0" rIns="0" bIns="0" rtlCol="0" anchor="ctr" anchorCtr="1">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43967763-A915-4C1F-A5A3-9AC8D07029C7}" type="slidenum">
              <a:rPr kumimoji="0" lang="en-US" sz="1600" b="0" i="0" u="none" strike="noStrike" kern="1200" cap="none" spc="0" normalizeH="0" baseline="0" noProof="0" smtClean="0">
                <a:ln>
                  <a:noFill/>
                </a:ln>
                <a:solidFill>
                  <a:prstClr val="white"/>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prstClr val="white"/>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850969" y="6227772"/>
            <a:ext cx="2140775" cy="585216"/>
          </a:xfrm>
          <a:prstGeom prst="rect">
            <a:avLst/>
          </a:prstGeom>
        </p:spPr>
      </p:pic>
      <p:pic>
        <p:nvPicPr>
          <p:cNvPr id="15" name="Picture 5" descr="UW_Logo_1L_horz.jpg"/>
          <p:cNvPicPr>
            <a:picLocks noChangeAspect="1"/>
          </p:cNvPicPr>
          <p:nvPr userDrawn="1"/>
        </p:nvPicPr>
        <p:blipFill rotWithShape="1">
          <a:blip r:embed="rId4" cstate="print">
            <a:extLst>
              <a:ext uri="{28A0092B-C50C-407E-A947-70E740481C1C}">
                <a14:useLocalDpi xmlns:a14="http://schemas.microsoft.com/office/drawing/2010/main"/>
              </a:ext>
            </a:extLst>
          </a:blip>
          <a:srcRect b="7118"/>
          <a:stretch/>
        </p:blipFill>
        <p:spPr bwMode="auto">
          <a:xfrm>
            <a:off x="444501" y="6242172"/>
            <a:ext cx="2708503" cy="59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987433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0" fontAlgn="base" hangingPunct="0">
              <a:spcBef>
                <a:spcPct val="0"/>
              </a:spcBef>
              <a:spcAft>
                <a:spcPct val="0"/>
              </a:spcAft>
              <a:defRPr/>
            </a:pPr>
            <a:endParaRPr lang="en-US" sz="900">
              <a:solidFill>
                <a:prstClr val="black">
                  <a:tint val="75000"/>
                </a:prstClr>
              </a:solidFill>
              <a:latin typeface="Constantia" panose="02030602050306030303" pitchFamily="18" charset="0"/>
              <a:ea typeface="MS PGothic" panose="020B0600070205080204" pitchFamily="34" charset="-128"/>
            </a:endParaRPr>
          </a:p>
        </p:txBody>
      </p:sp>
      <p:sp>
        <p:nvSpPr>
          <p:cNvPr id="3" name="Footer Placeholder 2"/>
          <p:cNvSpPr>
            <a:spLocks noGrp="1"/>
          </p:cNvSpPr>
          <p:nvPr>
            <p:ph type="ftr" sz="quarter" idx="11"/>
          </p:nvPr>
        </p:nvSpPr>
        <p:spPr/>
        <p:txBody>
          <a:bodyPr/>
          <a:lstStyle/>
          <a:p>
            <a:pPr algn="ctr" eaLnBrk="0" fontAlgn="base" hangingPunct="0">
              <a:spcBef>
                <a:spcPct val="0"/>
              </a:spcBef>
              <a:spcAft>
                <a:spcPct val="0"/>
              </a:spcAft>
              <a:defRPr/>
            </a:pPr>
            <a:endParaRPr lang="en-US" sz="900">
              <a:solidFill>
                <a:prstClr val="black">
                  <a:tint val="75000"/>
                </a:prstClr>
              </a:solidFill>
              <a:ea typeface="MS PGothic" panose="020B0600070205080204" pitchFamily="34" charset="-128"/>
            </a:endParaRPr>
          </a:p>
        </p:txBody>
      </p:sp>
      <p:sp>
        <p:nvSpPr>
          <p:cNvPr id="4" name="Slide Number Placeholder 3"/>
          <p:cNvSpPr>
            <a:spLocks noGrp="1"/>
          </p:cNvSpPr>
          <p:nvPr>
            <p:ph type="sldNum" sz="quarter" idx="12"/>
          </p:nvPr>
        </p:nvSpPr>
        <p:spPr/>
        <p:txBody>
          <a:bodyPr/>
          <a:lstStyle/>
          <a:p>
            <a:pPr algn="r" eaLnBrk="0" fontAlgn="base" hangingPunct="0">
              <a:spcBef>
                <a:spcPct val="0"/>
              </a:spcBef>
              <a:spcAft>
                <a:spcPct val="0"/>
              </a:spcAft>
              <a:defRPr/>
            </a:pPr>
            <a:fld id="{C0FD2A26-C592-48D8-A7E7-2EC5C67A4464}" type="slidenum">
              <a:rPr lang="en-US" sz="900" smtClean="0">
                <a:solidFill>
                  <a:prstClr val="black">
                    <a:tint val="75000"/>
                  </a:prstClr>
                </a:solidFill>
                <a:latin typeface="Constantia" panose="02030602050306030303" pitchFamily="18" charset="0"/>
                <a:ea typeface="MS PGothic" panose="020B0600070205080204" pitchFamily="34" charset="-128"/>
              </a:rPr>
              <a:pPr algn="r" eaLnBrk="0" fontAlgn="base" hangingPunct="0">
                <a:spcBef>
                  <a:spcPct val="0"/>
                </a:spcBef>
                <a:spcAft>
                  <a:spcPct val="0"/>
                </a:spcAft>
                <a:defRPr/>
              </a:pPr>
              <a:t>‹#›</a:t>
            </a:fld>
            <a:endParaRPr lang="en-US" sz="900">
              <a:solidFill>
                <a:prstClr val="black">
                  <a:tint val="75000"/>
                </a:prstClr>
              </a:solidFill>
              <a:latin typeface="Constantia" panose="02030602050306030303" pitchFamily="18" charset="0"/>
              <a:ea typeface="MS PGothic" panose="020B0600070205080204" pitchFamily="34" charset="-128"/>
            </a:endParaRPr>
          </a:p>
        </p:txBody>
      </p:sp>
      <p:sp>
        <p:nvSpPr>
          <p:cNvPr id="5" name="Date Placeholder 3"/>
          <p:cNvSpPr txBox="1">
            <a:spLocks/>
          </p:cNvSpPr>
          <p:nvPr userDrawn="1"/>
        </p:nvSpPr>
        <p:spPr>
          <a:xfrm>
            <a:off x="838200" y="6356353"/>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Constantia" panose="0203060205030603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defRPr/>
            </a:pPr>
            <a:fld id="{2DDAE15C-ADC9-47F1-91CF-8376FA5E436F}" type="datetime1">
              <a:rPr lang="en-US" sz="900" smtClean="0">
                <a:solidFill>
                  <a:prstClr val="black">
                    <a:tint val="75000"/>
                  </a:prstClr>
                </a:solidFill>
                <a:ea typeface="MS PGothic" panose="020B0600070205080204" pitchFamily="34" charset="-128"/>
              </a:rPr>
              <a:pPr eaLnBrk="0" fontAlgn="base" hangingPunct="0">
                <a:spcBef>
                  <a:spcPct val="0"/>
                </a:spcBef>
                <a:spcAft>
                  <a:spcPct val="0"/>
                </a:spcAft>
                <a:defRPr/>
              </a:pPr>
              <a:t>4/6/2023</a:t>
            </a:fld>
            <a:endParaRPr lang="en-US" sz="900">
              <a:solidFill>
                <a:prstClr val="black">
                  <a:tint val="75000"/>
                </a:prstClr>
              </a:solidFill>
              <a:ea typeface="MS PGothic" panose="020B0600070205080204" pitchFamily="34" charset="-128"/>
            </a:endParaRPr>
          </a:p>
        </p:txBody>
      </p:sp>
      <p:sp>
        <p:nvSpPr>
          <p:cNvPr id="6" name="Footer Placeholder 4"/>
          <p:cNvSpPr txBox="1">
            <a:spLocks/>
          </p:cNvSpPr>
          <p:nvPr userDrawn="1"/>
        </p:nvSpPr>
        <p:spPr>
          <a:xfrm>
            <a:off x="4038600" y="635635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Constantia" panose="0203060205030603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defRPr/>
            </a:pPr>
            <a:r>
              <a:rPr lang="en-US" sz="900">
                <a:solidFill>
                  <a:prstClr val="black">
                    <a:tint val="75000"/>
                  </a:prstClr>
                </a:solidFill>
                <a:ea typeface="MS PGothic" panose="020B0600070205080204" pitchFamily="34" charset="-128"/>
              </a:rPr>
              <a:t>‹#›</a:t>
            </a:r>
          </a:p>
        </p:txBody>
      </p:sp>
      <p:sp>
        <p:nvSpPr>
          <p:cNvPr id="7" name="Slide Number Placeholder 5"/>
          <p:cNvSpPr txBox="1">
            <a:spLocks/>
          </p:cNvSpPr>
          <p:nvPr userDrawn="1"/>
        </p:nvSpPr>
        <p:spPr>
          <a:xfrm>
            <a:off x="8610600" y="635635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Constantia" panose="0203060205030603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defRPr/>
            </a:pPr>
            <a:r>
              <a:rPr lang="en-US" sz="900">
                <a:solidFill>
                  <a:prstClr val="black">
                    <a:tint val="75000"/>
                  </a:prstClr>
                </a:solidFill>
                <a:ea typeface="MS PGothic" panose="020B0600070205080204" pitchFamily="34" charset="-128"/>
              </a:rPr>
              <a:t>1</a:t>
            </a:r>
          </a:p>
        </p:txBody>
      </p:sp>
      <p:pic>
        <p:nvPicPr>
          <p:cNvPr id="8" name="Picture 6" descr="UWindsor powerpoint bottom1.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6200778"/>
            <a:ext cx="121920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6851645" y="6406279"/>
            <a:ext cx="438912" cy="246221"/>
          </a:xfrm>
          <a:prstGeom prst="rect">
            <a:avLst/>
          </a:prstGeom>
          <a:noFill/>
          <a:ln>
            <a:noFill/>
          </a:ln>
        </p:spPr>
        <p:txBody>
          <a:bodyPr wrap="square" lIns="0" tIns="0" rIns="0" bIns="0" rtlCol="0" anchor="ctr" anchorCtr="1">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43967763-A915-4C1F-A5A3-9AC8D07029C7}" type="slidenum">
              <a:rPr kumimoji="0" lang="en-US" sz="1600" b="0" i="0" u="none" strike="noStrike" kern="1200" cap="none" spc="0" normalizeH="0" baseline="0" noProof="0" smtClean="0">
                <a:ln>
                  <a:noFill/>
                </a:ln>
                <a:solidFill>
                  <a:prstClr val="white"/>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prstClr val="white"/>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850969" y="6227772"/>
            <a:ext cx="2140775" cy="585216"/>
          </a:xfrm>
          <a:prstGeom prst="rect">
            <a:avLst/>
          </a:prstGeom>
        </p:spPr>
      </p:pic>
      <p:pic>
        <p:nvPicPr>
          <p:cNvPr id="14" name="Picture 5" descr="UW_Logo_1L_horz.jpg"/>
          <p:cNvPicPr>
            <a:picLocks noChangeAspect="1"/>
          </p:cNvPicPr>
          <p:nvPr userDrawn="1"/>
        </p:nvPicPr>
        <p:blipFill rotWithShape="1">
          <a:blip r:embed="rId4" cstate="print">
            <a:extLst>
              <a:ext uri="{28A0092B-C50C-407E-A947-70E740481C1C}">
                <a14:useLocalDpi xmlns:a14="http://schemas.microsoft.com/office/drawing/2010/main"/>
              </a:ext>
            </a:extLst>
          </a:blip>
          <a:srcRect b="7118"/>
          <a:stretch/>
        </p:blipFill>
        <p:spPr bwMode="auto">
          <a:xfrm>
            <a:off x="444501" y="6242172"/>
            <a:ext cx="2708503" cy="59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226546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eaLnBrk="0" fontAlgn="base" hangingPunct="0">
              <a:spcBef>
                <a:spcPct val="0"/>
              </a:spcBef>
              <a:spcAft>
                <a:spcPct val="0"/>
              </a:spcAft>
              <a:defRPr/>
            </a:pPr>
            <a:endParaRPr lang="en-US" sz="900">
              <a:solidFill>
                <a:prstClr val="black">
                  <a:tint val="75000"/>
                </a:prstClr>
              </a:solidFill>
              <a:latin typeface="Constantia" panose="02030602050306030303" pitchFamily="18" charset="0"/>
              <a:ea typeface="MS PGothic" panose="020B0600070205080204" pitchFamily="34" charset="-128"/>
            </a:endParaRPr>
          </a:p>
        </p:txBody>
      </p:sp>
      <p:sp>
        <p:nvSpPr>
          <p:cNvPr id="6" name="Footer Placeholder 5"/>
          <p:cNvSpPr>
            <a:spLocks noGrp="1"/>
          </p:cNvSpPr>
          <p:nvPr>
            <p:ph type="ftr" sz="quarter" idx="11"/>
          </p:nvPr>
        </p:nvSpPr>
        <p:spPr/>
        <p:txBody>
          <a:bodyPr/>
          <a:lstStyle/>
          <a:p>
            <a:pPr algn="ctr" eaLnBrk="0" fontAlgn="base" hangingPunct="0">
              <a:spcBef>
                <a:spcPct val="0"/>
              </a:spcBef>
              <a:spcAft>
                <a:spcPct val="0"/>
              </a:spcAft>
              <a:defRPr/>
            </a:pPr>
            <a:endParaRPr lang="en-US" sz="900">
              <a:solidFill>
                <a:prstClr val="black">
                  <a:tint val="75000"/>
                </a:prstClr>
              </a:solidFill>
              <a:ea typeface="MS PGothic" panose="020B0600070205080204" pitchFamily="34" charset="-128"/>
            </a:endParaRPr>
          </a:p>
        </p:txBody>
      </p:sp>
      <p:sp>
        <p:nvSpPr>
          <p:cNvPr id="7" name="Slide Number Placeholder 6"/>
          <p:cNvSpPr>
            <a:spLocks noGrp="1"/>
          </p:cNvSpPr>
          <p:nvPr>
            <p:ph type="sldNum" sz="quarter" idx="12"/>
          </p:nvPr>
        </p:nvSpPr>
        <p:spPr/>
        <p:txBody>
          <a:bodyPr/>
          <a:lstStyle/>
          <a:p>
            <a:pPr algn="r" eaLnBrk="0" fontAlgn="base" hangingPunct="0">
              <a:spcBef>
                <a:spcPct val="0"/>
              </a:spcBef>
              <a:spcAft>
                <a:spcPct val="0"/>
              </a:spcAft>
              <a:defRPr/>
            </a:pPr>
            <a:fld id="{CC6991D9-32DF-4935-9C59-48048D8BB457}" type="slidenum">
              <a:rPr lang="en-US" sz="900" smtClean="0">
                <a:solidFill>
                  <a:prstClr val="black">
                    <a:tint val="75000"/>
                  </a:prstClr>
                </a:solidFill>
                <a:latin typeface="Constantia" panose="02030602050306030303" pitchFamily="18" charset="0"/>
                <a:ea typeface="MS PGothic" panose="020B0600070205080204" pitchFamily="34" charset="-128"/>
              </a:rPr>
              <a:pPr algn="r" eaLnBrk="0" fontAlgn="base" hangingPunct="0">
                <a:spcBef>
                  <a:spcPct val="0"/>
                </a:spcBef>
                <a:spcAft>
                  <a:spcPct val="0"/>
                </a:spcAft>
                <a:defRPr/>
              </a:pPr>
              <a:t>‹#›</a:t>
            </a:fld>
            <a:endParaRPr lang="en-US" sz="900">
              <a:solidFill>
                <a:prstClr val="black">
                  <a:tint val="75000"/>
                </a:prstClr>
              </a:solidFill>
              <a:latin typeface="Constantia" panose="02030602050306030303" pitchFamily="18" charset="0"/>
              <a:ea typeface="MS PGothic" panose="020B0600070205080204" pitchFamily="34" charset="-128"/>
            </a:endParaRPr>
          </a:p>
        </p:txBody>
      </p:sp>
      <p:sp>
        <p:nvSpPr>
          <p:cNvPr id="8" name="Date Placeholder 3"/>
          <p:cNvSpPr txBox="1">
            <a:spLocks/>
          </p:cNvSpPr>
          <p:nvPr userDrawn="1"/>
        </p:nvSpPr>
        <p:spPr>
          <a:xfrm>
            <a:off x="838200" y="6356353"/>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Constantia" panose="0203060205030603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defRPr/>
            </a:pPr>
            <a:fld id="{2DDAE15C-ADC9-47F1-91CF-8376FA5E436F}" type="datetime1">
              <a:rPr lang="en-US" sz="900" smtClean="0">
                <a:solidFill>
                  <a:prstClr val="black">
                    <a:tint val="75000"/>
                  </a:prstClr>
                </a:solidFill>
                <a:ea typeface="MS PGothic" panose="020B0600070205080204" pitchFamily="34" charset="-128"/>
              </a:rPr>
              <a:pPr eaLnBrk="0" fontAlgn="base" hangingPunct="0">
                <a:spcBef>
                  <a:spcPct val="0"/>
                </a:spcBef>
                <a:spcAft>
                  <a:spcPct val="0"/>
                </a:spcAft>
                <a:defRPr/>
              </a:pPr>
              <a:t>4/6/2023</a:t>
            </a:fld>
            <a:endParaRPr lang="en-US" sz="900">
              <a:solidFill>
                <a:prstClr val="black">
                  <a:tint val="75000"/>
                </a:prstClr>
              </a:solidFill>
              <a:ea typeface="MS PGothic" panose="020B0600070205080204" pitchFamily="34" charset="-128"/>
            </a:endParaRPr>
          </a:p>
        </p:txBody>
      </p:sp>
      <p:sp>
        <p:nvSpPr>
          <p:cNvPr id="9" name="Footer Placeholder 4"/>
          <p:cNvSpPr txBox="1">
            <a:spLocks/>
          </p:cNvSpPr>
          <p:nvPr userDrawn="1"/>
        </p:nvSpPr>
        <p:spPr>
          <a:xfrm>
            <a:off x="4038600" y="635635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Constantia" panose="0203060205030603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defRPr/>
            </a:pPr>
            <a:r>
              <a:rPr lang="en-US" sz="900">
                <a:solidFill>
                  <a:prstClr val="black">
                    <a:tint val="75000"/>
                  </a:prstClr>
                </a:solidFill>
                <a:ea typeface="MS PGothic" panose="020B0600070205080204" pitchFamily="34" charset="-128"/>
              </a:rPr>
              <a:t>‹#›</a:t>
            </a:r>
          </a:p>
        </p:txBody>
      </p:sp>
      <p:sp>
        <p:nvSpPr>
          <p:cNvPr id="10" name="Slide Number Placeholder 5"/>
          <p:cNvSpPr txBox="1">
            <a:spLocks/>
          </p:cNvSpPr>
          <p:nvPr userDrawn="1"/>
        </p:nvSpPr>
        <p:spPr>
          <a:xfrm>
            <a:off x="8610600" y="635635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Constantia" panose="0203060205030603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defRPr/>
            </a:pPr>
            <a:r>
              <a:rPr lang="en-US" sz="900">
                <a:solidFill>
                  <a:prstClr val="black">
                    <a:tint val="75000"/>
                  </a:prstClr>
                </a:solidFill>
                <a:ea typeface="MS PGothic" panose="020B0600070205080204" pitchFamily="34" charset="-128"/>
              </a:rPr>
              <a:t>1</a:t>
            </a:r>
          </a:p>
        </p:txBody>
      </p:sp>
      <p:pic>
        <p:nvPicPr>
          <p:cNvPr id="11" name="Picture 6" descr="UWindsor powerpoint bottom1.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6200778"/>
            <a:ext cx="121920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6851645" y="6406279"/>
            <a:ext cx="438912" cy="246221"/>
          </a:xfrm>
          <a:prstGeom prst="rect">
            <a:avLst/>
          </a:prstGeom>
          <a:noFill/>
          <a:ln>
            <a:noFill/>
          </a:ln>
        </p:spPr>
        <p:txBody>
          <a:bodyPr wrap="square" lIns="0" tIns="0" rIns="0" bIns="0" rtlCol="0" anchor="ctr" anchorCtr="1">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43967763-A915-4C1F-A5A3-9AC8D07029C7}" type="slidenum">
              <a:rPr kumimoji="0" lang="en-US" sz="1600" b="0" i="0" u="none" strike="noStrike" kern="1200" cap="none" spc="0" normalizeH="0" baseline="0" noProof="0" smtClean="0">
                <a:ln>
                  <a:noFill/>
                </a:ln>
                <a:solidFill>
                  <a:prstClr val="white"/>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prstClr val="white"/>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850969" y="6227772"/>
            <a:ext cx="2140775" cy="585216"/>
          </a:xfrm>
          <a:prstGeom prst="rect">
            <a:avLst/>
          </a:prstGeom>
        </p:spPr>
      </p:pic>
      <p:pic>
        <p:nvPicPr>
          <p:cNvPr id="17" name="Picture 5" descr="UW_Logo_1L_horz.jpg"/>
          <p:cNvPicPr>
            <a:picLocks noChangeAspect="1"/>
          </p:cNvPicPr>
          <p:nvPr userDrawn="1"/>
        </p:nvPicPr>
        <p:blipFill rotWithShape="1">
          <a:blip r:embed="rId4" cstate="print">
            <a:extLst>
              <a:ext uri="{28A0092B-C50C-407E-A947-70E740481C1C}">
                <a14:useLocalDpi xmlns:a14="http://schemas.microsoft.com/office/drawing/2010/main"/>
              </a:ext>
            </a:extLst>
          </a:blip>
          <a:srcRect b="7118"/>
          <a:stretch/>
        </p:blipFill>
        <p:spPr bwMode="auto">
          <a:xfrm>
            <a:off x="444501" y="6242172"/>
            <a:ext cx="2708503" cy="59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96907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eaLnBrk="0" fontAlgn="base" hangingPunct="0">
              <a:spcBef>
                <a:spcPct val="0"/>
              </a:spcBef>
              <a:spcAft>
                <a:spcPct val="0"/>
              </a:spcAft>
              <a:defRPr/>
            </a:pPr>
            <a:endParaRPr lang="en-US" sz="900">
              <a:solidFill>
                <a:prstClr val="black">
                  <a:tint val="75000"/>
                </a:prstClr>
              </a:solidFill>
              <a:latin typeface="Constantia" panose="02030602050306030303" pitchFamily="18" charset="0"/>
              <a:ea typeface="MS PGothic" panose="020B0600070205080204" pitchFamily="34" charset="-128"/>
            </a:endParaRPr>
          </a:p>
        </p:txBody>
      </p:sp>
      <p:sp>
        <p:nvSpPr>
          <p:cNvPr id="6" name="Footer Placeholder 5"/>
          <p:cNvSpPr>
            <a:spLocks noGrp="1"/>
          </p:cNvSpPr>
          <p:nvPr>
            <p:ph type="ftr" sz="quarter" idx="11"/>
          </p:nvPr>
        </p:nvSpPr>
        <p:spPr/>
        <p:txBody>
          <a:bodyPr/>
          <a:lstStyle/>
          <a:p>
            <a:pPr algn="ctr" eaLnBrk="0" fontAlgn="base" hangingPunct="0">
              <a:spcBef>
                <a:spcPct val="0"/>
              </a:spcBef>
              <a:spcAft>
                <a:spcPct val="0"/>
              </a:spcAft>
              <a:defRPr/>
            </a:pPr>
            <a:endParaRPr lang="en-US" sz="900">
              <a:solidFill>
                <a:prstClr val="black">
                  <a:tint val="75000"/>
                </a:prstClr>
              </a:solidFill>
              <a:ea typeface="MS PGothic" panose="020B0600070205080204" pitchFamily="34" charset="-128"/>
            </a:endParaRPr>
          </a:p>
        </p:txBody>
      </p:sp>
      <p:sp>
        <p:nvSpPr>
          <p:cNvPr id="7" name="Slide Number Placeholder 6"/>
          <p:cNvSpPr>
            <a:spLocks noGrp="1"/>
          </p:cNvSpPr>
          <p:nvPr>
            <p:ph type="sldNum" sz="quarter" idx="12"/>
          </p:nvPr>
        </p:nvSpPr>
        <p:spPr/>
        <p:txBody>
          <a:bodyPr/>
          <a:lstStyle/>
          <a:p>
            <a:pPr algn="r" eaLnBrk="0" fontAlgn="base" hangingPunct="0">
              <a:spcBef>
                <a:spcPct val="0"/>
              </a:spcBef>
              <a:spcAft>
                <a:spcPct val="0"/>
              </a:spcAft>
              <a:defRPr/>
            </a:pPr>
            <a:fld id="{1591E533-9228-4F64-A561-EE95076ADD61}" type="slidenum">
              <a:rPr lang="en-US" sz="900" smtClean="0">
                <a:solidFill>
                  <a:prstClr val="black">
                    <a:tint val="75000"/>
                  </a:prstClr>
                </a:solidFill>
                <a:latin typeface="Constantia" panose="02030602050306030303" pitchFamily="18" charset="0"/>
                <a:ea typeface="MS PGothic" panose="020B0600070205080204" pitchFamily="34" charset="-128"/>
              </a:rPr>
              <a:pPr algn="r" eaLnBrk="0" fontAlgn="base" hangingPunct="0">
                <a:spcBef>
                  <a:spcPct val="0"/>
                </a:spcBef>
                <a:spcAft>
                  <a:spcPct val="0"/>
                </a:spcAft>
                <a:defRPr/>
              </a:pPr>
              <a:t>‹#›</a:t>
            </a:fld>
            <a:endParaRPr lang="en-US" sz="900">
              <a:solidFill>
                <a:prstClr val="black">
                  <a:tint val="75000"/>
                </a:prstClr>
              </a:solidFill>
              <a:latin typeface="Constantia" panose="02030602050306030303" pitchFamily="18" charset="0"/>
              <a:ea typeface="MS PGothic" panose="020B0600070205080204" pitchFamily="34" charset="-128"/>
            </a:endParaRPr>
          </a:p>
        </p:txBody>
      </p:sp>
      <p:sp>
        <p:nvSpPr>
          <p:cNvPr id="8" name="Date Placeholder 3"/>
          <p:cNvSpPr txBox="1">
            <a:spLocks/>
          </p:cNvSpPr>
          <p:nvPr userDrawn="1"/>
        </p:nvSpPr>
        <p:spPr>
          <a:xfrm>
            <a:off x="838200" y="6356353"/>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Constantia" panose="0203060205030603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defRPr/>
            </a:pPr>
            <a:fld id="{2DDAE15C-ADC9-47F1-91CF-8376FA5E436F}" type="datetime1">
              <a:rPr lang="en-US" sz="900" smtClean="0">
                <a:solidFill>
                  <a:prstClr val="black">
                    <a:tint val="75000"/>
                  </a:prstClr>
                </a:solidFill>
                <a:ea typeface="MS PGothic" panose="020B0600070205080204" pitchFamily="34" charset="-128"/>
              </a:rPr>
              <a:pPr eaLnBrk="0" fontAlgn="base" hangingPunct="0">
                <a:spcBef>
                  <a:spcPct val="0"/>
                </a:spcBef>
                <a:spcAft>
                  <a:spcPct val="0"/>
                </a:spcAft>
                <a:defRPr/>
              </a:pPr>
              <a:t>4/6/2023</a:t>
            </a:fld>
            <a:endParaRPr lang="en-US" sz="900">
              <a:solidFill>
                <a:prstClr val="black">
                  <a:tint val="75000"/>
                </a:prstClr>
              </a:solidFill>
              <a:ea typeface="MS PGothic" panose="020B0600070205080204" pitchFamily="34" charset="-128"/>
            </a:endParaRPr>
          </a:p>
        </p:txBody>
      </p:sp>
      <p:sp>
        <p:nvSpPr>
          <p:cNvPr id="9" name="Footer Placeholder 4"/>
          <p:cNvSpPr txBox="1">
            <a:spLocks/>
          </p:cNvSpPr>
          <p:nvPr userDrawn="1"/>
        </p:nvSpPr>
        <p:spPr>
          <a:xfrm>
            <a:off x="4038600" y="635635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Constantia" panose="0203060205030603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defRPr/>
            </a:pPr>
            <a:r>
              <a:rPr lang="en-US" sz="900">
                <a:solidFill>
                  <a:prstClr val="black">
                    <a:tint val="75000"/>
                  </a:prstClr>
                </a:solidFill>
                <a:ea typeface="MS PGothic" panose="020B0600070205080204" pitchFamily="34" charset="-128"/>
              </a:rPr>
              <a:t>‹#›</a:t>
            </a:r>
          </a:p>
        </p:txBody>
      </p:sp>
      <p:sp>
        <p:nvSpPr>
          <p:cNvPr id="10" name="Slide Number Placeholder 5"/>
          <p:cNvSpPr txBox="1">
            <a:spLocks/>
          </p:cNvSpPr>
          <p:nvPr userDrawn="1"/>
        </p:nvSpPr>
        <p:spPr>
          <a:xfrm>
            <a:off x="8610600" y="635635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Constantia" panose="0203060205030603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defRPr/>
            </a:pPr>
            <a:r>
              <a:rPr lang="en-US" sz="900">
                <a:solidFill>
                  <a:prstClr val="black">
                    <a:tint val="75000"/>
                  </a:prstClr>
                </a:solidFill>
                <a:ea typeface="MS PGothic" panose="020B0600070205080204" pitchFamily="34" charset="-128"/>
              </a:rPr>
              <a:t>1</a:t>
            </a:r>
          </a:p>
        </p:txBody>
      </p:sp>
      <p:pic>
        <p:nvPicPr>
          <p:cNvPr id="11" name="Picture 6" descr="UWindsor powerpoint bottom1.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6200778"/>
            <a:ext cx="121920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6851645" y="6406279"/>
            <a:ext cx="438912" cy="246221"/>
          </a:xfrm>
          <a:prstGeom prst="rect">
            <a:avLst/>
          </a:prstGeom>
          <a:noFill/>
          <a:ln>
            <a:noFill/>
          </a:ln>
        </p:spPr>
        <p:txBody>
          <a:bodyPr wrap="square" lIns="0" tIns="0" rIns="0" bIns="0" rtlCol="0" anchor="ctr" anchorCtr="1">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43967763-A915-4C1F-A5A3-9AC8D07029C7}" type="slidenum">
              <a:rPr kumimoji="0" lang="en-US" sz="1600" b="0" i="0" u="none" strike="noStrike" kern="1200" cap="none" spc="0" normalizeH="0" baseline="0" noProof="0" smtClean="0">
                <a:ln>
                  <a:noFill/>
                </a:ln>
                <a:solidFill>
                  <a:prstClr val="white"/>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prstClr val="white"/>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850969" y="6227772"/>
            <a:ext cx="2140775" cy="585216"/>
          </a:xfrm>
          <a:prstGeom prst="rect">
            <a:avLst/>
          </a:prstGeom>
        </p:spPr>
      </p:pic>
      <p:pic>
        <p:nvPicPr>
          <p:cNvPr id="17" name="Picture 5" descr="UW_Logo_1L_horz.jpg"/>
          <p:cNvPicPr>
            <a:picLocks noChangeAspect="1"/>
          </p:cNvPicPr>
          <p:nvPr userDrawn="1"/>
        </p:nvPicPr>
        <p:blipFill rotWithShape="1">
          <a:blip r:embed="rId4" cstate="print">
            <a:extLst>
              <a:ext uri="{28A0092B-C50C-407E-A947-70E740481C1C}">
                <a14:useLocalDpi xmlns:a14="http://schemas.microsoft.com/office/drawing/2010/main"/>
              </a:ext>
            </a:extLst>
          </a:blip>
          <a:srcRect b="7118"/>
          <a:stretch/>
        </p:blipFill>
        <p:spPr bwMode="auto">
          <a:xfrm>
            <a:off x="444501" y="6242172"/>
            <a:ext cx="2708503" cy="59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27010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eaLnBrk="0" fontAlgn="base" hangingPunct="0">
              <a:spcBef>
                <a:spcPct val="0"/>
              </a:spcBef>
              <a:spcAft>
                <a:spcPct val="0"/>
              </a:spcAft>
              <a:defRPr/>
            </a:pPr>
            <a:endParaRPr lang="en-US" sz="900">
              <a:solidFill>
                <a:prstClr val="black">
                  <a:tint val="75000"/>
                </a:prstClr>
              </a:solidFill>
              <a:latin typeface="Constantia" panose="02030602050306030303" pitchFamily="18" charset="0"/>
              <a:ea typeface="MS PGothic" panose="020B0600070205080204" pitchFamily="34" charset="-128"/>
            </a:endParaRPr>
          </a:p>
        </p:txBody>
      </p:sp>
      <p:sp>
        <p:nvSpPr>
          <p:cNvPr id="5" name="Footer Placeholder 4"/>
          <p:cNvSpPr>
            <a:spLocks noGrp="1"/>
          </p:cNvSpPr>
          <p:nvPr>
            <p:ph type="ftr" sz="quarter" idx="11"/>
          </p:nvPr>
        </p:nvSpPr>
        <p:spPr/>
        <p:txBody>
          <a:bodyPr/>
          <a:lstStyle/>
          <a:p>
            <a:pPr algn="ctr" eaLnBrk="0" fontAlgn="base" hangingPunct="0">
              <a:spcBef>
                <a:spcPct val="0"/>
              </a:spcBef>
              <a:spcAft>
                <a:spcPct val="0"/>
              </a:spcAft>
              <a:defRPr/>
            </a:pPr>
            <a:endParaRPr lang="en-US" sz="900">
              <a:solidFill>
                <a:prstClr val="black">
                  <a:tint val="75000"/>
                </a:prstClr>
              </a:solidFill>
              <a:ea typeface="MS PGothic" panose="020B0600070205080204" pitchFamily="34" charset="-128"/>
            </a:endParaRPr>
          </a:p>
        </p:txBody>
      </p:sp>
      <p:sp>
        <p:nvSpPr>
          <p:cNvPr id="6" name="Slide Number Placeholder 5"/>
          <p:cNvSpPr>
            <a:spLocks noGrp="1"/>
          </p:cNvSpPr>
          <p:nvPr>
            <p:ph type="sldNum" sz="quarter" idx="12"/>
          </p:nvPr>
        </p:nvSpPr>
        <p:spPr/>
        <p:txBody>
          <a:bodyPr/>
          <a:lstStyle/>
          <a:p>
            <a:pPr algn="r" eaLnBrk="0" fontAlgn="base" hangingPunct="0">
              <a:spcBef>
                <a:spcPct val="0"/>
              </a:spcBef>
              <a:spcAft>
                <a:spcPct val="0"/>
              </a:spcAft>
              <a:defRPr/>
            </a:pPr>
            <a:fld id="{3DC42FA0-558A-4891-A8DD-8B21C37E1C1D}" type="slidenum">
              <a:rPr lang="en-US" sz="900" smtClean="0">
                <a:solidFill>
                  <a:prstClr val="black">
                    <a:tint val="75000"/>
                  </a:prstClr>
                </a:solidFill>
                <a:latin typeface="Constantia" panose="02030602050306030303" pitchFamily="18" charset="0"/>
                <a:ea typeface="MS PGothic" panose="020B0600070205080204" pitchFamily="34" charset="-128"/>
              </a:rPr>
              <a:pPr algn="r" eaLnBrk="0" fontAlgn="base" hangingPunct="0">
                <a:spcBef>
                  <a:spcPct val="0"/>
                </a:spcBef>
                <a:spcAft>
                  <a:spcPct val="0"/>
                </a:spcAft>
                <a:defRPr/>
              </a:pPr>
              <a:t>‹#›</a:t>
            </a:fld>
            <a:endParaRPr lang="en-US" sz="900">
              <a:solidFill>
                <a:prstClr val="black">
                  <a:tint val="75000"/>
                </a:prstClr>
              </a:solidFill>
              <a:latin typeface="Constantia" panose="02030602050306030303" pitchFamily="18" charset="0"/>
              <a:ea typeface="MS PGothic" panose="020B0600070205080204" pitchFamily="34" charset="-128"/>
            </a:endParaRPr>
          </a:p>
        </p:txBody>
      </p:sp>
      <p:sp>
        <p:nvSpPr>
          <p:cNvPr id="7" name="Date Placeholder 3"/>
          <p:cNvSpPr txBox="1">
            <a:spLocks/>
          </p:cNvSpPr>
          <p:nvPr userDrawn="1"/>
        </p:nvSpPr>
        <p:spPr>
          <a:xfrm>
            <a:off x="838200" y="6356353"/>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Constantia" panose="0203060205030603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defRPr/>
            </a:pPr>
            <a:fld id="{2DDAE15C-ADC9-47F1-91CF-8376FA5E436F}" type="datetime1">
              <a:rPr lang="en-US" sz="900" smtClean="0">
                <a:solidFill>
                  <a:prstClr val="black">
                    <a:tint val="75000"/>
                  </a:prstClr>
                </a:solidFill>
                <a:ea typeface="MS PGothic" panose="020B0600070205080204" pitchFamily="34" charset="-128"/>
              </a:rPr>
              <a:pPr eaLnBrk="0" fontAlgn="base" hangingPunct="0">
                <a:spcBef>
                  <a:spcPct val="0"/>
                </a:spcBef>
                <a:spcAft>
                  <a:spcPct val="0"/>
                </a:spcAft>
                <a:defRPr/>
              </a:pPr>
              <a:t>4/6/2023</a:t>
            </a:fld>
            <a:endParaRPr lang="en-US" sz="900">
              <a:solidFill>
                <a:prstClr val="black">
                  <a:tint val="75000"/>
                </a:prstClr>
              </a:solidFill>
              <a:ea typeface="MS PGothic" panose="020B0600070205080204" pitchFamily="34" charset="-128"/>
            </a:endParaRPr>
          </a:p>
        </p:txBody>
      </p:sp>
      <p:sp>
        <p:nvSpPr>
          <p:cNvPr id="8" name="Footer Placeholder 4"/>
          <p:cNvSpPr txBox="1">
            <a:spLocks/>
          </p:cNvSpPr>
          <p:nvPr userDrawn="1"/>
        </p:nvSpPr>
        <p:spPr>
          <a:xfrm>
            <a:off x="4038600" y="635635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Constantia" panose="0203060205030603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defRPr/>
            </a:pPr>
            <a:r>
              <a:rPr lang="en-US" sz="900">
                <a:solidFill>
                  <a:prstClr val="black">
                    <a:tint val="75000"/>
                  </a:prstClr>
                </a:solidFill>
                <a:ea typeface="MS PGothic" panose="020B0600070205080204" pitchFamily="34" charset="-128"/>
              </a:rPr>
              <a:t>‹#›</a:t>
            </a:r>
          </a:p>
        </p:txBody>
      </p:sp>
      <p:sp>
        <p:nvSpPr>
          <p:cNvPr id="9" name="Slide Number Placeholder 5"/>
          <p:cNvSpPr txBox="1">
            <a:spLocks/>
          </p:cNvSpPr>
          <p:nvPr userDrawn="1"/>
        </p:nvSpPr>
        <p:spPr>
          <a:xfrm>
            <a:off x="8610600" y="635635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Constantia" panose="0203060205030603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defRPr/>
            </a:pPr>
            <a:r>
              <a:rPr lang="en-US" sz="900">
                <a:solidFill>
                  <a:prstClr val="black">
                    <a:tint val="75000"/>
                  </a:prstClr>
                </a:solidFill>
                <a:ea typeface="MS PGothic" panose="020B0600070205080204" pitchFamily="34" charset="-128"/>
              </a:rPr>
              <a:t>1</a:t>
            </a:r>
          </a:p>
        </p:txBody>
      </p:sp>
      <p:pic>
        <p:nvPicPr>
          <p:cNvPr id="10" name="Picture 6" descr="UWindsor powerpoint bottom1.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6200778"/>
            <a:ext cx="121920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userDrawn="1"/>
        </p:nvSpPr>
        <p:spPr>
          <a:xfrm>
            <a:off x="6851645" y="6406279"/>
            <a:ext cx="438912" cy="246221"/>
          </a:xfrm>
          <a:prstGeom prst="rect">
            <a:avLst/>
          </a:prstGeom>
          <a:noFill/>
          <a:ln>
            <a:noFill/>
          </a:ln>
        </p:spPr>
        <p:txBody>
          <a:bodyPr wrap="square" lIns="0" tIns="0" rIns="0" bIns="0" rtlCol="0" anchor="ctr" anchorCtr="1">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43967763-A915-4C1F-A5A3-9AC8D07029C7}" type="slidenum">
              <a:rPr kumimoji="0" lang="en-US" sz="1600" b="0" i="0" u="none" strike="noStrike" kern="1200" cap="none" spc="0" normalizeH="0" baseline="0" noProof="0" smtClean="0">
                <a:ln>
                  <a:noFill/>
                </a:ln>
                <a:solidFill>
                  <a:prstClr val="white"/>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prstClr val="white"/>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850969" y="6227772"/>
            <a:ext cx="2140775" cy="585216"/>
          </a:xfrm>
          <a:prstGeom prst="rect">
            <a:avLst/>
          </a:prstGeom>
        </p:spPr>
      </p:pic>
      <p:pic>
        <p:nvPicPr>
          <p:cNvPr id="16" name="Picture 5" descr="UW_Logo_1L_horz.jpg"/>
          <p:cNvPicPr>
            <a:picLocks noChangeAspect="1"/>
          </p:cNvPicPr>
          <p:nvPr userDrawn="1"/>
        </p:nvPicPr>
        <p:blipFill rotWithShape="1">
          <a:blip r:embed="rId4" cstate="print">
            <a:extLst>
              <a:ext uri="{28A0092B-C50C-407E-A947-70E740481C1C}">
                <a14:useLocalDpi xmlns:a14="http://schemas.microsoft.com/office/drawing/2010/main"/>
              </a:ext>
            </a:extLst>
          </a:blip>
          <a:srcRect b="7118"/>
          <a:stretch/>
        </p:blipFill>
        <p:spPr bwMode="auto">
          <a:xfrm>
            <a:off x="444501" y="6242172"/>
            <a:ext cx="2708503" cy="59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502974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eaLnBrk="0" fontAlgn="base" hangingPunct="0">
              <a:spcBef>
                <a:spcPct val="0"/>
              </a:spcBef>
              <a:spcAft>
                <a:spcPct val="0"/>
              </a:spcAft>
              <a:defRPr/>
            </a:pPr>
            <a:endParaRPr lang="en-US" sz="900">
              <a:solidFill>
                <a:prstClr val="black">
                  <a:tint val="75000"/>
                </a:prstClr>
              </a:solidFill>
              <a:latin typeface="Constantia" panose="02030602050306030303" pitchFamily="18" charset="0"/>
              <a:ea typeface="MS PGothic" panose="020B0600070205080204" pitchFamily="34" charset="-128"/>
            </a:endParaRPr>
          </a:p>
        </p:txBody>
      </p:sp>
      <p:sp>
        <p:nvSpPr>
          <p:cNvPr id="5" name="Footer Placeholder 4"/>
          <p:cNvSpPr>
            <a:spLocks noGrp="1"/>
          </p:cNvSpPr>
          <p:nvPr>
            <p:ph type="ftr" sz="quarter" idx="11"/>
          </p:nvPr>
        </p:nvSpPr>
        <p:spPr/>
        <p:txBody>
          <a:bodyPr/>
          <a:lstStyle/>
          <a:p>
            <a:pPr algn="ctr" eaLnBrk="0" fontAlgn="base" hangingPunct="0">
              <a:spcBef>
                <a:spcPct val="0"/>
              </a:spcBef>
              <a:spcAft>
                <a:spcPct val="0"/>
              </a:spcAft>
              <a:defRPr/>
            </a:pPr>
            <a:endParaRPr lang="en-US" sz="900" dirty="0">
              <a:solidFill>
                <a:prstClr val="black">
                  <a:tint val="75000"/>
                </a:prstClr>
              </a:solidFill>
              <a:ea typeface="MS PGothic" panose="020B0600070205080204" pitchFamily="34" charset="-128"/>
            </a:endParaRPr>
          </a:p>
        </p:txBody>
      </p:sp>
      <p:sp>
        <p:nvSpPr>
          <p:cNvPr id="6" name="Slide Number Placeholder 5"/>
          <p:cNvSpPr>
            <a:spLocks noGrp="1"/>
          </p:cNvSpPr>
          <p:nvPr>
            <p:ph type="sldNum" sz="quarter" idx="12"/>
          </p:nvPr>
        </p:nvSpPr>
        <p:spPr/>
        <p:txBody>
          <a:bodyPr/>
          <a:lstStyle/>
          <a:p>
            <a:pPr algn="r" eaLnBrk="0" fontAlgn="base" hangingPunct="0">
              <a:spcBef>
                <a:spcPct val="0"/>
              </a:spcBef>
              <a:spcAft>
                <a:spcPct val="0"/>
              </a:spcAft>
              <a:defRPr/>
            </a:pPr>
            <a:fld id="{AC199FE7-D2B8-4F6F-BB65-B0689A498BB2}" type="slidenum">
              <a:rPr lang="en-US" sz="900" smtClean="0">
                <a:solidFill>
                  <a:prstClr val="black">
                    <a:tint val="75000"/>
                  </a:prstClr>
                </a:solidFill>
                <a:latin typeface="Constantia" panose="02030602050306030303" pitchFamily="18" charset="0"/>
                <a:ea typeface="MS PGothic" panose="020B0600070205080204" pitchFamily="34" charset="-128"/>
              </a:rPr>
              <a:pPr algn="r" eaLnBrk="0" fontAlgn="base" hangingPunct="0">
                <a:spcBef>
                  <a:spcPct val="0"/>
                </a:spcBef>
                <a:spcAft>
                  <a:spcPct val="0"/>
                </a:spcAft>
                <a:defRPr/>
              </a:pPr>
              <a:t>‹#›</a:t>
            </a:fld>
            <a:endParaRPr lang="en-US" sz="900">
              <a:solidFill>
                <a:prstClr val="black">
                  <a:tint val="75000"/>
                </a:prstClr>
              </a:solidFill>
              <a:latin typeface="Constantia" panose="02030602050306030303" pitchFamily="18" charset="0"/>
              <a:ea typeface="MS PGothic" panose="020B0600070205080204" pitchFamily="34" charset="-128"/>
            </a:endParaRPr>
          </a:p>
        </p:txBody>
      </p:sp>
      <p:sp>
        <p:nvSpPr>
          <p:cNvPr id="7" name="Date Placeholder 3"/>
          <p:cNvSpPr txBox="1">
            <a:spLocks/>
          </p:cNvSpPr>
          <p:nvPr userDrawn="1"/>
        </p:nvSpPr>
        <p:spPr>
          <a:xfrm>
            <a:off x="838200" y="6356353"/>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Constantia" panose="0203060205030603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defRPr/>
            </a:pPr>
            <a:fld id="{2DDAE15C-ADC9-47F1-91CF-8376FA5E436F}" type="datetime1">
              <a:rPr lang="en-US" sz="900" smtClean="0">
                <a:solidFill>
                  <a:prstClr val="black">
                    <a:tint val="75000"/>
                  </a:prstClr>
                </a:solidFill>
                <a:ea typeface="MS PGothic" panose="020B0600070205080204" pitchFamily="34" charset="-128"/>
              </a:rPr>
              <a:pPr eaLnBrk="0" fontAlgn="base" hangingPunct="0">
                <a:spcBef>
                  <a:spcPct val="0"/>
                </a:spcBef>
                <a:spcAft>
                  <a:spcPct val="0"/>
                </a:spcAft>
                <a:defRPr/>
              </a:pPr>
              <a:t>4/6/2023</a:t>
            </a:fld>
            <a:endParaRPr lang="en-US" sz="900">
              <a:solidFill>
                <a:prstClr val="black">
                  <a:tint val="75000"/>
                </a:prstClr>
              </a:solidFill>
              <a:ea typeface="MS PGothic" panose="020B0600070205080204" pitchFamily="34" charset="-128"/>
            </a:endParaRPr>
          </a:p>
        </p:txBody>
      </p:sp>
      <p:sp>
        <p:nvSpPr>
          <p:cNvPr id="8" name="Footer Placeholder 4"/>
          <p:cNvSpPr txBox="1">
            <a:spLocks/>
          </p:cNvSpPr>
          <p:nvPr userDrawn="1"/>
        </p:nvSpPr>
        <p:spPr>
          <a:xfrm>
            <a:off x="4038600" y="635635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Constantia" panose="0203060205030603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defRPr/>
            </a:pPr>
            <a:r>
              <a:rPr lang="en-US" sz="900">
                <a:solidFill>
                  <a:prstClr val="black">
                    <a:tint val="75000"/>
                  </a:prstClr>
                </a:solidFill>
                <a:ea typeface="MS PGothic" panose="020B0600070205080204" pitchFamily="34" charset="-128"/>
              </a:rPr>
              <a:t>‹#›</a:t>
            </a:r>
          </a:p>
        </p:txBody>
      </p:sp>
      <p:sp>
        <p:nvSpPr>
          <p:cNvPr id="9" name="Slide Number Placeholder 5"/>
          <p:cNvSpPr txBox="1">
            <a:spLocks/>
          </p:cNvSpPr>
          <p:nvPr userDrawn="1"/>
        </p:nvSpPr>
        <p:spPr>
          <a:xfrm>
            <a:off x="8610600" y="635635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Constantia" panose="0203060205030603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defRPr/>
            </a:pPr>
            <a:r>
              <a:rPr lang="en-US" sz="900">
                <a:solidFill>
                  <a:prstClr val="black">
                    <a:tint val="75000"/>
                  </a:prstClr>
                </a:solidFill>
                <a:ea typeface="MS PGothic" panose="020B0600070205080204" pitchFamily="34" charset="-128"/>
              </a:rPr>
              <a:t>1</a:t>
            </a:r>
          </a:p>
        </p:txBody>
      </p:sp>
      <p:pic>
        <p:nvPicPr>
          <p:cNvPr id="10" name="Picture 6" descr="UWindsor powerpoint bottom1.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6200778"/>
            <a:ext cx="121920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userDrawn="1"/>
        </p:nvSpPr>
        <p:spPr>
          <a:xfrm>
            <a:off x="6851645" y="6406279"/>
            <a:ext cx="438912" cy="246221"/>
          </a:xfrm>
          <a:prstGeom prst="rect">
            <a:avLst/>
          </a:prstGeom>
          <a:noFill/>
          <a:ln>
            <a:noFill/>
          </a:ln>
        </p:spPr>
        <p:txBody>
          <a:bodyPr wrap="square" lIns="0" tIns="0" rIns="0" bIns="0" rtlCol="0" anchor="ctr" anchorCtr="1">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43967763-A915-4C1F-A5A3-9AC8D07029C7}" type="slidenum">
              <a:rPr kumimoji="0" lang="en-US" sz="1600" b="0" i="0" u="none" strike="noStrike" kern="1200" cap="none" spc="0" normalizeH="0" baseline="0" noProof="0" smtClean="0">
                <a:ln>
                  <a:noFill/>
                </a:ln>
                <a:solidFill>
                  <a:prstClr val="white"/>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prstClr val="white"/>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850969" y="6227772"/>
            <a:ext cx="2140775" cy="585216"/>
          </a:xfrm>
          <a:prstGeom prst="rect">
            <a:avLst/>
          </a:prstGeom>
        </p:spPr>
      </p:pic>
      <p:pic>
        <p:nvPicPr>
          <p:cNvPr id="16" name="Picture 5" descr="UW_Logo_1L_horz.jpg"/>
          <p:cNvPicPr>
            <a:picLocks noChangeAspect="1"/>
          </p:cNvPicPr>
          <p:nvPr userDrawn="1"/>
        </p:nvPicPr>
        <p:blipFill rotWithShape="1">
          <a:blip r:embed="rId4" cstate="print">
            <a:extLst>
              <a:ext uri="{28A0092B-C50C-407E-A947-70E740481C1C}">
                <a14:useLocalDpi xmlns:a14="http://schemas.microsoft.com/office/drawing/2010/main"/>
              </a:ext>
            </a:extLst>
          </a:blip>
          <a:srcRect b="7118"/>
          <a:stretch/>
        </p:blipFill>
        <p:spPr bwMode="auto">
          <a:xfrm>
            <a:off x="444501" y="6242172"/>
            <a:ext cx="2708503" cy="59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178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7555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500" b="1"/>
            </a:lvl1pPr>
          </a:lstStyle>
          <a:p>
            <a:r>
              <a:rPr lang="en-CA"/>
              <a:t>Click to edit Master title style</a:t>
            </a:r>
            <a:endParaRPr lang="en-US"/>
          </a:p>
        </p:txBody>
      </p:sp>
      <p:sp>
        <p:nvSpPr>
          <p:cNvPr id="3" name="Content Placeholder 2"/>
          <p:cNvSpPr>
            <a:spLocks noGrp="1"/>
          </p:cNvSpPr>
          <p:nvPr>
            <p:ph idx="1"/>
          </p:nvPr>
        </p:nvSpPr>
        <p:spPr>
          <a:xfrm>
            <a:off x="4766733" y="273055"/>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CA"/>
              <a:t>Click to edit Master text styles</a:t>
            </a:r>
          </a:p>
        </p:txBody>
      </p:sp>
    </p:spTree>
    <p:extLst>
      <p:ext uri="{BB962C8B-B14F-4D97-AF65-F5344CB8AC3E}">
        <p14:creationId xmlns:p14="http://schemas.microsoft.com/office/powerpoint/2010/main" val="101956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500" b="1"/>
            </a:lvl1pPr>
          </a:lstStyle>
          <a:p>
            <a:r>
              <a:rPr lang="en-CA"/>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CA"/>
              <a:t>Click to edit Master text styles</a:t>
            </a:r>
          </a:p>
        </p:txBody>
      </p:sp>
    </p:spTree>
    <p:extLst>
      <p:ext uri="{BB962C8B-B14F-4D97-AF65-F5344CB8AC3E}">
        <p14:creationId xmlns:p14="http://schemas.microsoft.com/office/powerpoint/2010/main" val="90088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5.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5.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5.jpe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5.jpe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4.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2284" y="1446213"/>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319867" y="2336805"/>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pic>
        <p:nvPicPr>
          <p:cNvPr id="1028" name="Picture 6" descr="UWindsor powerpoint bottom1.jpg"/>
          <p:cNvPicPr>
            <a:picLocks noChangeAspect="1"/>
          </p:cNvPicPr>
          <p:nvPr userDrawn="1"/>
        </p:nvPicPr>
        <p:blipFill>
          <a:blip r:embed="rId13">
            <a:extLst>
              <a:ext uri="{28A0092B-C50C-407E-A947-70E740481C1C}">
                <a14:useLocalDpi xmlns:a14="http://schemas.microsoft.com/office/drawing/2010/main"/>
              </a:ext>
            </a:extLst>
          </a:blip>
          <a:srcRect/>
          <a:stretch>
            <a:fillRect/>
          </a:stretch>
        </p:blipFill>
        <p:spPr bwMode="auto">
          <a:xfrm>
            <a:off x="0" y="6200780"/>
            <a:ext cx="121920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6143E356-8100-4A4F-94FC-73ED31C74575}"/>
              </a:ext>
            </a:extLst>
          </p:cNvPr>
          <p:cNvPicPr>
            <a:picLocks noChangeAspect="1"/>
          </p:cNvPicPr>
          <p:nvPr userDrawn="1"/>
        </p:nvPicPr>
        <p:blipFill>
          <a:blip r:embed="rId14"/>
          <a:stretch>
            <a:fillRect/>
          </a:stretch>
        </p:blipFill>
        <p:spPr>
          <a:xfrm>
            <a:off x="54453" y="6235700"/>
            <a:ext cx="3451252" cy="612648"/>
          </a:xfrm>
          <a:prstGeom prst="rect">
            <a:avLst/>
          </a:prstGeom>
        </p:spPr>
      </p:pic>
      <p:pic>
        <p:nvPicPr>
          <p:cNvPr id="10" name="Picture 2" descr="University of Windsor – OUInfo">
            <a:extLst>
              <a:ext uri="{FF2B5EF4-FFF2-40B4-BE49-F238E27FC236}">
                <a16:creationId xmlns:a16="http://schemas.microsoft.com/office/drawing/2014/main" id="{89B9FE5F-15A7-4856-87DA-124179067BA3}"/>
              </a:ext>
            </a:extLst>
          </p:cNvPr>
          <p:cNvPicPr>
            <a:picLocks noChangeAspect="1" noChangeArrowheads="1"/>
          </p:cNvPicPr>
          <p:nvPr userDrawn="1"/>
        </p:nvPicPr>
        <p:blipFill rotWithShape="1">
          <a:blip r:embed="rId15" cstate="print">
            <a:extLst>
              <a:ext uri="{28A0092B-C50C-407E-A947-70E740481C1C}">
                <a14:useLocalDpi xmlns:a14="http://schemas.microsoft.com/office/drawing/2010/main" val="0"/>
              </a:ext>
            </a:extLst>
          </a:blip>
          <a:srcRect l="27503" t="17785" r="25952" b="19454"/>
          <a:stretch/>
        </p:blipFill>
        <p:spPr bwMode="auto">
          <a:xfrm>
            <a:off x="11515076" y="6199763"/>
            <a:ext cx="474703" cy="64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497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3300">
          <a:solidFill>
            <a:schemeClr val="tx2"/>
          </a:solidFill>
          <a:latin typeface="+mj-lt"/>
          <a:ea typeface="MS PGothic" panose="020B0600070205080204" pitchFamily="34" charset="-128"/>
          <a:cs typeface="Constantia" panose="02030602050306030303" pitchFamily="18" charset="0"/>
        </a:defRPr>
      </a:lvl1pPr>
      <a:lvl2pPr algn="ctr" rtl="0" eaLnBrk="0" fontAlgn="base" hangingPunct="0">
        <a:spcBef>
          <a:spcPct val="0"/>
        </a:spcBef>
        <a:spcAft>
          <a:spcPct val="0"/>
        </a:spcAft>
        <a:defRPr sz="3300">
          <a:solidFill>
            <a:schemeClr val="tx2"/>
          </a:solidFill>
          <a:latin typeface="Arial" charset="0"/>
          <a:ea typeface="MS PGothic" panose="020B0600070205080204" pitchFamily="34" charset="-128"/>
          <a:cs typeface="ＭＳ Ｐゴシック" charset="0"/>
        </a:defRPr>
      </a:lvl2pPr>
      <a:lvl3pPr algn="ctr" rtl="0" eaLnBrk="0" fontAlgn="base" hangingPunct="0">
        <a:spcBef>
          <a:spcPct val="0"/>
        </a:spcBef>
        <a:spcAft>
          <a:spcPct val="0"/>
        </a:spcAft>
        <a:defRPr sz="3300">
          <a:solidFill>
            <a:schemeClr val="tx2"/>
          </a:solidFill>
          <a:latin typeface="Arial" charset="0"/>
          <a:ea typeface="MS PGothic" panose="020B0600070205080204" pitchFamily="34" charset="-128"/>
          <a:cs typeface="ＭＳ Ｐゴシック" charset="0"/>
        </a:defRPr>
      </a:lvl3pPr>
      <a:lvl4pPr algn="ctr" rtl="0" eaLnBrk="0" fontAlgn="base" hangingPunct="0">
        <a:spcBef>
          <a:spcPct val="0"/>
        </a:spcBef>
        <a:spcAft>
          <a:spcPct val="0"/>
        </a:spcAft>
        <a:defRPr sz="3300">
          <a:solidFill>
            <a:schemeClr val="tx2"/>
          </a:solidFill>
          <a:latin typeface="Arial" charset="0"/>
          <a:ea typeface="MS PGothic" panose="020B0600070205080204" pitchFamily="34" charset="-128"/>
          <a:cs typeface="ＭＳ Ｐゴシック" charset="0"/>
        </a:defRPr>
      </a:lvl4pPr>
      <a:lvl5pPr algn="ctr" rtl="0" eaLnBrk="0" fontAlgn="base" hangingPunct="0">
        <a:spcBef>
          <a:spcPct val="0"/>
        </a:spcBef>
        <a:spcAft>
          <a:spcPct val="0"/>
        </a:spcAft>
        <a:defRPr sz="3300">
          <a:solidFill>
            <a:schemeClr val="tx2"/>
          </a:solidFill>
          <a:latin typeface="Arial" charset="0"/>
          <a:ea typeface="MS PGothic" panose="020B0600070205080204" pitchFamily="34" charset="-128"/>
          <a:cs typeface="ＭＳ Ｐゴシック" charset="0"/>
        </a:defRPr>
      </a:lvl5pPr>
      <a:lvl6pPr marL="342900" algn="ctr" rtl="0" fontAlgn="base">
        <a:spcBef>
          <a:spcPct val="0"/>
        </a:spcBef>
        <a:spcAft>
          <a:spcPct val="0"/>
        </a:spcAft>
        <a:defRPr sz="3300">
          <a:solidFill>
            <a:schemeClr val="tx2"/>
          </a:solidFill>
          <a:latin typeface="Arial" charset="0"/>
        </a:defRPr>
      </a:lvl6pPr>
      <a:lvl7pPr marL="685800" algn="ctr" rtl="0" fontAlgn="base">
        <a:spcBef>
          <a:spcPct val="0"/>
        </a:spcBef>
        <a:spcAft>
          <a:spcPct val="0"/>
        </a:spcAft>
        <a:defRPr sz="3300">
          <a:solidFill>
            <a:schemeClr val="tx2"/>
          </a:solidFill>
          <a:latin typeface="Arial" charset="0"/>
        </a:defRPr>
      </a:lvl7pPr>
      <a:lvl8pPr marL="1028700" algn="ctr" rtl="0" fontAlgn="base">
        <a:spcBef>
          <a:spcPct val="0"/>
        </a:spcBef>
        <a:spcAft>
          <a:spcPct val="0"/>
        </a:spcAft>
        <a:defRPr sz="3300">
          <a:solidFill>
            <a:schemeClr val="tx2"/>
          </a:solidFill>
          <a:latin typeface="Arial" charset="0"/>
        </a:defRPr>
      </a:lvl8pPr>
      <a:lvl9pPr marL="1371600" algn="ctr" rtl="0" fontAlgn="base">
        <a:spcBef>
          <a:spcPct val="0"/>
        </a:spcBef>
        <a:spcAft>
          <a:spcPct val="0"/>
        </a:spcAft>
        <a:defRPr sz="3300">
          <a:solidFill>
            <a:schemeClr val="tx2"/>
          </a:solidFill>
          <a:latin typeface="Arial" charset="0"/>
        </a:defRPr>
      </a:lvl9pPr>
    </p:titleStyle>
    <p:bodyStyle>
      <a:lvl1pPr marL="257175" indent="-257175" algn="l" rtl="0" eaLnBrk="0" fontAlgn="base" hangingPunct="0">
        <a:spcBef>
          <a:spcPct val="20000"/>
        </a:spcBef>
        <a:spcAft>
          <a:spcPct val="0"/>
        </a:spcAft>
        <a:buChar char="•"/>
        <a:defRPr sz="2400">
          <a:solidFill>
            <a:schemeClr val="tx1"/>
          </a:solidFill>
          <a:latin typeface="+mj-lt"/>
          <a:ea typeface="MS PGothic" panose="020B0600070205080204" pitchFamily="34" charset="-128"/>
          <a:cs typeface="Constantia" panose="02030602050306030303" pitchFamily="18" charset="0"/>
        </a:defRPr>
      </a:lvl1pPr>
      <a:lvl2pPr marL="557213" indent="-214313" algn="l" rtl="0" eaLnBrk="0" fontAlgn="base" hangingPunct="0">
        <a:spcBef>
          <a:spcPct val="20000"/>
        </a:spcBef>
        <a:spcAft>
          <a:spcPct val="0"/>
        </a:spcAft>
        <a:buChar char="–"/>
        <a:defRPr sz="2100">
          <a:solidFill>
            <a:schemeClr val="tx1"/>
          </a:solidFill>
          <a:latin typeface="+mj-lt"/>
          <a:ea typeface="MS PGothic" panose="020B0600070205080204" pitchFamily="34" charset="-128"/>
        </a:defRPr>
      </a:lvl2pPr>
      <a:lvl3pPr marL="857250" indent="-171450" algn="l" rtl="0" eaLnBrk="0" fontAlgn="base" hangingPunct="0">
        <a:spcBef>
          <a:spcPct val="20000"/>
        </a:spcBef>
        <a:spcAft>
          <a:spcPct val="0"/>
        </a:spcAft>
        <a:buChar char="•"/>
        <a:defRPr sz="1800">
          <a:solidFill>
            <a:schemeClr val="tx1"/>
          </a:solidFill>
          <a:latin typeface="+mj-lt"/>
          <a:ea typeface="MS PGothic" panose="020B0600070205080204" pitchFamily="34" charset="-128"/>
        </a:defRPr>
      </a:lvl3pPr>
      <a:lvl4pPr marL="1200150" indent="-171450" algn="l" rtl="0" eaLnBrk="0" fontAlgn="base" hangingPunct="0">
        <a:spcBef>
          <a:spcPct val="20000"/>
        </a:spcBef>
        <a:spcAft>
          <a:spcPct val="0"/>
        </a:spcAft>
        <a:buChar char="–"/>
        <a:defRPr sz="1500">
          <a:solidFill>
            <a:schemeClr val="tx1"/>
          </a:solidFill>
          <a:latin typeface="+mj-lt"/>
          <a:ea typeface="MS PGothic" panose="020B0600070205080204" pitchFamily="34" charset="-128"/>
        </a:defRPr>
      </a:lvl4pPr>
      <a:lvl5pPr marL="1543050" indent="-171450" algn="l" rtl="0" eaLnBrk="0" fontAlgn="base" hangingPunct="0">
        <a:spcBef>
          <a:spcPct val="20000"/>
        </a:spcBef>
        <a:spcAft>
          <a:spcPct val="0"/>
        </a:spcAft>
        <a:buChar char="»"/>
        <a:defRPr sz="1500">
          <a:solidFill>
            <a:schemeClr val="tx1"/>
          </a:solidFill>
          <a:latin typeface="+mj-lt"/>
          <a:ea typeface="MS PGothic" panose="020B0600070205080204" pitchFamily="34" charset="-128"/>
        </a:defRPr>
      </a:lvl5pPr>
      <a:lvl6pPr marL="1885950" indent="-171450" algn="l" rtl="0" fontAlgn="base">
        <a:spcBef>
          <a:spcPct val="20000"/>
        </a:spcBef>
        <a:spcAft>
          <a:spcPct val="0"/>
        </a:spcAft>
        <a:buChar char="»"/>
        <a:defRPr sz="1500">
          <a:solidFill>
            <a:schemeClr val="tx1"/>
          </a:solidFill>
          <a:latin typeface="+mn-lt"/>
          <a:ea typeface="ＭＳ Ｐゴシック" charset="-128"/>
        </a:defRPr>
      </a:lvl6pPr>
      <a:lvl7pPr marL="2228850" indent="-171450" algn="l" rtl="0" fontAlgn="base">
        <a:spcBef>
          <a:spcPct val="20000"/>
        </a:spcBef>
        <a:spcAft>
          <a:spcPct val="0"/>
        </a:spcAft>
        <a:buChar char="»"/>
        <a:defRPr sz="1500">
          <a:solidFill>
            <a:schemeClr val="tx1"/>
          </a:solidFill>
          <a:latin typeface="+mn-lt"/>
          <a:ea typeface="ＭＳ Ｐゴシック" charset="-128"/>
        </a:defRPr>
      </a:lvl7pPr>
      <a:lvl8pPr marL="2571750" indent="-171450" algn="l" rtl="0" fontAlgn="base">
        <a:spcBef>
          <a:spcPct val="20000"/>
        </a:spcBef>
        <a:spcAft>
          <a:spcPct val="0"/>
        </a:spcAft>
        <a:buChar char="»"/>
        <a:defRPr sz="1500">
          <a:solidFill>
            <a:schemeClr val="tx1"/>
          </a:solidFill>
          <a:latin typeface="+mn-lt"/>
          <a:ea typeface="ＭＳ Ｐゴシック" charset="-128"/>
        </a:defRPr>
      </a:lvl8pPr>
      <a:lvl9pPr marL="2914650" indent="-171450" algn="l" rtl="0" fontAlgn="base">
        <a:spcBef>
          <a:spcPct val="20000"/>
        </a:spcBef>
        <a:spcAft>
          <a:spcPct val="0"/>
        </a:spcAft>
        <a:buChar char="»"/>
        <a:defRPr sz="1500">
          <a:solidFill>
            <a:schemeClr val="tx1"/>
          </a:solidFill>
          <a:latin typeface="+mn-lt"/>
          <a:ea typeface="ＭＳ Ｐゴシック" charset="-128"/>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6" descr="UWindsor powerpoint bottom1.jpg">
            <a:extLst>
              <a:ext uri="{FF2B5EF4-FFF2-40B4-BE49-F238E27FC236}">
                <a16:creationId xmlns:a16="http://schemas.microsoft.com/office/drawing/2014/main" id="{384D8780-F6D3-43D3-9890-1D1B076E6400}"/>
              </a:ext>
            </a:extLst>
          </p:cNvPr>
          <p:cNvPicPr>
            <a:picLocks noChangeAspect="1"/>
          </p:cNvPicPr>
          <p:nvPr userDrawn="1"/>
        </p:nvPicPr>
        <p:blipFill>
          <a:blip r:embed="rId13">
            <a:extLst>
              <a:ext uri="{28A0092B-C50C-407E-A947-70E740481C1C}">
                <a14:useLocalDpi xmlns:a14="http://schemas.microsoft.com/office/drawing/2010/main"/>
              </a:ext>
            </a:extLst>
          </a:blip>
          <a:srcRect/>
          <a:stretch>
            <a:fillRect/>
          </a:stretch>
        </p:blipFill>
        <p:spPr bwMode="auto">
          <a:xfrm>
            <a:off x="0" y="6200780"/>
            <a:ext cx="121920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Rectangle 2">
            <a:extLst>
              <a:ext uri="{FF2B5EF4-FFF2-40B4-BE49-F238E27FC236}">
                <a16:creationId xmlns:a16="http://schemas.microsoft.com/office/drawing/2014/main" id="{9E494AD4-870A-4A87-94BB-0B65839F81C4}"/>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DE50EC5-269B-4CD4-8F3A-83ECA3C815B5}"/>
              </a:ext>
            </a:extLst>
          </p:cNvPr>
          <p:cNvSpPr>
            <a:spLocks noGrp="1" noChangeArrowheads="1"/>
          </p:cNvSpPr>
          <p:nvPr>
            <p:ph type="body" idx="1"/>
          </p:nvPr>
        </p:nvSpPr>
        <p:spPr bwMode="auto">
          <a:xfrm>
            <a:off x="609600" y="1600205"/>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8" name="Picture 7"/>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9765244" y="6236783"/>
            <a:ext cx="2140775" cy="585216"/>
          </a:xfrm>
          <a:prstGeom prst="rect">
            <a:avLst/>
          </a:prstGeom>
        </p:spPr>
      </p:pic>
      <p:pic>
        <p:nvPicPr>
          <p:cNvPr id="9" name="Picture 5" descr="UW_Logo_1L_horz.jpg"/>
          <p:cNvPicPr>
            <a:picLocks noChangeAspect="1"/>
          </p:cNvPicPr>
          <p:nvPr userDrawn="1"/>
        </p:nvPicPr>
        <p:blipFill rotWithShape="1">
          <a:blip r:embed="rId15" cstate="print">
            <a:extLst>
              <a:ext uri="{28A0092B-C50C-407E-A947-70E740481C1C}">
                <a14:useLocalDpi xmlns:a14="http://schemas.microsoft.com/office/drawing/2010/main"/>
              </a:ext>
            </a:extLst>
          </a:blip>
          <a:srcRect b="7118"/>
          <a:stretch/>
        </p:blipFill>
        <p:spPr bwMode="auto">
          <a:xfrm>
            <a:off x="444501" y="6242172"/>
            <a:ext cx="2708503" cy="59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7805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2284" y="1446213"/>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319867" y="2336805"/>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9850969" y="6227772"/>
            <a:ext cx="2140775" cy="585216"/>
          </a:xfrm>
          <a:prstGeom prst="rect">
            <a:avLst/>
          </a:prstGeom>
        </p:spPr>
      </p:pic>
      <p:pic>
        <p:nvPicPr>
          <p:cNvPr id="8" name="Picture 5" descr="UW_Logo_1L_horz.jpg"/>
          <p:cNvPicPr>
            <a:picLocks noChangeAspect="1"/>
          </p:cNvPicPr>
          <p:nvPr userDrawn="1"/>
        </p:nvPicPr>
        <p:blipFill rotWithShape="1">
          <a:blip r:embed="rId14" cstate="print">
            <a:extLst>
              <a:ext uri="{28A0092B-C50C-407E-A947-70E740481C1C}">
                <a14:useLocalDpi xmlns:a14="http://schemas.microsoft.com/office/drawing/2010/main"/>
              </a:ext>
            </a:extLst>
          </a:blip>
          <a:srcRect b="7118"/>
          <a:stretch/>
        </p:blipFill>
        <p:spPr bwMode="auto">
          <a:xfrm>
            <a:off x="444501" y="6242172"/>
            <a:ext cx="2708503" cy="59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889459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ctr" rtl="0" eaLnBrk="1" fontAlgn="base" hangingPunct="1">
        <a:spcBef>
          <a:spcPct val="0"/>
        </a:spcBef>
        <a:spcAft>
          <a:spcPct val="0"/>
        </a:spcAft>
        <a:defRPr sz="3300">
          <a:solidFill>
            <a:schemeClr val="tx2"/>
          </a:solidFill>
          <a:latin typeface="+mj-lt"/>
          <a:ea typeface="MS PGothic" panose="020B0600070205080204" pitchFamily="34" charset="-128"/>
          <a:cs typeface="Constantia" panose="02030602050306030303" pitchFamily="18" charset="0"/>
        </a:defRPr>
      </a:lvl1pPr>
      <a:lvl2pPr algn="ctr" rtl="0" eaLnBrk="1" fontAlgn="base" hangingPunct="1">
        <a:spcBef>
          <a:spcPct val="0"/>
        </a:spcBef>
        <a:spcAft>
          <a:spcPct val="0"/>
        </a:spcAft>
        <a:defRPr sz="3300">
          <a:solidFill>
            <a:schemeClr val="tx2"/>
          </a:solidFill>
          <a:latin typeface="Arial" charset="0"/>
          <a:ea typeface="MS PGothic" panose="020B0600070205080204" pitchFamily="34" charset="-128"/>
          <a:cs typeface="ＭＳ Ｐゴシック" charset="0"/>
        </a:defRPr>
      </a:lvl2pPr>
      <a:lvl3pPr algn="ctr" rtl="0" eaLnBrk="1" fontAlgn="base" hangingPunct="1">
        <a:spcBef>
          <a:spcPct val="0"/>
        </a:spcBef>
        <a:spcAft>
          <a:spcPct val="0"/>
        </a:spcAft>
        <a:defRPr sz="3300">
          <a:solidFill>
            <a:schemeClr val="tx2"/>
          </a:solidFill>
          <a:latin typeface="Arial" charset="0"/>
          <a:ea typeface="MS PGothic" panose="020B0600070205080204" pitchFamily="34" charset="-128"/>
          <a:cs typeface="ＭＳ Ｐゴシック" charset="0"/>
        </a:defRPr>
      </a:lvl3pPr>
      <a:lvl4pPr algn="ctr" rtl="0" eaLnBrk="1" fontAlgn="base" hangingPunct="1">
        <a:spcBef>
          <a:spcPct val="0"/>
        </a:spcBef>
        <a:spcAft>
          <a:spcPct val="0"/>
        </a:spcAft>
        <a:defRPr sz="3300">
          <a:solidFill>
            <a:schemeClr val="tx2"/>
          </a:solidFill>
          <a:latin typeface="Arial" charset="0"/>
          <a:ea typeface="MS PGothic" panose="020B0600070205080204" pitchFamily="34" charset="-128"/>
          <a:cs typeface="ＭＳ Ｐゴシック" charset="0"/>
        </a:defRPr>
      </a:lvl4pPr>
      <a:lvl5pPr algn="ctr" rtl="0" eaLnBrk="1" fontAlgn="base" hangingPunct="1">
        <a:spcBef>
          <a:spcPct val="0"/>
        </a:spcBef>
        <a:spcAft>
          <a:spcPct val="0"/>
        </a:spcAft>
        <a:defRPr sz="3300">
          <a:solidFill>
            <a:schemeClr val="tx2"/>
          </a:solidFill>
          <a:latin typeface="Arial" charset="0"/>
          <a:ea typeface="MS PGothic" panose="020B0600070205080204" pitchFamily="34" charset="-128"/>
          <a:cs typeface="ＭＳ Ｐゴシック" charset="0"/>
        </a:defRPr>
      </a:lvl5pPr>
      <a:lvl6pPr marL="342900" algn="ctr" rtl="0" eaLnBrk="1" fontAlgn="base" hangingPunct="1">
        <a:spcBef>
          <a:spcPct val="0"/>
        </a:spcBef>
        <a:spcAft>
          <a:spcPct val="0"/>
        </a:spcAft>
        <a:defRPr sz="3300">
          <a:solidFill>
            <a:schemeClr val="tx2"/>
          </a:solidFill>
          <a:latin typeface="Arial" charset="0"/>
        </a:defRPr>
      </a:lvl6pPr>
      <a:lvl7pPr marL="685800" algn="ctr" rtl="0" eaLnBrk="1" fontAlgn="base" hangingPunct="1">
        <a:spcBef>
          <a:spcPct val="0"/>
        </a:spcBef>
        <a:spcAft>
          <a:spcPct val="0"/>
        </a:spcAft>
        <a:defRPr sz="3300">
          <a:solidFill>
            <a:schemeClr val="tx2"/>
          </a:solidFill>
          <a:latin typeface="Arial" charset="0"/>
        </a:defRPr>
      </a:lvl7pPr>
      <a:lvl8pPr marL="1028700" algn="ctr" rtl="0" eaLnBrk="1" fontAlgn="base" hangingPunct="1">
        <a:spcBef>
          <a:spcPct val="0"/>
        </a:spcBef>
        <a:spcAft>
          <a:spcPct val="0"/>
        </a:spcAft>
        <a:defRPr sz="3300">
          <a:solidFill>
            <a:schemeClr val="tx2"/>
          </a:solidFill>
          <a:latin typeface="Arial" charset="0"/>
        </a:defRPr>
      </a:lvl8pPr>
      <a:lvl9pPr marL="1371600" algn="ctr" rtl="0" eaLnBrk="1" fontAlgn="base" hangingPunct="1">
        <a:spcBef>
          <a:spcPct val="0"/>
        </a:spcBef>
        <a:spcAft>
          <a:spcPct val="0"/>
        </a:spcAft>
        <a:defRPr sz="3300">
          <a:solidFill>
            <a:schemeClr val="tx2"/>
          </a:solidFill>
          <a:latin typeface="Arial" charset="0"/>
        </a:defRPr>
      </a:lvl9pPr>
    </p:titleStyle>
    <p:bodyStyle>
      <a:lvl1pPr marL="257175" indent="-257175" algn="l" rtl="0" eaLnBrk="1" fontAlgn="base" hangingPunct="1">
        <a:spcBef>
          <a:spcPct val="20000"/>
        </a:spcBef>
        <a:spcAft>
          <a:spcPct val="0"/>
        </a:spcAft>
        <a:buChar char="•"/>
        <a:defRPr sz="2400">
          <a:solidFill>
            <a:schemeClr val="tx1"/>
          </a:solidFill>
          <a:latin typeface="+mj-lt"/>
          <a:ea typeface="MS PGothic" panose="020B0600070205080204" pitchFamily="34" charset="-128"/>
          <a:cs typeface="Constantia" panose="02030602050306030303" pitchFamily="18" charset="0"/>
        </a:defRPr>
      </a:lvl1pPr>
      <a:lvl2pPr marL="557213" indent="-214313" algn="l" rtl="0" eaLnBrk="1" fontAlgn="base" hangingPunct="1">
        <a:spcBef>
          <a:spcPct val="20000"/>
        </a:spcBef>
        <a:spcAft>
          <a:spcPct val="0"/>
        </a:spcAft>
        <a:buChar char="–"/>
        <a:defRPr sz="2100">
          <a:solidFill>
            <a:schemeClr val="tx1"/>
          </a:solidFill>
          <a:latin typeface="+mj-lt"/>
          <a:ea typeface="MS PGothic" panose="020B0600070205080204" pitchFamily="34" charset="-128"/>
        </a:defRPr>
      </a:lvl2pPr>
      <a:lvl3pPr marL="857250" indent="-171450" algn="l" rtl="0" eaLnBrk="1" fontAlgn="base" hangingPunct="1">
        <a:spcBef>
          <a:spcPct val="20000"/>
        </a:spcBef>
        <a:spcAft>
          <a:spcPct val="0"/>
        </a:spcAft>
        <a:buChar char="•"/>
        <a:defRPr sz="1800">
          <a:solidFill>
            <a:schemeClr val="tx1"/>
          </a:solidFill>
          <a:latin typeface="+mj-lt"/>
          <a:ea typeface="MS PGothic" panose="020B0600070205080204" pitchFamily="34" charset="-128"/>
        </a:defRPr>
      </a:lvl3pPr>
      <a:lvl4pPr marL="1200150" indent="-171450" algn="l" rtl="0" eaLnBrk="1" fontAlgn="base" hangingPunct="1">
        <a:spcBef>
          <a:spcPct val="20000"/>
        </a:spcBef>
        <a:spcAft>
          <a:spcPct val="0"/>
        </a:spcAft>
        <a:buChar char="–"/>
        <a:defRPr sz="1500">
          <a:solidFill>
            <a:schemeClr val="tx1"/>
          </a:solidFill>
          <a:latin typeface="+mj-lt"/>
          <a:ea typeface="MS PGothic" panose="020B0600070205080204" pitchFamily="34" charset="-128"/>
        </a:defRPr>
      </a:lvl4pPr>
      <a:lvl5pPr marL="1543050" indent="-171450" algn="l" rtl="0" eaLnBrk="1" fontAlgn="base" hangingPunct="1">
        <a:spcBef>
          <a:spcPct val="20000"/>
        </a:spcBef>
        <a:spcAft>
          <a:spcPct val="0"/>
        </a:spcAft>
        <a:buChar char="»"/>
        <a:defRPr sz="1500">
          <a:solidFill>
            <a:schemeClr val="tx1"/>
          </a:solidFill>
          <a:latin typeface="+mj-lt"/>
          <a:ea typeface="MS PGothic" panose="020B0600070205080204" pitchFamily="34" charset="-128"/>
        </a:defRPr>
      </a:lvl5pPr>
      <a:lvl6pPr marL="1885950" indent="-171450" algn="l" rtl="0" eaLnBrk="1" fontAlgn="base" hangingPunct="1">
        <a:spcBef>
          <a:spcPct val="20000"/>
        </a:spcBef>
        <a:spcAft>
          <a:spcPct val="0"/>
        </a:spcAft>
        <a:buChar char="»"/>
        <a:defRPr sz="1500">
          <a:solidFill>
            <a:schemeClr val="tx1"/>
          </a:solidFill>
          <a:latin typeface="+mn-lt"/>
          <a:ea typeface="ＭＳ Ｐゴシック" charset="-128"/>
        </a:defRPr>
      </a:lvl6pPr>
      <a:lvl7pPr marL="2228850" indent="-171450" algn="l" rtl="0" eaLnBrk="1" fontAlgn="base" hangingPunct="1">
        <a:spcBef>
          <a:spcPct val="20000"/>
        </a:spcBef>
        <a:spcAft>
          <a:spcPct val="0"/>
        </a:spcAft>
        <a:buChar char="»"/>
        <a:defRPr sz="1500">
          <a:solidFill>
            <a:schemeClr val="tx1"/>
          </a:solidFill>
          <a:latin typeface="+mn-lt"/>
          <a:ea typeface="ＭＳ Ｐゴシック" charset="-128"/>
        </a:defRPr>
      </a:lvl7pPr>
      <a:lvl8pPr marL="2571750" indent="-171450" algn="l" rtl="0" eaLnBrk="1" fontAlgn="base" hangingPunct="1">
        <a:spcBef>
          <a:spcPct val="20000"/>
        </a:spcBef>
        <a:spcAft>
          <a:spcPct val="0"/>
        </a:spcAft>
        <a:buChar char="»"/>
        <a:defRPr sz="1500">
          <a:solidFill>
            <a:schemeClr val="tx1"/>
          </a:solidFill>
          <a:latin typeface="+mn-lt"/>
          <a:ea typeface="ＭＳ Ｐゴシック" charset="-128"/>
        </a:defRPr>
      </a:lvl8pPr>
      <a:lvl9pPr marL="2914650" indent="-171450" algn="l" rtl="0" eaLnBrk="1" fontAlgn="base" hangingPunct="1">
        <a:spcBef>
          <a:spcPct val="20000"/>
        </a:spcBef>
        <a:spcAft>
          <a:spcPct val="0"/>
        </a:spcAft>
        <a:buChar char="»"/>
        <a:defRPr sz="1500">
          <a:solidFill>
            <a:schemeClr val="tx1"/>
          </a:solidFill>
          <a:latin typeface="+mn-lt"/>
          <a:ea typeface="ＭＳ Ｐゴシック" charset="-128"/>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2284" y="1446213"/>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319867" y="2336805"/>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pic>
        <p:nvPicPr>
          <p:cNvPr id="1028" name="Picture 6" descr="UWindsor powerpoint bottom1.jpg"/>
          <p:cNvPicPr>
            <a:picLocks noChangeAspect="1"/>
          </p:cNvPicPr>
          <p:nvPr userDrawn="1"/>
        </p:nvPicPr>
        <p:blipFill>
          <a:blip r:embed="rId13">
            <a:extLst>
              <a:ext uri="{28A0092B-C50C-407E-A947-70E740481C1C}">
                <a14:useLocalDpi xmlns:a14="http://schemas.microsoft.com/office/drawing/2010/main"/>
              </a:ext>
            </a:extLst>
          </a:blip>
          <a:srcRect/>
          <a:stretch>
            <a:fillRect/>
          </a:stretch>
        </p:blipFill>
        <p:spPr bwMode="auto">
          <a:xfrm>
            <a:off x="0" y="6200780"/>
            <a:ext cx="121920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9850969" y="6227772"/>
            <a:ext cx="2140775" cy="585216"/>
          </a:xfrm>
          <a:prstGeom prst="rect">
            <a:avLst/>
          </a:prstGeom>
        </p:spPr>
      </p:pic>
      <p:pic>
        <p:nvPicPr>
          <p:cNvPr id="9" name="Picture 5" descr="UW_Logo_1L_horz.jpg"/>
          <p:cNvPicPr>
            <a:picLocks noChangeAspect="1"/>
          </p:cNvPicPr>
          <p:nvPr userDrawn="1"/>
        </p:nvPicPr>
        <p:blipFill rotWithShape="1">
          <a:blip r:embed="rId15" cstate="print">
            <a:extLst>
              <a:ext uri="{28A0092B-C50C-407E-A947-70E740481C1C}">
                <a14:useLocalDpi xmlns:a14="http://schemas.microsoft.com/office/drawing/2010/main"/>
              </a:ext>
            </a:extLst>
          </a:blip>
          <a:srcRect b="7118"/>
          <a:stretch/>
        </p:blipFill>
        <p:spPr bwMode="auto">
          <a:xfrm>
            <a:off x="444501" y="6242172"/>
            <a:ext cx="2708503" cy="59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122696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ctr" rtl="0" eaLnBrk="1" fontAlgn="base" hangingPunct="1">
        <a:spcBef>
          <a:spcPct val="0"/>
        </a:spcBef>
        <a:spcAft>
          <a:spcPct val="0"/>
        </a:spcAft>
        <a:defRPr sz="3300">
          <a:solidFill>
            <a:schemeClr val="tx2"/>
          </a:solidFill>
          <a:latin typeface="+mj-lt"/>
          <a:ea typeface="MS PGothic" panose="020B0600070205080204" pitchFamily="34" charset="-128"/>
          <a:cs typeface="Constantia" panose="02030602050306030303" pitchFamily="18" charset="0"/>
        </a:defRPr>
      </a:lvl1pPr>
      <a:lvl2pPr algn="ctr" rtl="0" eaLnBrk="1" fontAlgn="base" hangingPunct="1">
        <a:spcBef>
          <a:spcPct val="0"/>
        </a:spcBef>
        <a:spcAft>
          <a:spcPct val="0"/>
        </a:spcAft>
        <a:defRPr sz="3300">
          <a:solidFill>
            <a:schemeClr val="tx2"/>
          </a:solidFill>
          <a:latin typeface="Arial" charset="0"/>
          <a:ea typeface="MS PGothic" panose="020B0600070205080204" pitchFamily="34" charset="-128"/>
          <a:cs typeface="ＭＳ Ｐゴシック" charset="0"/>
        </a:defRPr>
      </a:lvl2pPr>
      <a:lvl3pPr algn="ctr" rtl="0" eaLnBrk="1" fontAlgn="base" hangingPunct="1">
        <a:spcBef>
          <a:spcPct val="0"/>
        </a:spcBef>
        <a:spcAft>
          <a:spcPct val="0"/>
        </a:spcAft>
        <a:defRPr sz="3300">
          <a:solidFill>
            <a:schemeClr val="tx2"/>
          </a:solidFill>
          <a:latin typeface="Arial" charset="0"/>
          <a:ea typeface="MS PGothic" panose="020B0600070205080204" pitchFamily="34" charset="-128"/>
          <a:cs typeface="ＭＳ Ｐゴシック" charset="0"/>
        </a:defRPr>
      </a:lvl3pPr>
      <a:lvl4pPr algn="ctr" rtl="0" eaLnBrk="1" fontAlgn="base" hangingPunct="1">
        <a:spcBef>
          <a:spcPct val="0"/>
        </a:spcBef>
        <a:spcAft>
          <a:spcPct val="0"/>
        </a:spcAft>
        <a:defRPr sz="3300">
          <a:solidFill>
            <a:schemeClr val="tx2"/>
          </a:solidFill>
          <a:latin typeface="Arial" charset="0"/>
          <a:ea typeface="MS PGothic" panose="020B0600070205080204" pitchFamily="34" charset="-128"/>
          <a:cs typeface="ＭＳ Ｐゴシック" charset="0"/>
        </a:defRPr>
      </a:lvl4pPr>
      <a:lvl5pPr algn="ctr" rtl="0" eaLnBrk="1" fontAlgn="base" hangingPunct="1">
        <a:spcBef>
          <a:spcPct val="0"/>
        </a:spcBef>
        <a:spcAft>
          <a:spcPct val="0"/>
        </a:spcAft>
        <a:defRPr sz="3300">
          <a:solidFill>
            <a:schemeClr val="tx2"/>
          </a:solidFill>
          <a:latin typeface="Arial" charset="0"/>
          <a:ea typeface="MS PGothic" panose="020B0600070205080204" pitchFamily="34" charset="-128"/>
          <a:cs typeface="ＭＳ Ｐゴシック" charset="0"/>
        </a:defRPr>
      </a:lvl5pPr>
      <a:lvl6pPr marL="342900" algn="ctr" rtl="0" eaLnBrk="1" fontAlgn="base" hangingPunct="1">
        <a:spcBef>
          <a:spcPct val="0"/>
        </a:spcBef>
        <a:spcAft>
          <a:spcPct val="0"/>
        </a:spcAft>
        <a:defRPr sz="3300">
          <a:solidFill>
            <a:schemeClr val="tx2"/>
          </a:solidFill>
          <a:latin typeface="Arial" charset="0"/>
        </a:defRPr>
      </a:lvl6pPr>
      <a:lvl7pPr marL="685800" algn="ctr" rtl="0" eaLnBrk="1" fontAlgn="base" hangingPunct="1">
        <a:spcBef>
          <a:spcPct val="0"/>
        </a:spcBef>
        <a:spcAft>
          <a:spcPct val="0"/>
        </a:spcAft>
        <a:defRPr sz="3300">
          <a:solidFill>
            <a:schemeClr val="tx2"/>
          </a:solidFill>
          <a:latin typeface="Arial" charset="0"/>
        </a:defRPr>
      </a:lvl7pPr>
      <a:lvl8pPr marL="1028700" algn="ctr" rtl="0" eaLnBrk="1" fontAlgn="base" hangingPunct="1">
        <a:spcBef>
          <a:spcPct val="0"/>
        </a:spcBef>
        <a:spcAft>
          <a:spcPct val="0"/>
        </a:spcAft>
        <a:defRPr sz="3300">
          <a:solidFill>
            <a:schemeClr val="tx2"/>
          </a:solidFill>
          <a:latin typeface="Arial" charset="0"/>
        </a:defRPr>
      </a:lvl8pPr>
      <a:lvl9pPr marL="1371600" algn="ctr" rtl="0" eaLnBrk="1" fontAlgn="base" hangingPunct="1">
        <a:spcBef>
          <a:spcPct val="0"/>
        </a:spcBef>
        <a:spcAft>
          <a:spcPct val="0"/>
        </a:spcAft>
        <a:defRPr sz="3300">
          <a:solidFill>
            <a:schemeClr val="tx2"/>
          </a:solidFill>
          <a:latin typeface="Arial" charset="0"/>
        </a:defRPr>
      </a:lvl9pPr>
    </p:titleStyle>
    <p:bodyStyle>
      <a:lvl1pPr marL="257175" indent="-257175" algn="l" rtl="0" eaLnBrk="1" fontAlgn="base" hangingPunct="1">
        <a:spcBef>
          <a:spcPct val="20000"/>
        </a:spcBef>
        <a:spcAft>
          <a:spcPct val="0"/>
        </a:spcAft>
        <a:buChar char="•"/>
        <a:defRPr sz="2400">
          <a:solidFill>
            <a:schemeClr val="tx1"/>
          </a:solidFill>
          <a:latin typeface="+mj-lt"/>
          <a:ea typeface="MS PGothic" panose="020B0600070205080204" pitchFamily="34" charset="-128"/>
          <a:cs typeface="Constantia" panose="02030602050306030303" pitchFamily="18" charset="0"/>
        </a:defRPr>
      </a:lvl1pPr>
      <a:lvl2pPr marL="557213" indent="-214313" algn="l" rtl="0" eaLnBrk="1" fontAlgn="base" hangingPunct="1">
        <a:spcBef>
          <a:spcPct val="20000"/>
        </a:spcBef>
        <a:spcAft>
          <a:spcPct val="0"/>
        </a:spcAft>
        <a:buChar char="–"/>
        <a:defRPr sz="2100">
          <a:solidFill>
            <a:schemeClr val="tx1"/>
          </a:solidFill>
          <a:latin typeface="+mj-lt"/>
          <a:ea typeface="MS PGothic" panose="020B0600070205080204" pitchFamily="34" charset="-128"/>
        </a:defRPr>
      </a:lvl2pPr>
      <a:lvl3pPr marL="857250" indent="-171450" algn="l" rtl="0" eaLnBrk="1" fontAlgn="base" hangingPunct="1">
        <a:spcBef>
          <a:spcPct val="20000"/>
        </a:spcBef>
        <a:spcAft>
          <a:spcPct val="0"/>
        </a:spcAft>
        <a:buChar char="•"/>
        <a:defRPr sz="1800">
          <a:solidFill>
            <a:schemeClr val="tx1"/>
          </a:solidFill>
          <a:latin typeface="+mj-lt"/>
          <a:ea typeface="MS PGothic" panose="020B0600070205080204" pitchFamily="34" charset="-128"/>
        </a:defRPr>
      </a:lvl3pPr>
      <a:lvl4pPr marL="1200150" indent="-171450" algn="l" rtl="0" eaLnBrk="1" fontAlgn="base" hangingPunct="1">
        <a:spcBef>
          <a:spcPct val="20000"/>
        </a:spcBef>
        <a:spcAft>
          <a:spcPct val="0"/>
        </a:spcAft>
        <a:buChar char="–"/>
        <a:defRPr sz="1500">
          <a:solidFill>
            <a:schemeClr val="tx1"/>
          </a:solidFill>
          <a:latin typeface="+mj-lt"/>
          <a:ea typeface="MS PGothic" panose="020B0600070205080204" pitchFamily="34" charset="-128"/>
        </a:defRPr>
      </a:lvl4pPr>
      <a:lvl5pPr marL="1543050" indent="-171450" algn="l" rtl="0" eaLnBrk="1" fontAlgn="base" hangingPunct="1">
        <a:spcBef>
          <a:spcPct val="20000"/>
        </a:spcBef>
        <a:spcAft>
          <a:spcPct val="0"/>
        </a:spcAft>
        <a:buChar char="»"/>
        <a:defRPr sz="1500">
          <a:solidFill>
            <a:schemeClr val="tx1"/>
          </a:solidFill>
          <a:latin typeface="+mj-lt"/>
          <a:ea typeface="MS PGothic" panose="020B0600070205080204" pitchFamily="34" charset="-128"/>
        </a:defRPr>
      </a:lvl5pPr>
      <a:lvl6pPr marL="1885950" indent="-171450" algn="l" rtl="0" eaLnBrk="1" fontAlgn="base" hangingPunct="1">
        <a:spcBef>
          <a:spcPct val="20000"/>
        </a:spcBef>
        <a:spcAft>
          <a:spcPct val="0"/>
        </a:spcAft>
        <a:buChar char="»"/>
        <a:defRPr sz="1500">
          <a:solidFill>
            <a:schemeClr val="tx1"/>
          </a:solidFill>
          <a:latin typeface="+mn-lt"/>
          <a:ea typeface="ＭＳ Ｐゴシック" charset="-128"/>
        </a:defRPr>
      </a:lvl6pPr>
      <a:lvl7pPr marL="2228850" indent="-171450" algn="l" rtl="0" eaLnBrk="1" fontAlgn="base" hangingPunct="1">
        <a:spcBef>
          <a:spcPct val="20000"/>
        </a:spcBef>
        <a:spcAft>
          <a:spcPct val="0"/>
        </a:spcAft>
        <a:buChar char="»"/>
        <a:defRPr sz="1500">
          <a:solidFill>
            <a:schemeClr val="tx1"/>
          </a:solidFill>
          <a:latin typeface="+mn-lt"/>
          <a:ea typeface="ＭＳ Ｐゴシック" charset="-128"/>
        </a:defRPr>
      </a:lvl7pPr>
      <a:lvl8pPr marL="2571750" indent="-171450" algn="l" rtl="0" eaLnBrk="1" fontAlgn="base" hangingPunct="1">
        <a:spcBef>
          <a:spcPct val="20000"/>
        </a:spcBef>
        <a:spcAft>
          <a:spcPct val="0"/>
        </a:spcAft>
        <a:buChar char="»"/>
        <a:defRPr sz="1500">
          <a:solidFill>
            <a:schemeClr val="tx1"/>
          </a:solidFill>
          <a:latin typeface="+mn-lt"/>
          <a:ea typeface="ＭＳ Ｐゴシック" charset="-128"/>
        </a:defRPr>
      </a:lvl8pPr>
      <a:lvl9pPr marL="2914650" indent="-171450" algn="l" rtl="0" eaLnBrk="1" fontAlgn="base" hangingPunct="1">
        <a:spcBef>
          <a:spcPct val="20000"/>
        </a:spcBef>
        <a:spcAft>
          <a:spcPct val="0"/>
        </a:spcAft>
        <a:buChar char="»"/>
        <a:defRPr sz="1500">
          <a:solidFill>
            <a:schemeClr val="tx1"/>
          </a:solidFill>
          <a:latin typeface="+mn-lt"/>
          <a:ea typeface="ＭＳ Ｐゴシック" charset="-128"/>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F1995E3-B8AD-4BF9-8CC4-B30F107D4EC9}"/>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5BAE8D64-9834-4273-917E-779944428AC3}"/>
              </a:ext>
            </a:extLst>
          </p:cNvPr>
          <p:cNvSpPr>
            <a:spLocks noGrp="1" noChangeArrowheads="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6" descr="UWindsor powerpoint bottom1.jpg">
            <a:extLst>
              <a:ext uri="{FF2B5EF4-FFF2-40B4-BE49-F238E27FC236}">
                <a16:creationId xmlns:a16="http://schemas.microsoft.com/office/drawing/2014/main" id="{30F0D38D-D3E5-430C-8DA7-0FB987E3DCB1}"/>
              </a:ext>
            </a:extLst>
          </p:cNvPr>
          <p:cNvPicPr>
            <a:picLocks noChangeAspect="1"/>
          </p:cNvPicPr>
          <p:nvPr/>
        </p:nvPicPr>
        <p:blipFill>
          <a:blip r:embed="rId13">
            <a:extLst>
              <a:ext uri="{28A0092B-C50C-407E-A947-70E740481C1C}">
                <a14:useLocalDpi xmlns:a14="http://schemas.microsoft.com/office/drawing/2010/main"/>
              </a:ext>
            </a:extLst>
          </a:blip>
          <a:srcRect/>
          <a:stretch>
            <a:fillRect/>
          </a:stretch>
        </p:blipFill>
        <p:spPr bwMode="auto">
          <a:xfrm>
            <a:off x="0" y="6200790"/>
            <a:ext cx="121920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9850969" y="6227772"/>
            <a:ext cx="2140775" cy="585216"/>
          </a:xfrm>
          <a:prstGeom prst="rect">
            <a:avLst/>
          </a:prstGeom>
        </p:spPr>
      </p:pic>
      <p:pic>
        <p:nvPicPr>
          <p:cNvPr id="8" name="Picture 5" descr="UW_Logo_1L_horz.jpg"/>
          <p:cNvPicPr>
            <a:picLocks noChangeAspect="1"/>
          </p:cNvPicPr>
          <p:nvPr userDrawn="1"/>
        </p:nvPicPr>
        <p:blipFill rotWithShape="1">
          <a:blip r:embed="rId15" cstate="print">
            <a:extLst>
              <a:ext uri="{28A0092B-C50C-407E-A947-70E740481C1C}">
                <a14:useLocalDpi xmlns:a14="http://schemas.microsoft.com/office/drawing/2010/main"/>
              </a:ext>
            </a:extLst>
          </a:blip>
          <a:srcRect b="7118"/>
          <a:stretch/>
        </p:blipFill>
        <p:spPr bwMode="auto">
          <a:xfrm>
            <a:off x="444501" y="6242172"/>
            <a:ext cx="2708503" cy="59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293051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ctr" rtl="0" eaLnBrk="1" fontAlgn="base" hangingPunct="1">
        <a:spcBef>
          <a:spcPct val="0"/>
        </a:spcBef>
        <a:spcAft>
          <a:spcPct val="0"/>
        </a:spcAft>
        <a:defRPr sz="1856">
          <a:solidFill>
            <a:schemeClr val="tx2"/>
          </a:solidFill>
          <a:latin typeface="+mj-lt"/>
          <a:ea typeface="MS PGothic" panose="020B0600070205080204" pitchFamily="34" charset="-128"/>
          <a:cs typeface="ＭＳ Ｐゴシック" charset="0"/>
        </a:defRPr>
      </a:lvl1pPr>
      <a:lvl2pPr algn="ctr" rtl="0" eaLnBrk="1" fontAlgn="base" hangingPunct="1">
        <a:spcBef>
          <a:spcPct val="0"/>
        </a:spcBef>
        <a:spcAft>
          <a:spcPct val="0"/>
        </a:spcAft>
        <a:defRPr sz="1856">
          <a:solidFill>
            <a:schemeClr val="tx2"/>
          </a:solidFill>
          <a:latin typeface="Arial" charset="0"/>
          <a:ea typeface="MS PGothic" panose="020B0600070205080204" pitchFamily="34" charset="-128"/>
          <a:cs typeface="ＭＳ Ｐゴシック" charset="0"/>
        </a:defRPr>
      </a:lvl2pPr>
      <a:lvl3pPr algn="ctr" rtl="0" eaLnBrk="1" fontAlgn="base" hangingPunct="1">
        <a:spcBef>
          <a:spcPct val="0"/>
        </a:spcBef>
        <a:spcAft>
          <a:spcPct val="0"/>
        </a:spcAft>
        <a:defRPr sz="1856">
          <a:solidFill>
            <a:schemeClr val="tx2"/>
          </a:solidFill>
          <a:latin typeface="Arial" charset="0"/>
          <a:ea typeface="MS PGothic" panose="020B0600070205080204" pitchFamily="34" charset="-128"/>
          <a:cs typeface="ＭＳ Ｐゴシック" charset="0"/>
        </a:defRPr>
      </a:lvl3pPr>
      <a:lvl4pPr algn="ctr" rtl="0" eaLnBrk="1" fontAlgn="base" hangingPunct="1">
        <a:spcBef>
          <a:spcPct val="0"/>
        </a:spcBef>
        <a:spcAft>
          <a:spcPct val="0"/>
        </a:spcAft>
        <a:defRPr sz="1856">
          <a:solidFill>
            <a:schemeClr val="tx2"/>
          </a:solidFill>
          <a:latin typeface="Arial" charset="0"/>
          <a:ea typeface="MS PGothic" panose="020B0600070205080204" pitchFamily="34" charset="-128"/>
          <a:cs typeface="ＭＳ Ｐゴシック" charset="0"/>
        </a:defRPr>
      </a:lvl4pPr>
      <a:lvl5pPr algn="ctr" rtl="0" eaLnBrk="1" fontAlgn="base" hangingPunct="1">
        <a:spcBef>
          <a:spcPct val="0"/>
        </a:spcBef>
        <a:spcAft>
          <a:spcPct val="0"/>
        </a:spcAft>
        <a:defRPr sz="1856">
          <a:solidFill>
            <a:schemeClr val="tx2"/>
          </a:solidFill>
          <a:latin typeface="Arial" charset="0"/>
          <a:ea typeface="MS PGothic" panose="020B0600070205080204" pitchFamily="34" charset="-128"/>
          <a:cs typeface="ＭＳ Ｐゴシック" charset="0"/>
        </a:defRPr>
      </a:lvl5pPr>
      <a:lvl6pPr marL="192877" algn="ctr" rtl="0" eaLnBrk="1" fontAlgn="base" hangingPunct="1">
        <a:spcBef>
          <a:spcPct val="0"/>
        </a:spcBef>
        <a:spcAft>
          <a:spcPct val="0"/>
        </a:spcAft>
        <a:defRPr sz="1856">
          <a:solidFill>
            <a:schemeClr val="tx2"/>
          </a:solidFill>
          <a:latin typeface="Arial" charset="0"/>
        </a:defRPr>
      </a:lvl6pPr>
      <a:lvl7pPr marL="385753" algn="ctr" rtl="0" eaLnBrk="1" fontAlgn="base" hangingPunct="1">
        <a:spcBef>
          <a:spcPct val="0"/>
        </a:spcBef>
        <a:spcAft>
          <a:spcPct val="0"/>
        </a:spcAft>
        <a:defRPr sz="1856">
          <a:solidFill>
            <a:schemeClr val="tx2"/>
          </a:solidFill>
          <a:latin typeface="Arial" charset="0"/>
        </a:defRPr>
      </a:lvl7pPr>
      <a:lvl8pPr marL="578630" algn="ctr" rtl="0" eaLnBrk="1" fontAlgn="base" hangingPunct="1">
        <a:spcBef>
          <a:spcPct val="0"/>
        </a:spcBef>
        <a:spcAft>
          <a:spcPct val="0"/>
        </a:spcAft>
        <a:defRPr sz="1856">
          <a:solidFill>
            <a:schemeClr val="tx2"/>
          </a:solidFill>
          <a:latin typeface="Arial" charset="0"/>
        </a:defRPr>
      </a:lvl8pPr>
      <a:lvl9pPr marL="771506" algn="ctr" rtl="0" eaLnBrk="1" fontAlgn="base" hangingPunct="1">
        <a:spcBef>
          <a:spcPct val="0"/>
        </a:spcBef>
        <a:spcAft>
          <a:spcPct val="0"/>
        </a:spcAft>
        <a:defRPr sz="1856">
          <a:solidFill>
            <a:schemeClr val="tx2"/>
          </a:solidFill>
          <a:latin typeface="Arial" charset="0"/>
        </a:defRPr>
      </a:lvl9pPr>
    </p:titleStyle>
    <p:bodyStyle>
      <a:lvl1pPr marL="144657" indent="-144657" algn="l" rtl="0" eaLnBrk="1" fontAlgn="base" hangingPunct="1">
        <a:spcBef>
          <a:spcPct val="20000"/>
        </a:spcBef>
        <a:spcAft>
          <a:spcPct val="0"/>
        </a:spcAft>
        <a:buChar char="•"/>
        <a:defRPr sz="1350">
          <a:solidFill>
            <a:schemeClr val="tx1"/>
          </a:solidFill>
          <a:latin typeface="+mn-lt"/>
          <a:ea typeface="MS PGothic" panose="020B0600070205080204" pitchFamily="34" charset="-128"/>
          <a:cs typeface="ＭＳ Ｐゴシック" charset="0"/>
        </a:defRPr>
      </a:lvl1pPr>
      <a:lvl2pPr marL="313424" indent="-120548" algn="l" rtl="0" eaLnBrk="1" fontAlgn="base" hangingPunct="1">
        <a:spcBef>
          <a:spcPct val="20000"/>
        </a:spcBef>
        <a:spcAft>
          <a:spcPct val="0"/>
        </a:spcAft>
        <a:buChar char="–"/>
        <a:defRPr sz="1181">
          <a:solidFill>
            <a:schemeClr val="tx1"/>
          </a:solidFill>
          <a:latin typeface="+mn-lt"/>
          <a:ea typeface="MS PGothic" panose="020B0600070205080204" pitchFamily="34" charset="-128"/>
        </a:defRPr>
      </a:lvl2pPr>
      <a:lvl3pPr marL="482191" indent="-96439" algn="l" rtl="0" eaLnBrk="1" fontAlgn="base" hangingPunct="1">
        <a:spcBef>
          <a:spcPct val="20000"/>
        </a:spcBef>
        <a:spcAft>
          <a:spcPct val="0"/>
        </a:spcAft>
        <a:buChar char="•"/>
        <a:defRPr sz="1013">
          <a:solidFill>
            <a:schemeClr val="tx1"/>
          </a:solidFill>
          <a:latin typeface="+mn-lt"/>
          <a:ea typeface="MS PGothic" panose="020B0600070205080204" pitchFamily="34" charset="-128"/>
        </a:defRPr>
      </a:lvl3pPr>
      <a:lvl4pPr marL="675068" indent="-96439" algn="l" rtl="0" eaLnBrk="1" fontAlgn="base" hangingPunct="1">
        <a:spcBef>
          <a:spcPct val="20000"/>
        </a:spcBef>
        <a:spcAft>
          <a:spcPct val="0"/>
        </a:spcAft>
        <a:buChar char="–"/>
        <a:defRPr sz="844">
          <a:solidFill>
            <a:schemeClr val="tx1"/>
          </a:solidFill>
          <a:latin typeface="+mn-lt"/>
          <a:ea typeface="MS PGothic" panose="020B0600070205080204" pitchFamily="34" charset="-128"/>
        </a:defRPr>
      </a:lvl4pPr>
      <a:lvl5pPr marL="867944" indent="-96439" algn="l" rtl="0" eaLnBrk="1" fontAlgn="base" hangingPunct="1">
        <a:spcBef>
          <a:spcPct val="20000"/>
        </a:spcBef>
        <a:spcAft>
          <a:spcPct val="0"/>
        </a:spcAft>
        <a:buChar char="»"/>
        <a:defRPr sz="844">
          <a:solidFill>
            <a:schemeClr val="tx1"/>
          </a:solidFill>
          <a:latin typeface="+mn-lt"/>
          <a:ea typeface="MS PGothic" panose="020B0600070205080204" pitchFamily="34" charset="-128"/>
        </a:defRPr>
      </a:lvl5pPr>
      <a:lvl6pPr marL="1060820" indent="-96439" algn="l" rtl="0" eaLnBrk="1" fontAlgn="base" hangingPunct="1">
        <a:spcBef>
          <a:spcPct val="20000"/>
        </a:spcBef>
        <a:spcAft>
          <a:spcPct val="0"/>
        </a:spcAft>
        <a:buChar char="»"/>
        <a:defRPr sz="844">
          <a:solidFill>
            <a:schemeClr val="tx1"/>
          </a:solidFill>
          <a:latin typeface="+mn-lt"/>
          <a:ea typeface="ＭＳ Ｐゴシック" charset="-128"/>
        </a:defRPr>
      </a:lvl6pPr>
      <a:lvl7pPr marL="1253697" indent="-96439" algn="l" rtl="0" eaLnBrk="1" fontAlgn="base" hangingPunct="1">
        <a:spcBef>
          <a:spcPct val="20000"/>
        </a:spcBef>
        <a:spcAft>
          <a:spcPct val="0"/>
        </a:spcAft>
        <a:buChar char="»"/>
        <a:defRPr sz="844">
          <a:solidFill>
            <a:schemeClr val="tx1"/>
          </a:solidFill>
          <a:latin typeface="+mn-lt"/>
          <a:ea typeface="ＭＳ Ｐゴシック" charset="-128"/>
        </a:defRPr>
      </a:lvl7pPr>
      <a:lvl8pPr marL="1446574" indent="-96439" algn="l" rtl="0" eaLnBrk="1" fontAlgn="base" hangingPunct="1">
        <a:spcBef>
          <a:spcPct val="20000"/>
        </a:spcBef>
        <a:spcAft>
          <a:spcPct val="0"/>
        </a:spcAft>
        <a:buChar char="»"/>
        <a:defRPr sz="844">
          <a:solidFill>
            <a:schemeClr val="tx1"/>
          </a:solidFill>
          <a:latin typeface="+mn-lt"/>
          <a:ea typeface="ＭＳ Ｐゴシック" charset="-128"/>
        </a:defRPr>
      </a:lvl8pPr>
      <a:lvl9pPr marL="1639450" indent="-96439" algn="l" rtl="0" eaLnBrk="1" fontAlgn="base" hangingPunct="1">
        <a:spcBef>
          <a:spcPct val="20000"/>
        </a:spcBef>
        <a:spcAft>
          <a:spcPct val="0"/>
        </a:spcAft>
        <a:buChar char="»"/>
        <a:defRPr sz="844">
          <a:solidFill>
            <a:schemeClr val="tx1"/>
          </a:solidFill>
          <a:latin typeface="+mn-lt"/>
          <a:ea typeface="ＭＳ Ｐゴシック" charset="-128"/>
        </a:defRPr>
      </a:lvl9pPr>
    </p:bodyStyle>
    <p:otherStyle>
      <a:defPPr>
        <a:defRPr lang="en-US"/>
      </a:defPPr>
      <a:lvl1pPr marL="0" algn="l" defTabSz="192877" rtl="0" eaLnBrk="1" latinLnBrk="0" hangingPunct="1">
        <a:defRPr sz="760" kern="1200">
          <a:solidFill>
            <a:schemeClr val="tx1"/>
          </a:solidFill>
          <a:latin typeface="+mn-lt"/>
          <a:ea typeface="+mn-ea"/>
          <a:cs typeface="+mn-cs"/>
        </a:defRPr>
      </a:lvl1pPr>
      <a:lvl2pPr marL="192877" algn="l" defTabSz="192877" rtl="0" eaLnBrk="1" latinLnBrk="0" hangingPunct="1">
        <a:defRPr sz="760" kern="1200">
          <a:solidFill>
            <a:schemeClr val="tx1"/>
          </a:solidFill>
          <a:latin typeface="+mn-lt"/>
          <a:ea typeface="+mn-ea"/>
          <a:cs typeface="+mn-cs"/>
        </a:defRPr>
      </a:lvl2pPr>
      <a:lvl3pPr marL="385753" algn="l" defTabSz="192877" rtl="0" eaLnBrk="1" latinLnBrk="0" hangingPunct="1">
        <a:defRPr sz="760" kern="1200">
          <a:solidFill>
            <a:schemeClr val="tx1"/>
          </a:solidFill>
          <a:latin typeface="+mn-lt"/>
          <a:ea typeface="+mn-ea"/>
          <a:cs typeface="+mn-cs"/>
        </a:defRPr>
      </a:lvl3pPr>
      <a:lvl4pPr marL="578630" algn="l" defTabSz="192877" rtl="0" eaLnBrk="1" latinLnBrk="0" hangingPunct="1">
        <a:defRPr sz="760" kern="1200">
          <a:solidFill>
            <a:schemeClr val="tx1"/>
          </a:solidFill>
          <a:latin typeface="+mn-lt"/>
          <a:ea typeface="+mn-ea"/>
          <a:cs typeface="+mn-cs"/>
        </a:defRPr>
      </a:lvl4pPr>
      <a:lvl5pPr marL="771506" algn="l" defTabSz="192877" rtl="0" eaLnBrk="1" latinLnBrk="0" hangingPunct="1">
        <a:defRPr sz="760" kern="1200">
          <a:solidFill>
            <a:schemeClr val="tx1"/>
          </a:solidFill>
          <a:latin typeface="+mn-lt"/>
          <a:ea typeface="+mn-ea"/>
          <a:cs typeface="+mn-cs"/>
        </a:defRPr>
      </a:lvl5pPr>
      <a:lvl6pPr marL="964382" algn="l" defTabSz="192877" rtl="0" eaLnBrk="1" latinLnBrk="0" hangingPunct="1">
        <a:defRPr sz="760" kern="1200">
          <a:solidFill>
            <a:schemeClr val="tx1"/>
          </a:solidFill>
          <a:latin typeface="+mn-lt"/>
          <a:ea typeface="+mn-ea"/>
          <a:cs typeface="+mn-cs"/>
        </a:defRPr>
      </a:lvl6pPr>
      <a:lvl7pPr marL="1157258" algn="l" defTabSz="192877" rtl="0" eaLnBrk="1" latinLnBrk="0" hangingPunct="1">
        <a:defRPr sz="760" kern="1200">
          <a:solidFill>
            <a:schemeClr val="tx1"/>
          </a:solidFill>
          <a:latin typeface="+mn-lt"/>
          <a:ea typeface="+mn-ea"/>
          <a:cs typeface="+mn-cs"/>
        </a:defRPr>
      </a:lvl7pPr>
      <a:lvl8pPr marL="1350135" algn="l" defTabSz="192877" rtl="0" eaLnBrk="1" latinLnBrk="0" hangingPunct="1">
        <a:defRPr sz="760" kern="1200">
          <a:solidFill>
            <a:schemeClr val="tx1"/>
          </a:solidFill>
          <a:latin typeface="+mn-lt"/>
          <a:ea typeface="+mn-ea"/>
          <a:cs typeface="+mn-cs"/>
        </a:defRPr>
      </a:lvl8pPr>
      <a:lvl9pPr marL="1543012" algn="l" defTabSz="192877" rtl="0" eaLnBrk="1" latinLnBrk="0" hangingPunct="1">
        <a:defRPr sz="76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28153062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7.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7.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57.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57.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57.xml"/><Relationship Id="rId5" Type="http://schemas.openxmlformats.org/officeDocument/2006/relationships/image" Target="../media/image260.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57.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0.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9.xml"/><Relationship Id="rId1" Type="http://schemas.openxmlformats.org/officeDocument/2006/relationships/slideLayout" Target="../slideLayouts/slideLayout57.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50.png"/></Relationships>
</file>

<file path=ppt/slides/_rels/slide22.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11.xml"/><Relationship Id="rId1" Type="http://schemas.openxmlformats.org/officeDocument/2006/relationships/slideLayout" Target="../slideLayouts/slideLayout57.xml"/><Relationship Id="rId5" Type="http://schemas.openxmlformats.org/officeDocument/2006/relationships/image" Target="../media/image40.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5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5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57.xml"/><Relationship Id="rId6" Type="http://schemas.openxmlformats.org/officeDocument/2006/relationships/image" Target="../media/image17.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7"/>
          <p:cNvSpPr txBox="1">
            <a:spLocks/>
          </p:cNvSpPr>
          <p:nvPr/>
        </p:nvSpPr>
        <p:spPr bwMode="auto">
          <a:xfrm>
            <a:off x="287110" y="1074913"/>
            <a:ext cx="11617779" cy="1750114"/>
          </a:xfrm>
          <a:prstGeom prst="rect">
            <a:avLst/>
          </a:prstGeom>
          <a:noFill/>
          <a:ln w="9525" cap="flat" cmpd="sng" algn="ctr">
            <a:noFill/>
            <a:prstDash val="solid"/>
          </a:ln>
          <a:effectLst/>
        </p:spPr>
        <p:txBody>
          <a:bodyPr rtlCol="0" anchor="ctr" anchorCtr="1"/>
          <a:lstStyle>
            <a:lvl1pPr algn="ctr" defTabSz="685800" rtl="0" eaLnBrk="0" fontAlgn="base" hangingPunct="0">
              <a:lnSpc>
                <a:spcPct val="90000"/>
              </a:lnSpc>
              <a:spcBef>
                <a:spcPct val="0"/>
              </a:spcBef>
              <a:spcAft>
                <a:spcPct val="0"/>
              </a:spcAft>
              <a:defRPr lang="en-US" altLang="en-US" sz="4500" kern="1200">
                <a:solidFill>
                  <a:schemeClr val="lt1"/>
                </a:solidFill>
                <a:latin typeface="Arial" panose="020B0604020202020204" pitchFamily="34" charset="0"/>
                <a:ea typeface="+mn-ea"/>
                <a:cs typeface="Arial" panose="020B0604020202020204" pitchFamily="34" charset="0"/>
              </a:defRPr>
            </a:lvl1pPr>
            <a:lvl2pPr algn="l" defTabSz="685800" rtl="0" eaLnBrk="0" fontAlgn="base" hangingPunct="0">
              <a:lnSpc>
                <a:spcPct val="90000"/>
              </a:lnSpc>
              <a:spcBef>
                <a:spcPct val="0"/>
              </a:spcBef>
              <a:spcAft>
                <a:spcPct val="0"/>
              </a:spcAft>
              <a:defRPr sz="3300">
                <a:solidFill>
                  <a:schemeClr val="lt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lt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lt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lt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lt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lt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lt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lt1"/>
                </a:solidFill>
                <a:latin typeface="Calibri Light" panose="020F0302020204030204" pitchFamily="34" charset="0"/>
              </a:defRPr>
            </a:lvl9pPr>
          </a:lstStyle>
          <a:p>
            <a:pPr>
              <a:defRPr/>
            </a:pPr>
            <a:r>
              <a:rPr lang="en-US" altLang="en-US" sz="3200" b="1" dirty="0">
                <a:solidFill>
                  <a:srgbClr val="4472C4"/>
                </a:solidFill>
                <a:latin typeface="Times New Roman" panose="02020603050405020304" pitchFamily="18" charset="0"/>
                <a:cs typeface="Times New Roman" panose="02020603050405020304" pitchFamily="18" charset="0"/>
              </a:rPr>
              <a:t>2D Hybrid Analytical Model Performance Optimization for Linear Induction Motors</a:t>
            </a:r>
          </a:p>
        </p:txBody>
      </p:sp>
      <p:graphicFrame>
        <p:nvGraphicFramePr>
          <p:cNvPr id="2" name="Table 2">
            <a:extLst>
              <a:ext uri="{FF2B5EF4-FFF2-40B4-BE49-F238E27FC236}">
                <a16:creationId xmlns:a16="http://schemas.microsoft.com/office/drawing/2014/main" id="{2A702F6C-9A55-B161-244C-C14F29B0BE67}"/>
              </a:ext>
            </a:extLst>
          </p:cNvPr>
          <p:cNvGraphicFramePr>
            <a:graphicFrameLocks noGrp="1"/>
          </p:cNvGraphicFramePr>
          <p:nvPr>
            <p:extLst>
              <p:ext uri="{D42A27DB-BD31-4B8C-83A1-F6EECF244321}">
                <p14:modId xmlns:p14="http://schemas.microsoft.com/office/powerpoint/2010/main" val="2704518179"/>
              </p:ext>
            </p:extLst>
          </p:nvPr>
        </p:nvGraphicFramePr>
        <p:xfrm>
          <a:off x="4136570" y="3327714"/>
          <a:ext cx="3918857" cy="2217422"/>
        </p:xfrm>
        <a:graphic>
          <a:graphicData uri="http://schemas.openxmlformats.org/drawingml/2006/table">
            <a:tbl>
              <a:tblPr firstRow="1" bandRow="1">
                <a:tableStyleId>{5C22544A-7EE6-4342-B048-85BDC9FD1C3A}</a:tableStyleId>
              </a:tblPr>
              <a:tblGrid>
                <a:gridCol w="2172500">
                  <a:extLst>
                    <a:ext uri="{9D8B030D-6E8A-4147-A177-3AD203B41FA5}">
                      <a16:colId xmlns:a16="http://schemas.microsoft.com/office/drawing/2014/main" val="3263651817"/>
                    </a:ext>
                  </a:extLst>
                </a:gridCol>
                <a:gridCol w="1746357">
                  <a:extLst>
                    <a:ext uri="{9D8B030D-6E8A-4147-A177-3AD203B41FA5}">
                      <a16:colId xmlns:a16="http://schemas.microsoft.com/office/drawing/2014/main" val="2785532879"/>
                    </a:ext>
                  </a:extLst>
                </a:gridCol>
              </a:tblGrid>
              <a:tr h="219050">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b="0" dirty="0">
                          <a:solidFill>
                            <a:sysClr val="windowText" lastClr="000000"/>
                          </a:solidFill>
                        </a:rPr>
                        <a:t>Presented By:</a:t>
                      </a:r>
                      <a:endParaRPr lang="en-CA" b="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ysClr val="windowText" lastClr="000000"/>
                          </a:solidFill>
                        </a:rPr>
                        <a:t>Michael Thamm</a:t>
                      </a:r>
                      <a:endParaRPr lang="en-CA" b="1"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7862904"/>
                  </a:ext>
                </a:extLst>
              </a:tr>
              <a:tr h="290649">
                <a:tc>
                  <a:txBody>
                    <a:bodyPr/>
                    <a:lstStyle/>
                    <a:p>
                      <a:pPr algn="r"/>
                      <a:endParaRPr lang="en-CA" b="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ysClr val="windowText" lastClr="000000"/>
                          </a:solidFill>
                        </a:rPr>
                        <a:t>M.A.Sc</a:t>
                      </a:r>
                      <a:r>
                        <a:rPr lang="en-US" b="1" dirty="0">
                          <a:solidFill>
                            <a:sysClr val="windowText" lastClr="000000"/>
                          </a:solidFill>
                        </a:rPr>
                        <a:t>. Candidate</a:t>
                      </a:r>
                      <a:endParaRPr lang="en-CA" b="1"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0400127"/>
                  </a:ext>
                </a:extLst>
              </a:tr>
              <a:tr h="662941">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CA" b="0" dirty="0">
                          <a:solidFill>
                            <a:sysClr val="windowText" lastClr="000000"/>
                          </a:solidFill>
                        </a:rPr>
                        <a:t>Supervisor:</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b="1" dirty="0">
                          <a:solidFill>
                            <a:sysClr val="windowText" lastClr="000000"/>
                          </a:solidFill>
                        </a:rPr>
                        <a:t>Dr. Narayan C. Kar</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8949440"/>
                  </a:ext>
                </a:extLst>
              </a:tr>
              <a:tr h="662941">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b="0" dirty="0">
                          <a:solidFill>
                            <a:sysClr val="windowText" lastClr="000000"/>
                          </a:solidFill>
                        </a:rPr>
                        <a:t>Final Oral Defense Date:</a:t>
                      </a:r>
                      <a:endParaRPr lang="en-CA" b="0" dirty="0">
                        <a:solidFill>
                          <a:sysClr val="windowText" lastClr="000000"/>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ysClr val="windowText" lastClr="000000"/>
                          </a:solidFill>
                        </a:rPr>
                        <a:t>May 19, 2022</a:t>
                      </a:r>
                      <a:endParaRPr lang="en-CA" b="1" dirty="0">
                        <a:solidFill>
                          <a:sysClr val="windowText" lastClr="000000"/>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77170686"/>
                  </a:ext>
                </a:extLst>
              </a:tr>
              <a:tr h="272618">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b="0" dirty="0">
                          <a:solidFill>
                            <a:sysClr val="windowText" lastClr="000000"/>
                          </a:solidFill>
                        </a:rPr>
                        <a:t>Final Oral Defense Time:</a:t>
                      </a:r>
                      <a:endParaRPr lang="en-CA" b="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ysClr val="windowText" lastClr="000000"/>
                          </a:solidFill>
                        </a:rPr>
                        <a:t>12:00 pm</a:t>
                      </a:r>
                      <a:endParaRPr lang="en-CA" b="1"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74632196"/>
                  </a:ext>
                </a:extLst>
              </a:tr>
            </a:tbl>
          </a:graphicData>
        </a:graphic>
      </p:graphicFrame>
    </p:spTree>
    <p:extLst>
      <p:ext uri="{BB962C8B-B14F-4D97-AF65-F5344CB8AC3E}">
        <p14:creationId xmlns:p14="http://schemas.microsoft.com/office/powerpoint/2010/main" val="2528060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Knowledge Gap and Novelty</a:t>
            </a:r>
          </a:p>
        </p:txBody>
      </p:sp>
      <p:sp>
        <p:nvSpPr>
          <p:cNvPr id="4" name="Content Placeholder 2"/>
          <p:cNvSpPr txBox="1">
            <a:spLocks/>
          </p:cNvSpPr>
          <p:nvPr/>
        </p:nvSpPr>
        <p:spPr>
          <a:xfrm>
            <a:off x="494190" y="1170171"/>
            <a:ext cx="11203619" cy="4517658"/>
          </a:xfrm>
          <a:prstGeom prst="rect">
            <a:avLst/>
          </a:prstGeom>
        </p:spPr>
        <p:txBody>
          <a:bodyPr vert="horz" lIns="91440" tIns="45720" rIns="91440" bIns="45720" rtlCol="0">
            <a:noAutofit/>
          </a:bodyPr>
          <a:lstStyle>
            <a:lvl1pPr marL="228600" indent="-228600" algn="l" defTabSz="914400" rtl="0" eaLnBrk="1" latinLnBrk="0" hangingPunct="1">
              <a:lnSpc>
                <a:spcPct val="108000"/>
              </a:lnSpc>
              <a:spcBef>
                <a:spcPts val="10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600"/>
              </a:spcAft>
              <a:buClrTx/>
              <a:buSzTx/>
              <a:buFont typeface="Arial" panose="020B0604020202020204" pitchFamily="34" charset="0"/>
              <a:buNone/>
              <a:tabLst/>
              <a:defRPr/>
            </a:pPr>
            <a:r>
              <a:rPr kumimoji="0" lang="en-US" sz="18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Knowledge Gap</a:t>
            </a:r>
          </a:p>
          <a:p>
            <a:pPr>
              <a:lnSpc>
                <a:spcPct val="100000"/>
              </a:lnSpc>
              <a:spcBef>
                <a:spcPts val="600"/>
              </a:spcBef>
              <a:defRPr/>
            </a:pP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Modern motor modelling software lacks the ability to optimize across m</a:t>
            </a:r>
            <a:r>
              <a:rPr lang="en-US" sz="1800" dirty="0" err="1">
                <a:effectLst/>
                <a:latin typeface="Times New Roman" panose="02020603050405020304" pitchFamily="18" charset="0"/>
                <a:ea typeface="Malgun Gothic" panose="020B0503020000020004" pitchFamily="34" charset="-127"/>
              </a:rPr>
              <a:t>otor</a:t>
            </a:r>
            <a:r>
              <a:rPr lang="en-US" sz="1800" dirty="0">
                <a:effectLst/>
                <a:latin typeface="Times New Roman" panose="02020603050405020304" pitchFamily="18" charset="0"/>
                <a:ea typeface="Malgun Gothic" panose="020B0503020000020004" pitchFamily="34" charset="-127"/>
              </a:rPr>
              <a:t> </a:t>
            </a:r>
            <a:r>
              <a:rPr lang="en-US" sz="1800" b="1" dirty="0">
                <a:effectLst/>
                <a:latin typeface="Times New Roman" panose="02020603050405020304" pitchFamily="18" charset="0"/>
                <a:ea typeface="Malgun Gothic" panose="020B0503020000020004" pitchFamily="34" charset="-127"/>
              </a:rPr>
              <a:t>meta-parameters</a:t>
            </a:r>
            <a:r>
              <a:rPr lang="en-US" sz="1800" dirty="0">
                <a:effectLst/>
                <a:latin typeface="Times New Roman" panose="02020603050405020304" pitchFamily="18" charset="0"/>
                <a:ea typeface="Malgun Gothic" panose="020B0503020000020004" pitchFamily="34" charset="-127"/>
              </a:rPr>
              <a:t>, constraining motor designers to low-level motor optimizations.</a:t>
            </a:r>
            <a:endPar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a:lnSpc>
                <a:spcPct val="100000"/>
              </a:lnSpc>
              <a:spcBef>
                <a:spcPts val="600"/>
              </a:spcBef>
              <a:defRPr/>
            </a:pP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Some software offers multi-objective optimization and access to their modelling application programmable interface (API) [14], offering a solution, although </a:t>
            </a:r>
            <a:r>
              <a:rPr lang="en-US" sz="1800" dirty="0">
                <a:solidFill>
                  <a:prstClr val="black"/>
                </a:solidFill>
                <a:latin typeface="Times New Roman" panose="02020603050405020304" pitchFamily="18" charset="0"/>
                <a:cs typeface="Times New Roman" panose="02020603050405020304" pitchFamily="18" charset="0"/>
              </a:rPr>
              <a:t>a motor designer is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constrained by the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lack of transparency into the backend modelling code</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lang="en-US" sz="1800" dirty="0">
              <a:solidFill>
                <a:prstClr val="black"/>
              </a:solidFill>
              <a:latin typeface="Times New Roman" panose="02020603050405020304" pitchFamily="18" charset="0"/>
              <a:cs typeface="Times New Roman" panose="02020603050405020304" pitchFamily="18" charset="0"/>
            </a:endParaRPr>
          </a:p>
          <a:p>
            <a:pPr marL="0" indent="0">
              <a:lnSpc>
                <a:spcPct val="100000"/>
              </a:lnSpc>
              <a:spcBef>
                <a:spcPts val="600"/>
              </a:spcBef>
              <a:buNone/>
              <a:defRPr/>
            </a:pPr>
            <a:r>
              <a:rPr lang="en-US" sz="1800" b="1" u="sng" dirty="0">
                <a:solidFill>
                  <a:prstClr val="black"/>
                </a:solidFill>
                <a:latin typeface="Times New Roman" panose="02020603050405020304" pitchFamily="18" charset="0"/>
                <a:cs typeface="Times New Roman" panose="02020603050405020304" pitchFamily="18" charset="0"/>
              </a:rPr>
              <a:t>Novelty</a:t>
            </a:r>
          </a:p>
          <a:p>
            <a:pPr>
              <a:lnSpc>
                <a:spcPct val="100000"/>
              </a:lnSpc>
              <a:spcBef>
                <a:spcPts val="600"/>
              </a:spcBef>
              <a:defRPr/>
            </a:pPr>
            <a:r>
              <a:rPr lang="en-US" sz="1800" dirty="0">
                <a:solidFill>
                  <a:prstClr val="black"/>
                </a:solidFill>
                <a:latin typeface="Times New Roman" panose="02020603050405020304" pitchFamily="18" charset="0"/>
                <a:cs typeface="Times New Roman" panose="02020603050405020304" pitchFamily="18" charset="0"/>
              </a:rPr>
              <a:t>Robust, </a:t>
            </a:r>
            <a:r>
              <a:rPr lang="en-US" sz="1800" b="1" dirty="0">
                <a:solidFill>
                  <a:prstClr val="black"/>
                </a:solidFill>
                <a:latin typeface="Times New Roman" panose="02020603050405020304" pitchFamily="18" charset="0"/>
                <a:cs typeface="Times New Roman" panose="02020603050405020304" pitchFamily="18" charset="0"/>
              </a:rPr>
              <a:t>non-dominated</a:t>
            </a:r>
            <a:r>
              <a:rPr lang="en-US" sz="1800" dirty="0">
                <a:solidFill>
                  <a:prstClr val="black"/>
                </a:solidFill>
                <a:latin typeface="Times New Roman" panose="02020603050405020304" pitchFamily="18" charset="0"/>
                <a:cs typeface="Times New Roman" panose="02020603050405020304" pitchFamily="18" charset="0"/>
              </a:rPr>
              <a:t> multi-objective sorting GA optimizing for the </a:t>
            </a:r>
            <a:r>
              <a:rPr lang="en-US" sz="1800" b="1" dirty="0">
                <a:solidFill>
                  <a:prstClr val="black"/>
                </a:solidFill>
                <a:latin typeface="Times New Roman" panose="02020603050405020304" pitchFamily="18" charset="0"/>
                <a:cs typeface="Times New Roman" panose="02020603050405020304" pitchFamily="18" charset="0"/>
              </a:rPr>
              <a:t>optimal motor within a sub-category of linear induction motors</a:t>
            </a:r>
            <a:r>
              <a:rPr lang="en-US" sz="1800" dirty="0">
                <a:solidFill>
                  <a:prstClr val="black"/>
                </a:solidFill>
                <a:latin typeface="Times New Roman" panose="02020603050405020304" pitchFamily="18" charset="0"/>
                <a:cs typeface="Times New Roman" panose="02020603050405020304" pitchFamily="18" charset="0"/>
              </a:rPr>
              <a:t>.</a:t>
            </a:r>
            <a:r>
              <a:rPr lang="en-US" sz="1800" b="1" dirty="0">
                <a:effectLst/>
                <a:latin typeface="Times New Roman" panose="02020603050405020304" pitchFamily="18" charset="0"/>
                <a:ea typeface="Malgun Gothic" panose="020B0503020000020004" pitchFamily="34" charset="-127"/>
              </a:rPr>
              <a:t> </a:t>
            </a:r>
          </a:p>
          <a:p>
            <a:pPr>
              <a:lnSpc>
                <a:spcPct val="100000"/>
              </a:lnSpc>
              <a:spcBef>
                <a:spcPts val="600"/>
              </a:spcBef>
              <a:defRPr/>
            </a:pPr>
            <a:r>
              <a:rPr lang="en-US" sz="1800" dirty="0">
                <a:solidFill>
                  <a:prstClr val="black"/>
                </a:solidFill>
                <a:latin typeface="Times New Roman" panose="02020603050405020304" pitchFamily="18" charset="0"/>
                <a:cs typeface="Times New Roman" panose="02020603050405020304" pitchFamily="18" charset="0"/>
              </a:rPr>
              <a:t>The HAM uses a </a:t>
            </a:r>
            <a:r>
              <a:rPr lang="en-US" sz="1800" b="1" dirty="0">
                <a:solidFill>
                  <a:prstClr val="black"/>
                </a:solidFill>
                <a:latin typeface="Times New Roman" panose="02020603050405020304" pitchFamily="18" charset="0"/>
                <a:cs typeface="Times New Roman" panose="02020603050405020304" pitchFamily="18" charset="0"/>
              </a:rPr>
              <a:t>flexible winding distribution table</a:t>
            </a:r>
            <a:r>
              <a:rPr lang="en-US" sz="1800" dirty="0">
                <a:solidFill>
                  <a:prstClr val="black"/>
                </a:solidFill>
                <a:latin typeface="Times New Roman" panose="02020603050405020304" pitchFamily="18" charset="0"/>
                <a:cs typeface="Times New Roman" panose="02020603050405020304" pitchFamily="18" charset="0"/>
              </a:rPr>
              <a:t> while considering </a:t>
            </a:r>
            <a:r>
              <a:rPr lang="en-US" sz="1800" b="1" dirty="0">
                <a:solidFill>
                  <a:prstClr val="black"/>
                </a:solidFill>
                <a:latin typeface="Times New Roman" panose="02020603050405020304" pitchFamily="18" charset="0"/>
                <a:cs typeface="Times New Roman" panose="02020603050405020304" pitchFamily="18" charset="0"/>
              </a:rPr>
              <a:t>transverse end-effects</a:t>
            </a:r>
            <a:r>
              <a:rPr lang="en-US" sz="1800" dirty="0">
                <a:solidFill>
                  <a:prstClr val="black"/>
                </a:solidFill>
                <a:latin typeface="Times New Roman" panose="02020603050405020304" pitchFamily="18" charset="0"/>
                <a:cs typeface="Times New Roman" panose="02020603050405020304" pitchFamily="18" charset="0"/>
              </a:rPr>
              <a:t>, </a:t>
            </a:r>
            <a:r>
              <a:rPr lang="en-US" sz="1800" b="1" dirty="0">
                <a:solidFill>
                  <a:prstClr val="black"/>
                </a:solidFill>
                <a:latin typeface="Times New Roman" panose="02020603050405020304" pitchFamily="18" charset="0"/>
                <a:cs typeface="Times New Roman" panose="02020603050405020304" pitchFamily="18" charset="0"/>
              </a:rPr>
              <a:t>core saturation</a:t>
            </a:r>
            <a:r>
              <a:rPr lang="en-US" sz="1800" dirty="0">
                <a:solidFill>
                  <a:prstClr val="black"/>
                </a:solidFill>
                <a:latin typeface="Times New Roman" panose="02020603050405020304" pitchFamily="18" charset="0"/>
                <a:cs typeface="Times New Roman" panose="02020603050405020304" pitchFamily="18" charset="0"/>
              </a:rPr>
              <a:t>, </a:t>
            </a:r>
            <a:r>
              <a:rPr lang="en-US" sz="1800" b="1" dirty="0">
                <a:solidFill>
                  <a:prstClr val="black"/>
                </a:solidFill>
                <a:latin typeface="Times New Roman" panose="02020603050405020304" pitchFamily="18" charset="0"/>
                <a:cs typeface="Times New Roman" panose="02020603050405020304" pitchFamily="18" charset="0"/>
              </a:rPr>
              <a:t>skin effect</a:t>
            </a:r>
            <a:r>
              <a:rPr lang="en-US" sz="1800" dirty="0">
                <a:solidFill>
                  <a:prstClr val="black"/>
                </a:solidFill>
                <a:latin typeface="Times New Roman" panose="02020603050405020304" pitchFamily="18" charset="0"/>
                <a:cs typeface="Times New Roman" panose="02020603050405020304" pitchFamily="18" charset="0"/>
              </a:rPr>
              <a:t>, and motor </a:t>
            </a:r>
            <a:r>
              <a:rPr lang="en-US" sz="1800" b="1" dirty="0">
                <a:solidFill>
                  <a:prstClr val="black"/>
                </a:solidFill>
                <a:latin typeface="Times New Roman" panose="02020603050405020304" pitchFamily="18" charset="0"/>
                <a:cs typeface="Times New Roman" panose="02020603050405020304" pitchFamily="18" charset="0"/>
              </a:rPr>
              <a:t>manufacturability</a:t>
            </a:r>
            <a:r>
              <a:rPr lang="en-US" sz="1800" dirty="0">
                <a:solidFill>
                  <a:prstClr val="black"/>
                </a:solidFill>
                <a:latin typeface="Times New Roman" panose="02020603050405020304" pitchFamily="18" charset="0"/>
                <a:cs typeface="Times New Roman" panose="02020603050405020304" pitchFamily="18" charset="0"/>
              </a:rPr>
              <a:t>.</a:t>
            </a:r>
          </a:p>
          <a:p>
            <a:pPr>
              <a:lnSpc>
                <a:spcPct val="100000"/>
              </a:lnSpc>
              <a:spcBef>
                <a:spcPts val="600"/>
              </a:spcBef>
              <a:defRPr/>
            </a:pPr>
            <a:r>
              <a:rPr lang="en-US" sz="1800" dirty="0">
                <a:solidFill>
                  <a:prstClr val="black"/>
                </a:solidFill>
                <a:latin typeface="Times New Roman" panose="02020603050405020304" pitchFamily="18" charset="0"/>
                <a:cs typeface="Times New Roman" panose="02020603050405020304" pitchFamily="18" charset="0"/>
              </a:rPr>
              <a:t>The </a:t>
            </a:r>
            <a:r>
              <a:rPr lang="en-US" sz="1800" b="1" dirty="0">
                <a:solidFill>
                  <a:prstClr val="black"/>
                </a:solidFill>
                <a:latin typeface="Times New Roman" panose="02020603050405020304" pitchFamily="18" charset="0"/>
                <a:cs typeface="Times New Roman" panose="02020603050405020304" pitchFamily="18" charset="0"/>
              </a:rPr>
              <a:t>optimal slot-pole relationship</a:t>
            </a:r>
            <a:r>
              <a:rPr lang="en-US" sz="1800" dirty="0">
                <a:solidFill>
                  <a:prstClr val="black"/>
                </a:solidFill>
                <a:latin typeface="Times New Roman" panose="02020603050405020304" pitchFamily="18" charset="0"/>
                <a:cs typeface="Times New Roman" panose="02020603050405020304" pitchFamily="18" charset="0"/>
              </a:rPr>
              <a:t> is determined within the provided motor domain.</a:t>
            </a:r>
          </a:p>
        </p:txBody>
      </p:sp>
    </p:spTree>
    <p:extLst>
      <p:ext uri="{BB962C8B-B14F-4D97-AF65-F5344CB8AC3E}">
        <p14:creationId xmlns:p14="http://schemas.microsoft.com/office/powerpoint/2010/main" val="1211366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Winding Distribution Table</a:t>
            </a:r>
          </a:p>
        </p:txBody>
      </p:sp>
      <p:sp>
        <p:nvSpPr>
          <p:cNvPr id="28" name="TextBox 27">
            <a:extLst>
              <a:ext uri="{FF2B5EF4-FFF2-40B4-BE49-F238E27FC236}">
                <a16:creationId xmlns:a16="http://schemas.microsoft.com/office/drawing/2014/main" id="{ACD71FD4-D434-486A-BE03-FDD7032772FC}"/>
              </a:ext>
            </a:extLst>
          </p:cNvPr>
          <p:cNvSpPr txBox="1"/>
          <p:nvPr/>
        </p:nvSpPr>
        <p:spPr>
          <a:xfrm>
            <a:off x="2371997" y="5323372"/>
            <a:ext cx="7448006" cy="707886"/>
          </a:xfrm>
          <a:prstGeom prst="rect">
            <a:avLst/>
          </a:prstGeom>
          <a:noFill/>
          <a:ln>
            <a:solidFill>
              <a:srgbClr val="FF0000"/>
            </a:solidFill>
            <a:prstDash val="lgDash"/>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A flexible motor optimization requires a flexible winding formulation that covers a wide variety of competitive winding strategies.</a:t>
            </a:r>
            <a:endParaRPr lang="en-CA" sz="20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961A02F6-53C2-1315-EBE3-636E3CB49C13}"/>
              </a:ext>
            </a:extLst>
          </p:cNvPr>
          <p:cNvSpPr txBox="1"/>
          <p:nvPr/>
        </p:nvSpPr>
        <p:spPr>
          <a:xfrm>
            <a:off x="662852" y="1047949"/>
            <a:ext cx="7749993" cy="276999"/>
          </a:xfrm>
          <a:prstGeom prst="rect">
            <a:avLst/>
          </a:prstGeom>
          <a:noFill/>
        </p:spPr>
        <p:txBody>
          <a:bodyPr wrap="square">
            <a:spAutoFit/>
          </a:bodyPr>
          <a:lstStyle/>
          <a:p>
            <a:pPr algn="ctr">
              <a:spcAft>
                <a:spcPts val="600"/>
              </a:spcAft>
            </a:pPr>
            <a:r>
              <a:rPr lang="en-CA" sz="1200" cap="small" dirty="0">
                <a:effectLst/>
                <a:latin typeface="Times New Roman" panose="02020603050405020304" pitchFamily="18" charset="0"/>
                <a:ea typeface="Calibri" panose="020F0502020204030204" pitchFamily="34" charset="0"/>
                <a:cs typeface="Times New Roman" panose="02020603050405020304" pitchFamily="18" charset="0"/>
              </a:rPr>
              <a:t>Table </a:t>
            </a:r>
            <a:r>
              <a:rPr lang="en-CA" sz="1200" cap="small" dirty="0">
                <a:latin typeface="Times New Roman" panose="02020603050405020304" pitchFamily="18" charset="0"/>
                <a:ea typeface="Calibri" panose="020F0502020204030204" pitchFamily="34" charset="0"/>
                <a:cs typeface="Times New Roman" panose="02020603050405020304" pitchFamily="18" charset="0"/>
              </a:rPr>
              <a:t>6.</a:t>
            </a:r>
            <a:r>
              <a:rPr lang="en-CA" sz="1200" cap="small" dirty="0">
                <a:effectLst/>
                <a:latin typeface="Times New Roman" panose="02020603050405020304" pitchFamily="18" charset="0"/>
                <a:ea typeface="Calibri" panose="020F0502020204030204" pitchFamily="34" charset="0"/>
                <a:cs typeface="Times New Roman" panose="02020603050405020304" pitchFamily="18" charset="0"/>
              </a:rPr>
              <a:t> WDT for 12 Slots and 4 Poles Winding [15]</a:t>
            </a:r>
          </a:p>
        </p:txBody>
      </p:sp>
      <p:graphicFrame>
        <p:nvGraphicFramePr>
          <p:cNvPr id="4" name="Table 3">
            <a:extLst>
              <a:ext uri="{FF2B5EF4-FFF2-40B4-BE49-F238E27FC236}">
                <a16:creationId xmlns:a16="http://schemas.microsoft.com/office/drawing/2014/main" id="{4A931F60-B893-0102-BB0C-7F048A738431}"/>
              </a:ext>
            </a:extLst>
          </p:cNvPr>
          <p:cNvGraphicFramePr>
            <a:graphicFrameLocks noGrp="1"/>
          </p:cNvGraphicFramePr>
          <p:nvPr>
            <p:extLst>
              <p:ext uri="{D42A27DB-BD31-4B8C-83A1-F6EECF244321}">
                <p14:modId xmlns:p14="http://schemas.microsoft.com/office/powerpoint/2010/main" val="1261849506"/>
              </p:ext>
            </p:extLst>
          </p:nvPr>
        </p:nvGraphicFramePr>
        <p:xfrm>
          <a:off x="1040130" y="1414489"/>
          <a:ext cx="6846304" cy="2952000"/>
        </p:xfrm>
        <a:graphic>
          <a:graphicData uri="http://schemas.openxmlformats.org/drawingml/2006/table">
            <a:tbl>
              <a:tblPr firstRow="1" firstCol="1" bandRow="1"/>
              <a:tblGrid>
                <a:gridCol w="1086304">
                  <a:extLst>
                    <a:ext uri="{9D8B030D-6E8A-4147-A177-3AD203B41FA5}">
                      <a16:colId xmlns:a16="http://schemas.microsoft.com/office/drawing/2014/main" val="2930687912"/>
                    </a:ext>
                  </a:extLst>
                </a:gridCol>
                <a:gridCol w="720000">
                  <a:extLst>
                    <a:ext uri="{9D8B030D-6E8A-4147-A177-3AD203B41FA5}">
                      <a16:colId xmlns:a16="http://schemas.microsoft.com/office/drawing/2014/main" val="1747094422"/>
                    </a:ext>
                  </a:extLst>
                </a:gridCol>
                <a:gridCol w="720000">
                  <a:extLst>
                    <a:ext uri="{9D8B030D-6E8A-4147-A177-3AD203B41FA5}">
                      <a16:colId xmlns:a16="http://schemas.microsoft.com/office/drawing/2014/main" val="1043698249"/>
                    </a:ext>
                  </a:extLst>
                </a:gridCol>
                <a:gridCol w="720000">
                  <a:extLst>
                    <a:ext uri="{9D8B030D-6E8A-4147-A177-3AD203B41FA5}">
                      <a16:colId xmlns:a16="http://schemas.microsoft.com/office/drawing/2014/main" val="2294549244"/>
                    </a:ext>
                  </a:extLst>
                </a:gridCol>
                <a:gridCol w="720000">
                  <a:extLst>
                    <a:ext uri="{9D8B030D-6E8A-4147-A177-3AD203B41FA5}">
                      <a16:colId xmlns:a16="http://schemas.microsoft.com/office/drawing/2014/main" val="1345192689"/>
                    </a:ext>
                  </a:extLst>
                </a:gridCol>
                <a:gridCol w="720000">
                  <a:extLst>
                    <a:ext uri="{9D8B030D-6E8A-4147-A177-3AD203B41FA5}">
                      <a16:colId xmlns:a16="http://schemas.microsoft.com/office/drawing/2014/main" val="1693854785"/>
                    </a:ext>
                  </a:extLst>
                </a:gridCol>
                <a:gridCol w="720000">
                  <a:extLst>
                    <a:ext uri="{9D8B030D-6E8A-4147-A177-3AD203B41FA5}">
                      <a16:colId xmlns:a16="http://schemas.microsoft.com/office/drawing/2014/main" val="2457192930"/>
                    </a:ext>
                  </a:extLst>
                </a:gridCol>
                <a:gridCol w="720000">
                  <a:extLst>
                    <a:ext uri="{9D8B030D-6E8A-4147-A177-3AD203B41FA5}">
                      <a16:colId xmlns:a16="http://schemas.microsoft.com/office/drawing/2014/main" val="514390550"/>
                    </a:ext>
                  </a:extLst>
                </a:gridCol>
                <a:gridCol w="720000">
                  <a:extLst>
                    <a:ext uri="{9D8B030D-6E8A-4147-A177-3AD203B41FA5}">
                      <a16:colId xmlns:a16="http://schemas.microsoft.com/office/drawing/2014/main" val="1474627813"/>
                    </a:ext>
                  </a:extLst>
                </a:gridCol>
              </a:tblGrid>
              <a:tr h="360000">
                <a:tc>
                  <a:txBody>
                    <a:bodyPr/>
                    <a:lstStyle/>
                    <a:p>
                      <a:pPr algn="ctr">
                        <a:lnSpc>
                          <a:spcPct val="100000"/>
                        </a:lnSpc>
                        <a:spcBef>
                          <a:spcPts val="1200"/>
                        </a:spcBef>
                        <a:spcAft>
                          <a:spcPts val="1200"/>
                        </a:spcAft>
                      </a:pPr>
                      <a:r>
                        <a:rPr lang="en-CA"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4">
                  <a:txBody>
                    <a:bodyPr/>
                    <a:lstStyle/>
                    <a:p>
                      <a:pPr algn="ctr">
                        <a:lnSpc>
                          <a:spcPct val="100000"/>
                        </a:lnSpc>
                        <a:spcBef>
                          <a:spcPts val="1200"/>
                        </a:spcBef>
                        <a:spcAft>
                          <a:spcPts val="1200"/>
                        </a:spcAft>
                      </a:pPr>
                      <a:r>
                        <a:rPr lang="en-CA"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Upper Layer</a:t>
                      </a:r>
                      <a:endParaRPr lang="en-CA" sz="1600" b="1"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hMerge="1">
                  <a:txBody>
                    <a:bodyPr/>
                    <a:lstStyle/>
                    <a:p>
                      <a:endParaRPr lang="en-CA"/>
                    </a:p>
                  </a:txBody>
                  <a:tcPr/>
                </a:tc>
                <a:tc hMerge="1">
                  <a:txBody>
                    <a:bodyPr/>
                    <a:lstStyle/>
                    <a:p>
                      <a:endParaRPr lang="en-CA"/>
                    </a:p>
                  </a:txBody>
                  <a:tcPr/>
                </a:tc>
                <a:tc hMerge="1">
                  <a:txBody>
                    <a:bodyPr/>
                    <a:lstStyle/>
                    <a:p>
                      <a:endParaRPr lang="en-CA"/>
                    </a:p>
                  </a:txBody>
                  <a:tcPr/>
                </a:tc>
                <a:tc gridSpan="4">
                  <a:txBody>
                    <a:bodyPr/>
                    <a:lstStyle/>
                    <a:p>
                      <a:pPr algn="ctr">
                        <a:lnSpc>
                          <a:spcPct val="100000"/>
                        </a:lnSpc>
                        <a:spcBef>
                          <a:spcPts val="1200"/>
                        </a:spcBef>
                        <a:spcAft>
                          <a:spcPts val="1200"/>
                        </a:spcAft>
                      </a:pPr>
                      <a:r>
                        <a:rPr lang="en-CA"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Lower Layer</a:t>
                      </a:r>
                      <a:endParaRPr lang="en-CA" sz="1600" b="1"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2236000017"/>
                  </a:ext>
                </a:extLst>
              </a:tr>
              <a:tr h="648000">
                <a:tc>
                  <a:txBody>
                    <a:bodyPr/>
                    <a:lstStyle/>
                    <a:p>
                      <a:pPr algn="ctr">
                        <a:lnSpc>
                          <a:spcPct val="100000"/>
                        </a:lnSpc>
                        <a:spcBef>
                          <a:spcPts val="0"/>
                        </a:spcBef>
                        <a:spcAft>
                          <a:spcPts val="0"/>
                        </a:spcAft>
                      </a:pPr>
                      <a:r>
                        <a:rPr lang="en-CA"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Coil Direction</a:t>
                      </a:r>
                      <a:endParaRPr lang="en-CA" sz="1600" b="1"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Bef>
                          <a:spcPts val="1200"/>
                        </a:spcBef>
                        <a:spcAft>
                          <a:spcPts val="1200"/>
                        </a:spcAft>
                      </a:pPr>
                      <a:r>
                        <a:rPr lang="en-C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CA" sz="16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Bef>
                          <a:spcPts val="1200"/>
                        </a:spcBef>
                        <a:spcAft>
                          <a:spcPts val="1200"/>
                        </a:spcAft>
                      </a:pPr>
                      <a:r>
                        <a:rPr lang="en-C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CA" sz="16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Bef>
                          <a:spcPts val="1200"/>
                        </a:spcBef>
                        <a:spcAft>
                          <a:spcPts val="1200"/>
                        </a:spcAft>
                      </a:pPr>
                      <a:r>
                        <a:rPr lang="en-C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CA" sz="16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Bef>
                          <a:spcPts val="1200"/>
                        </a:spcBef>
                        <a:spcAft>
                          <a:spcPts val="1200"/>
                        </a:spcAft>
                      </a:pPr>
                      <a:r>
                        <a:rPr lang="en-CA"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Bef>
                          <a:spcPts val="1200"/>
                        </a:spcBef>
                        <a:spcAft>
                          <a:spcPts val="1200"/>
                        </a:spcAft>
                      </a:pPr>
                      <a:r>
                        <a:rPr lang="en-CA"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Bef>
                          <a:spcPts val="1200"/>
                        </a:spcBef>
                        <a:spcAft>
                          <a:spcPts val="1200"/>
                        </a:spcAft>
                      </a:pPr>
                      <a:r>
                        <a:rPr lang="en-C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CA" sz="16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Bef>
                          <a:spcPts val="1200"/>
                        </a:spcBef>
                        <a:spcAft>
                          <a:spcPts val="1200"/>
                        </a:spcAft>
                      </a:pPr>
                      <a:r>
                        <a:rPr lang="en-C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CA" sz="16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Bef>
                          <a:spcPts val="1200"/>
                        </a:spcBef>
                        <a:spcAft>
                          <a:spcPts val="1200"/>
                        </a:spcAft>
                      </a:pPr>
                      <a:r>
                        <a:rPr lang="en-CA"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8148284"/>
                  </a:ext>
                </a:extLst>
              </a:tr>
              <a:tr h="648000">
                <a:tc>
                  <a:txBody>
                    <a:bodyPr/>
                    <a:lstStyle/>
                    <a:p>
                      <a:pPr algn="ctr">
                        <a:lnSpc>
                          <a:spcPct val="100000"/>
                        </a:lnSpc>
                        <a:spcBef>
                          <a:spcPts val="1200"/>
                        </a:spcBef>
                        <a:spcAft>
                          <a:spcPts val="1200"/>
                        </a:spcAft>
                      </a:pPr>
                      <a:r>
                        <a:rPr lang="en-CA" sz="16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Phase A</a:t>
                      </a:r>
                      <a:endParaRPr lang="en-CA" sz="1600" b="1"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Bef>
                          <a:spcPts val="1200"/>
                        </a:spcBef>
                        <a:spcAft>
                          <a:spcPts val="1200"/>
                        </a:spcAft>
                      </a:pPr>
                      <a:r>
                        <a:rPr lang="en-CA" sz="16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CA" sz="16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Bef>
                          <a:spcPts val="1200"/>
                        </a:spcBef>
                        <a:spcAft>
                          <a:spcPts val="1200"/>
                        </a:spcAft>
                      </a:pPr>
                      <a:r>
                        <a:rPr lang="en-CA"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Bef>
                          <a:spcPts val="1200"/>
                        </a:spcBef>
                        <a:spcAft>
                          <a:spcPts val="1200"/>
                        </a:spcAft>
                      </a:pPr>
                      <a:r>
                        <a:rPr lang="en-CA" sz="160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CA" sz="16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28575" cap="flat" cmpd="sng" algn="ctr">
                      <a:solidFill>
                        <a:srgbClr val="FFC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Bef>
                          <a:spcPts val="1200"/>
                        </a:spcBef>
                        <a:spcAft>
                          <a:spcPts val="1200"/>
                        </a:spcAft>
                      </a:pPr>
                      <a:r>
                        <a:rPr lang="en-CA" sz="160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CA" sz="16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Bef>
                          <a:spcPts val="1200"/>
                        </a:spcBef>
                        <a:spcAft>
                          <a:spcPts val="1200"/>
                        </a:spcAft>
                      </a:pPr>
                      <a:r>
                        <a:rPr lang="en-CA"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28575" cap="flat" cmpd="sng" algn="ctr">
                      <a:solidFill>
                        <a:srgbClr val="FFC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Bef>
                          <a:spcPts val="1200"/>
                        </a:spcBef>
                        <a:spcAft>
                          <a:spcPts val="1200"/>
                        </a:spcAft>
                      </a:pPr>
                      <a:r>
                        <a:rPr lang="en-CA"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Bef>
                          <a:spcPts val="1200"/>
                        </a:spcBef>
                        <a:spcAft>
                          <a:spcPts val="1200"/>
                        </a:spcAft>
                      </a:pPr>
                      <a:r>
                        <a:rPr lang="en-CA" sz="160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28575" cap="flat" cmpd="sng" algn="ctr">
                      <a:solidFill>
                        <a:srgbClr val="FFC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Bef>
                          <a:spcPts val="1200"/>
                        </a:spcBef>
                        <a:spcAft>
                          <a:spcPts val="1200"/>
                        </a:spcAft>
                      </a:pPr>
                      <a:r>
                        <a:rPr lang="en-CA" sz="160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30428954"/>
                  </a:ext>
                </a:extLst>
              </a:tr>
              <a:tr h="648000">
                <a:tc>
                  <a:txBody>
                    <a:bodyPr/>
                    <a:lstStyle/>
                    <a:p>
                      <a:pPr algn="ctr">
                        <a:lnSpc>
                          <a:spcPct val="100000"/>
                        </a:lnSpc>
                        <a:spcBef>
                          <a:spcPts val="1200"/>
                        </a:spcBef>
                        <a:spcAft>
                          <a:spcPts val="1200"/>
                        </a:spcAft>
                      </a:pPr>
                      <a:r>
                        <a:rPr lang="en-CA" sz="1600" b="1"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Phase B</a:t>
                      </a:r>
                      <a:endParaRPr lang="en-CA" sz="1600" b="1"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Bef>
                          <a:spcPts val="1200"/>
                        </a:spcBef>
                        <a:spcAft>
                          <a:spcPts val="1200"/>
                        </a:spcAft>
                      </a:pPr>
                      <a:r>
                        <a:rPr lang="en-CA" sz="160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CA" sz="16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Bef>
                          <a:spcPts val="1200"/>
                        </a:spcBef>
                        <a:spcAft>
                          <a:spcPts val="1200"/>
                        </a:spcAft>
                      </a:pPr>
                      <a:r>
                        <a:rPr lang="en-CA" sz="160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CA" sz="16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Bef>
                          <a:spcPts val="1200"/>
                        </a:spcBef>
                        <a:spcAft>
                          <a:spcPts val="1200"/>
                        </a:spcAft>
                      </a:pPr>
                      <a:r>
                        <a:rPr lang="en-CA"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28575" cap="flat" cmpd="sng" algn="ctr">
                      <a:solidFill>
                        <a:srgbClr val="FFC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Bef>
                          <a:spcPts val="1200"/>
                        </a:spcBef>
                        <a:spcAft>
                          <a:spcPts val="1200"/>
                        </a:spcAft>
                      </a:pPr>
                      <a:r>
                        <a:rPr lang="en-CA"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Bef>
                          <a:spcPts val="1200"/>
                        </a:spcBef>
                        <a:spcAft>
                          <a:spcPts val="1200"/>
                        </a:spcAft>
                      </a:pPr>
                      <a:r>
                        <a:rPr lang="en-CA" sz="1600"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28575" cap="flat" cmpd="sng" algn="ctr">
                      <a:solidFill>
                        <a:srgbClr val="FFC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Bef>
                          <a:spcPts val="1200"/>
                        </a:spcBef>
                        <a:spcAft>
                          <a:spcPts val="1200"/>
                        </a:spcAft>
                      </a:pPr>
                      <a:r>
                        <a:rPr lang="en-CA" sz="1600"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Bef>
                          <a:spcPts val="1200"/>
                        </a:spcBef>
                        <a:spcAft>
                          <a:spcPts val="1200"/>
                        </a:spcAft>
                      </a:pPr>
                      <a:r>
                        <a:rPr lang="en-CA"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28575" cap="flat" cmpd="sng" algn="ctr">
                      <a:solidFill>
                        <a:srgbClr val="FFC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Bef>
                          <a:spcPts val="1200"/>
                        </a:spcBef>
                        <a:spcAft>
                          <a:spcPts val="1200"/>
                        </a:spcAft>
                      </a:pPr>
                      <a:r>
                        <a:rPr lang="en-CA"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42872737"/>
                  </a:ext>
                </a:extLst>
              </a:tr>
              <a:tr h="648000">
                <a:tc>
                  <a:txBody>
                    <a:bodyPr/>
                    <a:lstStyle/>
                    <a:p>
                      <a:pPr algn="ctr">
                        <a:lnSpc>
                          <a:spcPct val="100000"/>
                        </a:lnSpc>
                        <a:spcBef>
                          <a:spcPts val="1200"/>
                        </a:spcBef>
                        <a:spcAft>
                          <a:spcPts val="1200"/>
                        </a:spcAft>
                      </a:pPr>
                      <a:r>
                        <a:rPr lang="en-CA" sz="1600" b="1"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Phase C</a:t>
                      </a:r>
                      <a:endParaRPr lang="en-CA" sz="1600" b="1"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Bef>
                          <a:spcPts val="1200"/>
                        </a:spcBef>
                        <a:spcAft>
                          <a:spcPts val="1200"/>
                        </a:spcAft>
                      </a:pPr>
                      <a:r>
                        <a:rPr lang="en-CA" sz="160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Bef>
                          <a:spcPts val="1200"/>
                        </a:spcBef>
                        <a:spcAft>
                          <a:spcPts val="1200"/>
                        </a:spcAft>
                      </a:pPr>
                      <a:r>
                        <a:rPr lang="en-CA" sz="160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Bef>
                          <a:spcPts val="1200"/>
                        </a:spcBef>
                        <a:spcAft>
                          <a:spcPts val="1200"/>
                        </a:spcAft>
                      </a:pPr>
                      <a:r>
                        <a:rPr lang="en-CA" sz="1600"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28575" cap="flat" cmpd="sng" algn="ctr">
                      <a:solidFill>
                        <a:srgbClr val="FFC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FFC000"/>
                      </a:solidFill>
                      <a:prstDash val="solid"/>
                      <a:round/>
                      <a:headEnd type="none" w="med" len="med"/>
                      <a:tailEnd type="none" w="med" len="med"/>
                    </a:lnB>
                    <a:solidFill>
                      <a:srgbClr val="FFFFFF"/>
                    </a:solidFill>
                  </a:tcPr>
                </a:tc>
                <a:tc>
                  <a:txBody>
                    <a:bodyPr/>
                    <a:lstStyle/>
                    <a:p>
                      <a:pPr algn="ctr">
                        <a:lnSpc>
                          <a:spcPct val="100000"/>
                        </a:lnSpc>
                        <a:spcBef>
                          <a:spcPts val="1200"/>
                        </a:spcBef>
                        <a:spcAft>
                          <a:spcPts val="1200"/>
                        </a:spcAft>
                      </a:pPr>
                      <a:r>
                        <a:rPr lang="en-CA" sz="1600"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FFC000"/>
                      </a:solidFill>
                      <a:prstDash val="solid"/>
                      <a:round/>
                      <a:headEnd type="none" w="med" len="med"/>
                      <a:tailEnd type="none" w="med" len="med"/>
                    </a:lnB>
                    <a:solidFill>
                      <a:srgbClr val="FFFFFF"/>
                    </a:solidFill>
                  </a:tcPr>
                </a:tc>
                <a:tc>
                  <a:txBody>
                    <a:bodyPr/>
                    <a:lstStyle/>
                    <a:p>
                      <a:pPr algn="ctr">
                        <a:lnSpc>
                          <a:spcPct val="100000"/>
                        </a:lnSpc>
                        <a:spcBef>
                          <a:spcPts val="1200"/>
                        </a:spcBef>
                        <a:spcAft>
                          <a:spcPts val="1200"/>
                        </a:spcAft>
                      </a:pPr>
                      <a:r>
                        <a:rPr lang="en-CA" sz="160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28575" cap="flat" cmpd="sng" algn="ctr">
                      <a:solidFill>
                        <a:srgbClr val="FFC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Bef>
                          <a:spcPts val="1200"/>
                        </a:spcBef>
                        <a:spcAft>
                          <a:spcPts val="1200"/>
                        </a:spcAft>
                      </a:pPr>
                      <a:r>
                        <a:rPr lang="en-CA" sz="160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Bef>
                          <a:spcPts val="1200"/>
                        </a:spcBef>
                        <a:spcAft>
                          <a:spcPts val="1200"/>
                        </a:spcAft>
                      </a:pPr>
                      <a:r>
                        <a:rPr lang="en-CA" sz="1600"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28575" cap="flat" cmpd="sng" algn="ctr">
                      <a:solidFill>
                        <a:srgbClr val="FFC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FFC000"/>
                      </a:solidFill>
                      <a:prstDash val="solid"/>
                      <a:round/>
                      <a:headEnd type="none" w="med" len="med"/>
                      <a:tailEnd type="none" w="med" len="med"/>
                    </a:lnB>
                    <a:solidFill>
                      <a:srgbClr val="FFFFFF"/>
                    </a:solidFill>
                  </a:tcPr>
                </a:tc>
                <a:tc>
                  <a:txBody>
                    <a:bodyPr/>
                    <a:lstStyle/>
                    <a:p>
                      <a:pPr algn="ctr">
                        <a:lnSpc>
                          <a:spcPct val="100000"/>
                        </a:lnSpc>
                        <a:spcBef>
                          <a:spcPts val="1200"/>
                        </a:spcBef>
                        <a:spcAft>
                          <a:spcPts val="1200"/>
                        </a:spcAft>
                      </a:pPr>
                      <a:r>
                        <a:rPr lang="en-CA" sz="1600"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FFC000"/>
                      </a:solidFill>
                      <a:prstDash val="solid"/>
                      <a:round/>
                      <a:headEnd type="none" w="med" len="med"/>
                      <a:tailEnd type="none" w="med" len="med"/>
                    </a:lnB>
                    <a:solidFill>
                      <a:srgbClr val="FFFFFF"/>
                    </a:solidFill>
                  </a:tcPr>
                </a:tc>
                <a:extLst>
                  <a:ext uri="{0D108BD9-81ED-4DB2-BD59-A6C34878D82A}">
                    <a16:rowId xmlns:a16="http://schemas.microsoft.com/office/drawing/2014/main" val="2347977246"/>
                  </a:ext>
                </a:extLst>
              </a:tr>
            </a:tbl>
          </a:graphicData>
        </a:graphic>
      </p:graphicFrame>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D681B787-F970-1D34-5097-DB858545B205}"/>
                  </a:ext>
                </a:extLst>
              </p:cNvPr>
              <p:cNvGraphicFramePr>
                <a:graphicFrameLocks noGrp="1"/>
              </p:cNvGraphicFramePr>
              <p:nvPr>
                <p:extLst>
                  <p:ext uri="{D42A27DB-BD31-4B8C-83A1-F6EECF244321}">
                    <p14:modId xmlns:p14="http://schemas.microsoft.com/office/powerpoint/2010/main" val="3916473315"/>
                  </p:ext>
                </p:extLst>
              </p:nvPr>
            </p:nvGraphicFramePr>
            <p:xfrm>
              <a:off x="8583929" y="2580787"/>
              <a:ext cx="2236109" cy="487680"/>
            </p:xfrm>
            <a:graphic>
              <a:graphicData uri="http://schemas.openxmlformats.org/drawingml/2006/table">
                <a:tbl>
                  <a:tblPr firstRow="1" firstCol="1" bandRow="1">
                    <a:tableStyleId>{5C22544A-7EE6-4342-B048-85BDC9FD1C3A}</a:tableStyleId>
                  </a:tblPr>
                  <a:tblGrid>
                    <a:gridCol w="1967783">
                      <a:extLst>
                        <a:ext uri="{9D8B030D-6E8A-4147-A177-3AD203B41FA5}">
                          <a16:colId xmlns:a16="http://schemas.microsoft.com/office/drawing/2014/main" val="3954432147"/>
                        </a:ext>
                      </a:extLst>
                    </a:gridCol>
                    <a:gridCol w="268326">
                      <a:extLst>
                        <a:ext uri="{9D8B030D-6E8A-4147-A177-3AD203B41FA5}">
                          <a16:colId xmlns:a16="http://schemas.microsoft.com/office/drawing/2014/main" val="1336199958"/>
                        </a:ext>
                      </a:extLst>
                    </a:gridCol>
                  </a:tblGrid>
                  <a:tr h="487680">
                    <a:tc>
                      <a:txBody>
                        <a:bodyPr/>
                        <a:lstStyle/>
                        <a:p>
                          <a:pPr algn="ctr">
                            <a:lnSpc>
                              <a:spcPct val="100000"/>
                            </a:lnSpc>
                            <a:spcAft>
                              <a:spcPts val="0"/>
                            </a:spcAft>
                          </a:pPr>
                          <a14:m>
                            <m:oMathPara xmlns:m="http://schemas.openxmlformats.org/officeDocument/2006/math">
                              <m:oMathParaPr>
                                <m:jc m:val="centerGroup"/>
                              </m:oMathParaPr>
                              <m:oMath xmlns:m="http://schemas.openxmlformats.org/officeDocument/2006/math">
                                <m:sSub>
                                  <m:sSubPr>
                                    <m:ctrlPr>
                                      <a:rPr lang="en-CA" sz="1600" i="1" kern="1200" smtClean="0">
                                        <a:solidFill>
                                          <a:schemeClr val="tx1"/>
                                        </a:solidFill>
                                        <a:effectLst/>
                                        <a:latin typeface="Cambria Math" panose="02040503050406030204" pitchFamily="18" charset="0"/>
                                        <a:ea typeface="+mn-ea"/>
                                        <a:cs typeface="+mn-cs"/>
                                      </a:rPr>
                                    </m:ctrlPr>
                                  </m:sSubPr>
                                  <m:e>
                                    <m:r>
                                      <a:rPr lang="en-US" sz="1600" i="1" kern="1200">
                                        <a:solidFill>
                                          <a:schemeClr val="tx1"/>
                                        </a:solidFill>
                                        <a:effectLst/>
                                        <a:latin typeface="Cambria Math" panose="02040503050406030204" pitchFamily="18" charset="0"/>
                                        <a:ea typeface="+mn-ea"/>
                                        <a:cs typeface="+mn-cs"/>
                                      </a:rPr>
                                      <m:t>𝑦</m:t>
                                    </m:r>
                                  </m:e>
                                  <m:sub>
                                    <m:r>
                                      <a:rPr lang="en-US" sz="1600" i="1" kern="1200">
                                        <a:solidFill>
                                          <a:schemeClr val="tx1"/>
                                        </a:solidFill>
                                        <a:effectLst/>
                                        <a:latin typeface="Cambria Math" panose="02040503050406030204" pitchFamily="18" charset="0"/>
                                        <a:ea typeface="+mn-ea"/>
                                        <a:cs typeface="+mn-cs"/>
                                      </a:rPr>
                                      <m:t>𝑐</m:t>
                                    </m:r>
                                  </m:sub>
                                </m:sSub>
                                <m:r>
                                  <a:rPr lang="en-US" sz="1600" i="1" kern="1200">
                                    <a:solidFill>
                                      <a:schemeClr val="tx1"/>
                                    </a:solidFill>
                                    <a:effectLst/>
                                    <a:latin typeface="Cambria Math" panose="02040503050406030204" pitchFamily="18" charset="0"/>
                                    <a:ea typeface="+mn-ea"/>
                                    <a:cs typeface="+mn-cs"/>
                                  </a:rPr>
                                  <m:t>=</m:t>
                                </m:r>
                                <m:f>
                                  <m:fPr>
                                    <m:ctrlPr>
                                      <a:rPr lang="en-CA" sz="1600" i="1" kern="1200">
                                        <a:solidFill>
                                          <a:schemeClr val="tx1"/>
                                        </a:solidFill>
                                        <a:effectLst/>
                                        <a:latin typeface="Cambria Math" panose="02040503050406030204" pitchFamily="18" charset="0"/>
                                        <a:ea typeface="+mn-ea"/>
                                        <a:cs typeface="+mn-cs"/>
                                      </a:rPr>
                                    </m:ctrlPr>
                                  </m:fPr>
                                  <m:num>
                                    <m:r>
                                      <a:rPr lang="en-US" sz="1600" i="1" kern="1200">
                                        <a:solidFill>
                                          <a:schemeClr val="tx1"/>
                                        </a:solidFill>
                                        <a:effectLst/>
                                        <a:latin typeface="Cambria Math" panose="02040503050406030204" pitchFamily="18" charset="0"/>
                                        <a:ea typeface="+mn-ea"/>
                                        <a:cs typeface="+mn-cs"/>
                                      </a:rPr>
                                      <m:t>5</m:t>
                                    </m:r>
                                  </m:num>
                                  <m:den>
                                    <m:r>
                                      <a:rPr lang="en-US" sz="1600" i="1" kern="1200">
                                        <a:solidFill>
                                          <a:schemeClr val="tx1"/>
                                        </a:solidFill>
                                        <a:effectLst/>
                                        <a:latin typeface="Cambria Math" panose="02040503050406030204" pitchFamily="18" charset="0"/>
                                        <a:ea typeface="+mn-ea"/>
                                        <a:cs typeface="+mn-cs"/>
                                      </a:rPr>
                                      <m:t>6</m:t>
                                    </m:r>
                                  </m:den>
                                </m:f>
                                <m:sSub>
                                  <m:sSubPr>
                                    <m:ctrlPr>
                                      <a:rPr lang="en-CA" sz="1600" i="1" kern="1200">
                                        <a:solidFill>
                                          <a:schemeClr val="tx1"/>
                                        </a:solidFill>
                                        <a:effectLst/>
                                        <a:latin typeface="Cambria Math" panose="02040503050406030204" pitchFamily="18" charset="0"/>
                                        <a:ea typeface="+mn-ea"/>
                                        <a:cs typeface="+mn-cs"/>
                                      </a:rPr>
                                    </m:ctrlPr>
                                  </m:sSubPr>
                                  <m:e>
                                    <m:r>
                                      <a:rPr lang="en-US" sz="1600" i="1" kern="1200">
                                        <a:solidFill>
                                          <a:schemeClr val="tx1"/>
                                        </a:solidFill>
                                        <a:effectLst/>
                                        <a:latin typeface="Cambria Math" panose="02040503050406030204" pitchFamily="18" charset="0"/>
                                        <a:ea typeface="+mn-ea"/>
                                        <a:cs typeface="+mn-cs"/>
                                      </a:rPr>
                                      <m:t>𝑦</m:t>
                                    </m:r>
                                  </m:e>
                                  <m:sub>
                                    <m:r>
                                      <a:rPr lang="en-US" sz="1600" i="1" kern="1200">
                                        <a:solidFill>
                                          <a:schemeClr val="tx1"/>
                                        </a:solidFill>
                                        <a:effectLst/>
                                        <a:latin typeface="Cambria Math" panose="02040503050406030204" pitchFamily="18" charset="0"/>
                                        <a:ea typeface="+mn-ea"/>
                                        <a:cs typeface="+mn-cs"/>
                                      </a:rPr>
                                      <m:t>𝑝</m:t>
                                    </m:r>
                                  </m:sub>
                                </m:sSub>
                              </m:oMath>
                            </m:oMathPara>
                          </a14:m>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600" b="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rPr>
                            <a:t>(2)</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13912" marR="1391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1103551"/>
                      </a:ext>
                    </a:extLst>
                  </a:tr>
                </a:tbl>
              </a:graphicData>
            </a:graphic>
          </p:graphicFrame>
        </mc:Choice>
        <mc:Fallback xmlns="">
          <p:graphicFrame>
            <p:nvGraphicFramePr>
              <p:cNvPr id="3" name="Table 2">
                <a:extLst>
                  <a:ext uri="{FF2B5EF4-FFF2-40B4-BE49-F238E27FC236}">
                    <a16:creationId xmlns:a16="http://schemas.microsoft.com/office/drawing/2014/main" id="{D681B787-F970-1D34-5097-DB858545B205}"/>
                  </a:ext>
                </a:extLst>
              </p:cNvPr>
              <p:cNvGraphicFramePr>
                <a:graphicFrameLocks noGrp="1"/>
              </p:cNvGraphicFramePr>
              <p:nvPr>
                <p:extLst>
                  <p:ext uri="{D42A27DB-BD31-4B8C-83A1-F6EECF244321}">
                    <p14:modId xmlns:p14="http://schemas.microsoft.com/office/powerpoint/2010/main" val="3916473315"/>
                  </p:ext>
                </p:extLst>
              </p:nvPr>
            </p:nvGraphicFramePr>
            <p:xfrm>
              <a:off x="8583929" y="2580787"/>
              <a:ext cx="2236109" cy="487680"/>
            </p:xfrm>
            <a:graphic>
              <a:graphicData uri="http://schemas.openxmlformats.org/drawingml/2006/table">
                <a:tbl>
                  <a:tblPr firstRow="1" firstCol="1" bandRow="1">
                    <a:tableStyleId>{5C22544A-7EE6-4342-B048-85BDC9FD1C3A}</a:tableStyleId>
                  </a:tblPr>
                  <a:tblGrid>
                    <a:gridCol w="1967783">
                      <a:extLst>
                        <a:ext uri="{9D8B030D-6E8A-4147-A177-3AD203B41FA5}">
                          <a16:colId xmlns:a16="http://schemas.microsoft.com/office/drawing/2014/main" val="3954432147"/>
                        </a:ext>
                      </a:extLst>
                    </a:gridCol>
                    <a:gridCol w="268326">
                      <a:extLst>
                        <a:ext uri="{9D8B030D-6E8A-4147-A177-3AD203B41FA5}">
                          <a16:colId xmlns:a16="http://schemas.microsoft.com/office/drawing/2014/main" val="1336199958"/>
                        </a:ext>
                      </a:extLst>
                    </a:gridCol>
                  </a:tblGrid>
                  <a:tr h="487680">
                    <a:tc>
                      <a:txBody>
                        <a:bodyPr/>
                        <a:lstStyle/>
                        <a:p>
                          <a:endParaRPr lang="en-US"/>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r="-1362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600" b="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rPr>
                            <a:t>(2)</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13912" marR="1391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1103551"/>
                      </a:ext>
                    </a:extLst>
                  </a:tr>
                </a:tbl>
              </a:graphicData>
            </a:graphic>
          </p:graphicFrame>
        </mc:Fallback>
      </mc:AlternateContent>
      <p:sp>
        <p:nvSpPr>
          <p:cNvPr id="6" name="TextBox 5">
            <a:extLst>
              <a:ext uri="{FF2B5EF4-FFF2-40B4-BE49-F238E27FC236}">
                <a16:creationId xmlns:a16="http://schemas.microsoft.com/office/drawing/2014/main" id="{91BB5FC2-387F-3DC1-531A-53C8B98F84A0}"/>
              </a:ext>
            </a:extLst>
          </p:cNvPr>
          <p:cNvSpPr txBox="1"/>
          <p:nvPr/>
        </p:nvSpPr>
        <p:spPr>
          <a:xfrm>
            <a:off x="8180397" y="1463182"/>
            <a:ext cx="3661083" cy="923330"/>
          </a:xfrm>
          <a:prstGeom prst="rect">
            <a:avLst/>
          </a:prstGeom>
          <a:noFill/>
        </p:spPr>
        <p:txBody>
          <a:bodyPr wrap="square">
            <a:spAutoFit/>
          </a:bodyPr>
          <a:lstStyle/>
          <a:p>
            <a:pPr marL="285750" indent="-285750">
              <a:buFont typeface="Arial" panose="020B0604020202020204" pitchFamily="34" charset="0"/>
              <a:buChar char="•"/>
            </a:pPr>
            <a:r>
              <a:rPr lang="en-US" sz="1800" dirty="0">
                <a:solidFill>
                  <a:prstClr val="black"/>
                </a:solidFill>
                <a:latin typeface="Times New Roman" panose="02020603050405020304" pitchFamily="18" charset="0"/>
                <a:cs typeface="Times New Roman" panose="02020603050405020304" pitchFamily="18" charset="0"/>
              </a:rPr>
              <a:t>Equation (2) targets the 5th and 7th harmonic and defines the coil pitch for double-layer windings</a:t>
            </a:r>
            <a:endParaRPr lang="en-CA" dirty="0"/>
          </a:p>
        </p:txBody>
      </p:sp>
      <p:sp>
        <p:nvSpPr>
          <p:cNvPr id="7" name="TextBox 6">
            <a:extLst>
              <a:ext uri="{FF2B5EF4-FFF2-40B4-BE49-F238E27FC236}">
                <a16:creationId xmlns:a16="http://schemas.microsoft.com/office/drawing/2014/main" id="{58BBBAF8-CC0E-E8A7-F4AE-1A506100A7A9}"/>
              </a:ext>
            </a:extLst>
          </p:cNvPr>
          <p:cNvSpPr txBox="1"/>
          <p:nvPr/>
        </p:nvSpPr>
        <p:spPr>
          <a:xfrm>
            <a:off x="8180397" y="3242063"/>
            <a:ext cx="3661083" cy="1200329"/>
          </a:xfrm>
          <a:prstGeom prst="rect">
            <a:avLst/>
          </a:prstGeom>
          <a:noFill/>
        </p:spPr>
        <p:txBody>
          <a:bodyPr wrap="square">
            <a:spAutoFit/>
          </a:bodyPr>
          <a:lstStyle/>
          <a:p>
            <a:pPr marL="285750" indent="-285750">
              <a:buFont typeface="Arial" panose="020B0604020202020204" pitchFamily="34" charset="0"/>
              <a:buChar char="•"/>
            </a:pPr>
            <a:r>
              <a:rPr lang="en-US" sz="1800" dirty="0">
                <a:solidFill>
                  <a:prstClr val="black"/>
                </a:solidFill>
                <a:latin typeface="Times New Roman" panose="02020603050405020304" pitchFamily="18" charset="0"/>
                <a:cs typeface="Times New Roman" panose="02020603050405020304" pitchFamily="18" charset="0"/>
              </a:rPr>
              <a:t>The winding distribution table (WDT) is easily re-written into an algorithm within the objective function</a:t>
            </a:r>
            <a:endParaRPr lang="en-CA" dirty="0"/>
          </a:p>
        </p:txBody>
      </p:sp>
    </p:spTree>
    <p:extLst>
      <p:ext uri="{BB962C8B-B14F-4D97-AF65-F5344CB8AC3E}">
        <p14:creationId xmlns:p14="http://schemas.microsoft.com/office/powerpoint/2010/main" val="2963937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Defining Primary Motor Relationships</a:t>
            </a:r>
          </a:p>
        </p:txBody>
      </p:sp>
      <p:sp>
        <p:nvSpPr>
          <p:cNvPr id="28" name="TextBox 27">
            <a:extLst>
              <a:ext uri="{FF2B5EF4-FFF2-40B4-BE49-F238E27FC236}">
                <a16:creationId xmlns:a16="http://schemas.microsoft.com/office/drawing/2014/main" id="{ACD71FD4-D434-486A-BE03-FDD7032772FC}"/>
              </a:ext>
            </a:extLst>
          </p:cNvPr>
          <p:cNvSpPr txBox="1"/>
          <p:nvPr/>
        </p:nvSpPr>
        <p:spPr>
          <a:xfrm>
            <a:off x="2587262" y="5333956"/>
            <a:ext cx="7017476" cy="707886"/>
          </a:xfrm>
          <a:prstGeom prst="rect">
            <a:avLst/>
          </a:prstGeom>
          <a:noFill/>
          <a:ln>
            <a:solidFill>
              <a:srgbClr val="FF0000"/>
            </a:solidFill>
            <a:prstDash val="lgDash"/>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Constant motor length, height, and depth requires relationships. </a:t>
            </a:r>
            <a:r>
              <a:rPr lang="en-US" sz="2000" dirty="0">
                <a:solidFill>
                  <a:prstClr val="black"/>
                </a:solidFill>
                <a:latin typeface="Times New Roman" panose="02020603050405020304" pitchFamily="18" charset="0"/>
                <a:cs typeface="Times New Roman" panose="02020603050405020304" pitchFamily="18" charset="0"/>
              </a:rPr>
              <a:t>Each relationship is carefully chosen to produce feasible motors.</a:t>
            </a:r>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845CECE0-E04D-6287-E61D-29CB84200429}"/>
                  </a:ext>
                </a:extLst>
              </p:cNvPr>
              <p:cNvGraphicFramePr>
                <a:graphicFrameLocks noGrp="1"/>
              </p:cNvGraphicFramePr>
              <p:nvPr>
                <p:extLst>
                  <p:ext uri="{D42A27DB-BD31-4B8C-83A1-F6EECF244321}">
                    <p14:modId xmlns:p14="http://schemas.microsoft.com/office/powerpoint/2010/main" val="3737039774"/>
                  </p:ext>
                </p:extLst>
              </p:nvPr>
            </p:nvGraphicFramePr>
            <p:xfrm>
              <a:off x="1395004" y="2894788"/>
              <a:ext cx="3196982" cy="2012633"/>
            </p:xfrm>
            <a:graphic>
              <a:graphicData uri="http://schemas.openxmlformats.org/drawingml/2006/table">
                <a:tbl>
                  <a:tblPr firstRow="1" firstCol="1" bandRow="1">
                    <a:tableStyleId>{5C22544A-7EE6-4342-B048-85BDC9FD1C3A}</a:tableStyleId>
                  </a:tblPr>
                  <a:tblGrid>
                    <a:gridCol w="2880233">
                      <a:extLst>
                        <a:ext uri="{9D8B030D-6E8A-4147-A177-3AD203B41FA5}">
                          <a16:colId xmlns:a16="http://schemas.microsoft.com/office/drawing/2014/main" val="2918417652"/>
                        </a:ext>
                      </a:extLst>
                    </a:gridCol>
                    <a:gridCol w="316749">
                      <a:extLst>
                        <a:ext uri="{9D8B030D-6E8A-4147-A177-3AD203B41FA5}">
                          <a16:colId xmlns:a16="http://schemas.microsoft.com/office/drawing/2014/main" val="726334115"/>
                        </a:ext>
                      </a:extLst>
                    </a:gridCol>
                  </a:tblGrid>
                  <a:tr h="487680">
                    <a:tc>
                      <a:txBody>
                        <a:bodyPr/>
                        <a:lstStyle/>
                        <a:p>
                          <a:pPr algn="ctr" font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ar-AE" sz="1600" b="0" i="1" u="none" strike="noStrike" smtClean="0">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ar-AE" sz="1600" b="0" i="1" u="none" strike="noStrike">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𝐿</m:t>
                                    </m:r>
                                  </m:e>
                                  <m:sub>
                                    <m:r>
                                      <a:rPr lang="ar-AE" sz="1600" b="0" i="1" u="none" strike="noStrike">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𝑝</m:t>
                                    </m:r>
                                  </m:sub>
                                </m:sSub>
                                <m:r>
                                  <a:rPr lang="ar-AE" sz="1600" b="0" i="1" u="none" strike="noStrike">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m:t>
                                </m:r>
                                <m:r>
                                  <m:rPr>
                                    <m:sty m:val="p"/>
                                  </m:rPr>
                                  <a:rPr lang="el-GR" sz="1600" b="0" i="0" u="none" strike="noStrike">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λ</m:t>
                                </m:r>
                                <m:r>
                                  <a:rPr lang="el-GR" sz="1600" b="0" i="0" u="none" strike="noStrike">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 </m:t>
                                </m:r>
                                <m:d>
                                  <m:dPr>
                                    <m:ctrlPr>
                                      <a:rPr lang="ar-AE" sz="1600" b="0" i="1" u="none" strike="noStrike">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ctrlPr>
                                  </m:dPr>
                                  <m:e>
                                    <m:sSub>
                                      <m:sSubPr>
                                        <m:ctrlPr>
                                          <a:rPr lang="ar-AE" sz="1600" b="0" i="1" u="none" strike="noStrike">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ar-AE" sz="1600" b="0" i="1" u="none" strike="noStrike">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𝑁</m:t>
                                        </m:r>
                                      </m:e>
                                      <m:sub>
                                        <m:r>
                                          <a:rPr lang="ar-AE" sz="1600" b="0" i="1" u="none" strike="noStrike">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𝑠</m:t>
                                        </m:r>
                                      </m:sub>
                                    </m:sSub>
                                    <m:r>
                                      <a:rPr lang="ar-AE" sz="1600" b="0" i="1" u="none" strike="noStrike">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m:t>
                                    </m:r>
                                    <m:r>
                                      <a:rPr lang="ar-AE" sz="1600" b="0" i="1" u="none" strike="noStrike">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1</m:t>
                                    </m:r>
                                  </m:e>
                                </m:d>
                                <m:r>
                                  <a:rPr lang="ar-AE" sz="1600" b="0" i="1" u="none" strike="noStrike">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ar-AE" sz="1600" b="0" i="1" u="none" strike="noStrike">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ar-AE" sz="1600" b="0" i="1" u="none" strike="noStrike">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𝑤</m:t>
                                    </m:r>
                                  </m:e>
                                  <m:sub>
                                    <m:r>
                                      <a:rPr lang="ar-AE" sz="1600" b="0" i="1" u="none" strike="noStrike">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𝑠</m:t>
                                    </m:r>
                                  </m:sub>
                                </m:sSub>
                                <m:r>
                                  <a:rPr lang="ar-AE" sz="1600" b="0" i="1" u="none" strike="noStrike">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m:t>
                                </m:r>
                                <m:r>
                                  <a:rPr lang="ar-AE" sz="1600" b="0" i="1" u="none" strike="noStrike">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2</m:t>
                                </m:r>
                                <m:sSub>
                                  <m:sSubPr>
                                    <m:ctrlPr>
                                      <a:rPr lang="ar-AE" sz="1600" b="0" i="1" u="none" strike="noStrike">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ar-AE" sz="1600" b="0" i="1" u="none" strike="noStrike">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𝑤</m:t>
                                    </m:r>
                                  </m:e>
                                  <m:sub>
                                    <m:sSub>
                                      <m:sSubPr>
                                        <m:ctrlPr>
                                          <a:rPr lang="ar-AE" sz="1600" b="0" i="1" u="none" strike="noStrike">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ar-AE" sz="1600" b="0" i="1" u="none" strike="noStrike">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𝑡</m:t>
                                        </m:r>
                                      </m:e>
                                      <m:sub>
                                        <m:r>
                                          <a:rPr lang="ar-AE" sz="1600" b="0" i="1" u="none" strike="noStrike">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𝑒𝑛𝑑</m:t>
                                        </m:r>
                                      </m:sub>
                                    </m:sSub>
                                  </m:sub>
                                </m:sSub>
                              </m:oMath>
                            </m:oMathPara>
                          </a14:m>
                          <a:endParaRPr lang="ar-AE" sz="1600" b="0" i="0" u="none" strike="noStrike" dirty="0">
                            <a:solidFill>
                              <a:schemeClr val="tx1"/>
                            </a:solidFill>
                            <a:effectLst/>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CA" sz="1600" b="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rPr>
                            <a:t>(3)</a:t>
                          </a:r>
                        </a:p>
                      </a:txBody>
                      <a:tcPr marL="13912" marR="1391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5768776"/>
                      </a:ext>
                    </a:extLst>
                  </a:tr>
                  <a:tr h="487680">
                    <a:tc>
                      <a:txBody>
                        <a:bodyPr/>
                        <a:lstStyle/>
                        <a:p>
                          <a:pPr algn="ctr" font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
                                  <m:rPr>
                                    <m:sty m:val="p"/>
                                  </m:rPr>
                                  <a:rPr lang="el-GR" sz="1600" b="0" i="0" u="none" strike="noStrike" smtClean="0">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λ</m:t>
                                </m:r>
                                <m:r>
                                  <a:rPr lang="el-GR" sz="1600" b="0" i="0" u="none" strike="noStrike" smtClean="0">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 </m:t>
                                </m:r>
                                <m:r>
                                  <a:rPr lang="el-GR" sz="1600" b="0" i="1" u="none" strike="noStrike">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ar-AE" sz="1600" b="0" i="1" u="none" strike="noStrike">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ar-AE" sz="1600" b="0" i="1" u="none" strike="noStrike">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𝑤</m:t>
                                    </m:r>
                                  </m:e>
                                  <m:sub>
                                    <m:r>
                                      <a:rPr lang="ar-AE" sz="1600" b="0" i="1" u="none" strike="noStrike">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𝑠</m:t>
                                    </m:r>
                                  </m:sub>
                                </m:sSub>
                                <m:r>
                                  <a:rPr lang="ar-AE" sz="1600" b="0" i="1" u="none" strike="noStrike">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ar-AE" sz="1600" b="0" i="1" u="none" strike="noStrike">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ar-AE" sz="1600" b="0" i="1" u="none" strike="noStrike">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𝑤</m:t>
                                    </m:r>
                                  </m:e>
                                  <m:sub>
                                    <m:r>
                                      <a:rPr lang="ar-AE" sz="1600" b="0" i="1" u="none" strike="noStrike">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𝑡</m:t>
                                    </m:r>
                                  </m:sub>
                                </m:sSub>
                              </m:oMath>
                            </m:oMathPara>
                          </a14:m>
                          <a:endParaRPr lang="ar-AE" sz="1600" b="0" i="0" u="none" strike="noStrike" dirty="0">
                            <a:solidFill>
                              <a:schemeClr val="tx1"/>
                            </a:solidFill>
                            <a:effectLst/>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CA" sz="1600" b="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rPr>
                            <a:t>(4)</a:t>
                          </a:r>
                          <a:endPar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13912" marR="1391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5467709"/>
                      </a:ext>
                    </a:extLst>
                  </a:tr>
                  <a:tr h="487680">
                    <a:tc>
                      <a:txBody>
                        <a:bodyPr/>
                        <a:lstStyle/>
                        <a:p>
                          <a:pPr algn="ctr" font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CA" sz="1600" i="1" kern="1200" smtClean="0">
                                        <a:solidFill>
                                          <a:schemeClr val="tx1"/>
                                        </a:solidFill>
                                        <a:effectLst/>
                                        <a:latin typeface="Cambria Math" panose="02040503050406030204" pitchFamily="18" charset="0"/>
                                        <a:ea typeface="+mn-ea"/>
                                        <a:cs typeface="+mn-cs"/>
                                      </a:rPr>
                                    </m:ctrlPr>
                                  </m:sSubPr>
                                  <m:e>
                                    <m:r>
                                      <a:rPr lang="en-US" sz="1600" i="1" kern="1200">
                                        <a:solidFill>
                                          <a:schemeClr val="tx1"/>
                                        </a:solidFill>
                                        <a:effectLst/>
                                        <a:latin typeface="Cambria Math" panose="02040503050406030204" pitchFamily="18" charset="0"/>
                                        <a:ea typeface="+mn-ea"/>
                                        <a:cs typeface="+mn-cs"/>
                                      </a:rPr>
                                      <m:t>𝑤</m:t>
                                    </m:r>
                                  </m:e>
                                  <m:sub>
                                    <m:r>
                                      <a:rPr lang="en-US" sz="1600" i="1" kern="1200">
                                        <a:solidFill>
                                          <a:schemeClr val="tx1"/>
                                        </a:solidFill>
                                        <a:effectLst/>
                                        <a:latin typeface="Cambria Math" panose="02040503050406030204" pitchFamily="18" charset="0"/>
                                        <a:ea typeface="+mn-ea"/>
                                        <a:cs typeface="+mn-cs"/>
                                      </a:rPr>
                                      <m:t>𝑡</m:t>
                                    </m:r>
                                  </m:sub>
                                </m:sSub>
                                <m:r>
                                  <a:rPr lang="en-US" sz="1600" i="1" kern="1200">
                                    <a:solidFill>
                                      <a:schemeClr val="tx1"/>
                                    </a:solidFill>
                                    <a:effectLst/>
                                    <a:latin typeface="Cambria Math" panose="02040503050406030204" pitchFamily="18" charset="0"/>
                                    <a:ea typeface="+mn-ea"/>
                                    <a:cs typeface="+mn-cs"/>
                                  </a:rPr>
                                  <m:t>=</m:t>
                                </m:r>
                                <m:f>
                                  <m:fPr>
                                    <m:ctrlPr>
                                      <a:rPr lang="en-CA" sz="1600" i="1" kern="1200">
                                        <a:solidFill>
                                          <a:schemeClr val="tx1"/>
                                        </a:solidFill>
                                        <a:effectLst/>
                                        <a:latin typeface="Cambria Math" panose="02040503050406030204" pitchFamily="18" charset="0"/>
                                        <a:ea typeface="+mn-ea"/>
                                        <a:cs typeface="+mn-cs"/>
                                      </a:rPr>
                                    </m:ctrlPr>
                                  </m:fPr>
                                  <m:num>
                                    <m:r>
                                      <a:rPr lang="en-US" sz="1600" i="1" kern="1200">
                                        <a:solidFill>
                                          <a:schemeClr val="tx1"/>
                                        </a:solidFill>
                                        <a:effectLst/>
                                        <a:latin typeface="Cambria Math" panose="02040503050406030204" pitchFamily="18" charset="0"/>
                                        <a:ea typeface="+mn-ea"/>
                                        <a:cs typeface="+mn-cs"/>
                                      </a:rPr>
                                      <m:t>3</m:t>
                                    </m:r>
                                  </m:num>
                                  <m:den>
                                    <m:r>
                                      <a:rPr lang="en-US" sz="1600" i="1" kern="1200">
                                        <a:solidFill>
                                          <a:schemeClr val="tx1"/>
                                        </a:solidFill>
                                        <a:effectLst/>
                                        <a:latin typeface="Cambria Math" panose="02040503050406030204" pitchFamily="18" charset="0"/>
                                        <a:ea typeface="+mn-ea"/>
                                        <a:cs typeface="+mn-cs"/>
                                      </a:rPr>
                                      <m:t>5</m:t>
                                    </m:r>
                                  </m:den>
                                </m:f>
                                <m:sSub>
                                  <m:sSubPr>
                                    <m:ctrlPr>
                                      <a:rPr lang="en-CA" sz="1600" i="1" kern="1200">
                                        <a:solidFill>
                                          <a:schemeClr val="tx1"/>
                                        </a:solidFill>
                                        <a:effectLst/>
                                        <a:latin typeface="Cambria Math" panose="02040503050406030204" pitchFamily="18" charset="0"/>
                                        <a:ea typeface="+mn-ea"/>
                                        <a:cs typeface="+mn-cs"/>
                                      </a:rPr>
                                    </m:ctrlPr>
                                  </m:sSubPr>
                                  <m:e>
                                    <m:r>
                                      <a:rPr lang="en-US" sz="1600" i="1" kern="1200">
                                        <a:solidFill>
                                          <a:schemeClr val="tx1"/>
                                        </a:solidFill>
                                        <a:effectLst/>
                                        <a:latin typeface="Cambria Math" panose="02040503050406030204" pitchFamily="18" charset="0"/>
                                        <a:ea typeface="+mn-ea"/>
                                        <a:cs typeface="+mn-cs"/>
                                      </a:rPr>
                                      <m:t>𝑤</m:t>
                                    </m:r>
                                  </m:e>
                                  <m:sub>
                                    <m:r>
                                      <a:rPr lang="en-US" sz="1600" i="1" kern="1200">
                                        <a:solidFill>
                                          <a:schemeClr val="tx1"/>
                                        </a:solidFill>
                                        <a:effectLst/>
                                        <a:latin typeface="Cambria Math" panose="02040503050406030204" pitchFamily="18" charset="0"/>
                                        <a:ea typeface="+mn-ea"/>
                                        <a:cs typeface="+mn-cs"/>
                                      </a:rPr>
                                      <m:t>𝑠</m:t>
                                    </m:r>
                                  </m:sub>
                                </m:sSub>
                              </m:oMath>
                            </m:oMathPara>
                          </a14:m>
                          <a:endParaRPr lang="ar-AE" sz="1600" b="0" i="0" u="none" strike="noStrike" dirty="0">
                            <a:solidFill>
                              <a:schemeClr val="tx1"/>
                            </a:solidFill>
                            <a:effectLst/>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CA" sz="1600" b="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rPr>
                            <a:t>(5)</a:t>
                          </a:r>
                          <a:endPar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13912" marR="1391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8013402"/>
                      </a:ext>
                    </a:extLst>
                  </a:tr>
                  <a:tr h="487680">
                    <a:tc>
                      <a:txBody>
                        <a:bodyPr/>
                        <a:lstStyle/>
                        <a:p>
                          <a:pPr algn="ctr" font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CA" sz="1600" i="1" kern="1200" smtClean="0">
                                        <a:solidFill>
                                          <a:schemeClr val="tx1"/>
                                        </a:solidFill>
                                        <a:effectLst/>
                                        <a:latin typeface="Cambria Math" panose="02040503050406030204" pitchFamily="18" charset="0"/>
                                        <a:ea typeface="+mn-ea"/>
                                        <a:cs typeface="+mn-cs"/>
                                      </a:rPr>
                                    </m:ctrlPr>
                                  </m:sSubPr>
                                  <m:e>
                                    <m:r>
                                      <a:rPr lang="en-US" sz="1600" i="1" kern="1200">
                                        <a:solidFill>
                                          <a:schemeClr val="tx1"/>
                                        </a:solidFill>
                                        <a:effectLst/>
                                        <a:latin typeface="Cambria Math" panose="02040503050406030204" pitchFamily="18" charset="0"/>
                                        <a:ea typeface="+mn-ea"/>
                                        <a:cs typeface="+mn-cs"/>
                                      </a:rPr>
                                      <m:t>𝑤</m:t>
                                    </m:r>
                                  </m:e>
                                  <m:sub>
                                    <m:sSub>
                                      <m:sSubPr>
                                        <m:ctrlPr>
                                          <a:rPr lang="en-CA" sz="1600" i="1" kern="1200">
                                            <a:solidFill>
                                              <a:schemeClr val="tx1"/>
                                            </a:solidFill>
                                            <a:effectLst/>
                                            <a:latin typeface="Cambria Math" panose="02040503050406030204" pitchFamily="18" charset="0"/>
                                            <a:ea typeface="+mn-ea"/>
                                            <a:cs typeface="+mn-cs"/>
                                          </a:rPr>
                                        </m:ctrlPr>
                                      </m:sSubPr>
                                      <m:e>
                                        <m:r>
                                          <a:rPr lang="en-US" sz="1600" i="1" kern="1200">
                                            <a:solidFill>
                                              <a:schemeClr val="tx1"/>
                                            </a:solidFill>
                                            <a:effectLst/>
                                            <a:latin typeface="Cambria Math" panose="02040503050406030204" pitchFamily="18" charset="0"/>
                                            <a:ea typeface="+mn-ea"/>
                                            <a:cs typeface="+mn-cs"/>
                                          </a:rPr>
                                          <m:t>𝑡</m:t>
                                        </m:r>
                                      </m:e>
                                      <m:sub>
                                        <m:r>
                                          <a:rPr lang="en-US" sz="1600" i="1" kern="1200">
                                            <a:solidFill>
                                              <a:schemeClr val="tx1"/>
                                            </a:solidFill>
                                            <a:effectLst/>
                                            <a:latin typeface="Cambria Math" panose="02040503050406030204" pitchFamily="18" charset="0"/>
                                            <a:ea typeface="+mn-ea"/>
                                            <a:cs typeface="+mn-cs"/>
                                          </a:rPr>
                                          <m:t>𝑒𝑛𝑑</m:t>
                                        </m:r>
                                      </m:sub>
                                    </m:sSub>
                                  </m:sub>
                                </m:sSub>
                                <m:r>
                                  <a:rPr lang="en-US" sz="1600" i="1" kern="1200">
                                    <a:solidFill>
                                      <a:schemeClr val="tx1"/>
                                    </a:solidFill>
                                    <a:effectLst/>
                                    <a:latin typeface="Cambria Math" panose="02040503050406030204" pitchFamily="18" charset="0"/>
                                    <a:ea typeface="+mn-ea"/>
                                    <a:cs typeface="+mn-cs"/>
                                  </a:rPr>
                                  <m:t>=</m:t>
                                </m:r>
                                <m:sSub>
                                  <m:sSubPr>
                                    <m:ctrlPr>
                                      <a:rPr lang="en-CA" sz="1600" i="1" kern="1200">
                                        <a:solidFill>
                                          <a:schemeClr val="tx1"/>
                                        </a:solidFill>
                                        <a:effectLst/>
                                        <a:latin typeface="Cambria Math" panose="02040503050406030204" pitchFamily="18" charset="0"/>
                                        <a:ea typeface="+mn-ea"/>
                                        <a:cs typeface="+mn-cs"/>
                                      </a:rPr>
                                    </m:ctrlPr>
                                  </m:sSubPr>
                                  <m:e>
                                    <m:r>
                                      <a:rPr lang="en-US" sz="1600" i="1" kern="1200">
                                        <a:solidFill>
                                          <a:schemeClr val="tx1"/>
                                        </a:solidFill>
                                        <a:effectLst/>
                                        <a:latin typeface="Cambria Math" panose="02040503050406030204" pitchFamily="18" charset="0"/>
                                        <a:ea typeface="+mn-ea"/>
                                        <a:cs typeface="+mn-cs"/>
                                      </a:rPr>
                                      <m:t>𝑤</m:t>
                                    </m:r>
                                  </m:e>
                                  <m:sub>
                                    <m:r>
                                      <a:rPr lang="en-US" sz="1600" i="1" kern="1200">
                                        <a:solidFill>
                                          <a:schemeClr val="tx1"/>
                                        </a:solidFill>
                                        <a:effectLst/>
                                        <a:latin typeface="Cambria Math" panose="02040503050406030204" pitchFamily="18" charset="0"/>
                                        <a:ea typeface="+mn-ea"/>
                                        <a:cs typeface="+mn-cs"/>
                                      </a:rPr>
                                      <m:t>𝑠</m:t>
                                    </m:r>
                                  </m:sub>
                                </m:sSub>
                              </m:oMath>
                            </m:oMathPara>
                          </a14:m>
                          <a:endParaRPr lang="ar-AE" sz="1600" b="0" i="0" u="none" strike="noStrike" dirty="0">
                            <a:solidFill>
                              <a:schemeClr val="tx1"/>
                            </a:solidFill>
                            <a:effectLst/>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CA" sz="1600" b="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rPr>
                            <a:t>(6)</a:t>
                          </a:r>
                          <a:endPar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13912" marR="1391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7244948"/>
                      </a:ext>
                    </a:extLst>
                  </a:tr>
                </a:tbl>
              </a:graphicData>
            </a:graphic>
          </p:graphicFrame>
        </mc:Choice>
        <mc:Fallback xmlns="">
          <p:graphicFrame>
            <p:nvGraphicFramePr>
              <p:cNvPr id="9" name="Table 8">
                <a:extLst>
                  <a:ext uri="{FF2B5EF4-FFF2-40B4-BE49-F238E27FC236}">
                    <a16:creationId xmlns:a16="http://schemas.microsoft.com/office/drawing/2014/main" id="{845CECE0-E04D-6287-E61D-29CB84200429}"/>
                  </a:ext>
                </a:extLst>
              </p:cNvPr>
              <p:cNvGraphicFramePr>
                <a:graphicFrameLocks noGrp="1"/>
              </p:cNvGraphicFramePr>
              <p:nvPr>
                <p:extLst>
                  <p:ext uri="{D42A27DB-BD31-4B8C-83A1-F6EECF244321}">
                    <p14:modId xmlns:p14="http://schemas.microsoft.com/office/powerpoint/2010/main" val="3737039774"/>
                  </p:ext>
                </p:extLst>
              </p:nvPr>
            </p:nvGraphicFramePr>
            <p:xfrm>
              <a:off x="1395004" y="2894788"/>
              <a:ext cx="3196982" cy="2012633"/>
            </p:xfrm>
            <a:graphic>
              <a:graphicData uri="http://schemas.openxmlformats.org/drawingml/2006/table">
                <a:tbl>
                  <a:tblPr firstRow="1" firstCol="1" bandRow="1">
                    <a:tableStyleId>{5C22544A-7EE6-4342-B048-85BDC9FD1C3A}</a:tableStyleId>
                  </a:tblPr>
                  <a:tblGrid>
                    <a:gridCol w="2880233">
                      <a:extLst>
                        <a:ext uri="{9D8B030D-6E8A-4147-A177-3AD203B41FA5}">
                          <a16:colId xmlns:a16="http://schemas.microsoft.com/office/drawing/2014/main" val="2918417652"/>
                        </a:ext>
                      </a:extLst>
                    </a:gridCol>
                    <a:gridCol w="316749">
                      <a:extLst>
                        <a:ext uri="{9D8B030D-6E8A-4147-A177-3AD203B41FA5}">
                          <a16:colId xmlns:a16="http://schemas.microsoft.com/office/drawing/2014/main" val="726334115"/>
                        </a:ext>
                      </a:extLst>
                    </a:gridCol>
                  </a:tblGrid>
                  <a:tr h="487680">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r="-10970" b="-315000"/>
                          </a:stretch>
                        </a:blipFill>
                      </a:tcPr>
                    </a:tc>
                    <a:tc>
                      <a:txBody>
                        <a:bodyPr/>
                        <a:lstStyle/>
                        <a:p>
                          <a:pPr algn="ctr">
                            <a:lnSpc>
                              <a:spcPct val="100000"/>
                            </a:lnSpc>
                          </a:pPr>
                          <a:r>
                            <a:rPr lang="en-CA" sz="1600" b="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rPr>
                            <a:t>(3)</a:t>
                          </a:r>
                        </a:p>
                      </a:txBody>
                      <a:tcPr marL="13912" marR="1391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5768776"/>
                      </a:ext>
                    </a:extLst>
                  </a:tr>
                  <a:tr h="487680">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8765" r="-10970" b="-211111"/>
                          </a:stretch>
                        </a:blipFill>
                      </a:tcPr>
                    </a:tc>
                    <a:tc>
                      <a:txBody>
                        <a:bodyPr/>
                        <a:lstStyle/>
                        <a:p>
                          <a:pPr algn="ctr">
                            <a:lnSpc>
                              <a:spcPct val="100000"/>
                            </a:lnSpc>
                          </a:pPr>
                          <a:r>
                            <a:rPr lang="en-CA" sz="1600" b="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rPr>
                            <a:t>(4)</a:t>
                          </a:r>
                          <a:endPar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13912" marR="1391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5467709"/>
                      </a:ext>
                    </a:extLst>
                  </a:tr>
                  <a:tr h="549593">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76923" r="-10970" b="-87912"/>
                          </a:stretch>
                        </a:blipFill>
                      </a:tcPr>
                    </a:tc>
                    <a:tc>
                      <a:txBody>
                        <a:bodyPr/>
                        <a:lstStyle/>
                        <a:p>
                          <a:pPr algn="ctr">
                            <a:lnSpc>
                              <a:spcPct val="100000"/>
                            </a:lnSpc>
                          </a:pPr>
                          <a:r>
                            <a:rPr lang="en-CA" sz="1600" b="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rPr>
                            <a:t>(5)</a:t>
                          </a:r>
                          <a:endPar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13912" marR="1391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8013402"/>
                      </a:ext>
                    </a:extLst>
                  </a:tr>
                  <a:tr h="487680">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315000" r="-10970"/>
                          </a:stretch>
                        </a:blipFill>
                      </a:tcPr>
                    </a:tc>
                    <a:tc>
                      <a:txBody>
                        <a:bodyPr/>
                        <a:lstStyle/>
                        <a:p>
                          <a:pPr algn="ctr">
                            <a:lnSpc>
                              <a:spcPct val="100000"/>
                            </a:lnSpc>
                          </a:pPr>
                          <a:r>
                            <a:rPr lang="en-CA" sz="1600" b="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rPr>
                            <a:t>(6)</a:t>
                          </a:r>
                          <a:endPar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13912" marR="1391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72449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AD235824-BAA7-F35E-82BE-2AC0B2E683DC}"/>
                  </a:ext>
                </a:extLst>
              </p:cNvPr>
              <p:cNvGraphicFramePr>
                <a:graphicFrameLocks noGrp="1"/>
              </p:cNvGraphicFramePr>
              <p:nvPr>
                <p:extLst>
                  <p:ext uri="{D42A27DB-BD31-4B8C-83A1-F6EECF244321}">
                    <p14:modId xmlns:p14="http://schemas.microsoft.com/office/powerpoint/2010/main" val="3401946102"/>
                  </p:ext>
                </p:extLst>
              </p:nvPr>
            </p:nvGraphicFramePr>
            <p:xfrm>
              <a:off x="7676571" y="2894788"/>
              <a:ext cx="2639642" cy="1770762"/>
            </p:xfrm>
            <a:graphic>
              <a:graphicData uri="http://schemas.openxmlformats.org/drawingml/2006/table">
                <a:tbl>
                  <a:tblPr firstRow="1" firstCol="1" bandRow="1">
                    <a:tableStyleId>{5C22544A-7EE6-4342-B048-85BDC9FD1C3A}</a:tableStyleId>
                  </a:tblPr>
                  <a:tblGrid>
                    <a:gridCol w="2322893">
                      <a:extLst>
                        <a:ext uri="{9D8B030D-6E8A-4147-A177-3AD203B41FA5}">
                          <a16:colId xmlns:a16="http://schemas.microsoft.com/office/drawing/2014/main" val="1794538651"/>
                        </a:ext>
                      </a:extLst>
                    </a:gridCol>
                    <a:gridCol w="316749">
                      <a:extLst>
                        <a:ext uri="{9D8B030D-6E8A-4147-A177-3AD203B41FA5}">
                          <a16:colId xmlns:a16="http://schemas.microsoft.com/office/drawing/2014/main" val="1076441178"/>
                        </a:ext>
                      </a:extLst>
                    </a:gridCol>
                  </a:tblGrid>
                  <a:tr h="487680">
                    <a:tc>
                      <a:txBody>
                        <a:bodyPr/>
                        <a:lstStyle/>
                        <a:p>
                          <a:pPr algn="ctr" font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CA" sz="1600" i="1" kern="1200" smtClean="0">
                                        <a:solidFill>
                                          <a:schemeClr val="tx1"/>
                                        </a:solidFill>
                                        <a:effectLst/>
                                        <a:latin typeface="Cambria Math" panose="02040503050406030204" pitchFamily="18" charset="0"/>
                                        <a:ea typeface="+mn-ea"/>
                                        <a:cs typeface="+mn-cs"/>
                                      </a:rPr>
                                    </m:ctrlPr>
                                  </m:sSubPr>
                                  <m:e>
                                    <m:r>
                                      <a:rPr lang="en-US" sz="1600" i="1" kern="1200">
                                        <a:solidFill>
                                          <a:schemeClr val="tx1"/>
                                        </a:solidFill>
                                        <a:effectLst/>
                                        <a:latin typeface="Cambria Math" panose="02040503050406030204" pitchFamily="18" charset="0"/>
                                        <a:ea typeface="+mn-ea"/>
                                        <a:cs typeface="+mn-cs"/>
                                      </a:rPr>
                                      <m:t>𝑤</m:t>
                                    </m:r>
                                  </m:e>
                                  <m:sub>
                                    <m:r>
                                      <a:rPr lang="en-US" sz="1600" i="1" kern="1200">
                                        <a:solidFill>
                                          <a:schemeClr val="tx1"/>
                                        </a:solidFill>
                                        <a:effectLst/>
                                        <a:latin typeface="Cambria Math" panose="02040503050406030204" pitchFamily="18" charset="0"/>
                                        <a:ea typeface="+mn-ea"/>
                                        <a:cs typeface="+mn-cs"/>
                                      </a:rPr>
                                      <m:t>𝑠</m:t>
                                    </m:r>
                                  </m:sub>
                                </m:sSub>
                                <m:r>
                                  <a:rPr lang="en-US" sz="1600" i="1" kern="1200">
                                    <a:solidFill>
                                      <a:schemeClr val="tx1"/>
                                    </a:solidFill>
                                    <a:effectLst/>
                                    <a:latin typeface="Cambria Math" panose="02040503050406030204" pitchFamily="18" charset="0"/>
                                    <a:ea typeface="+mn-ea"/>
                                    <a:cs typeface="+mn-cs"/>
                                  </a:rPr>
                                  <m:t>=</m:t>
                                </m:r>
                                <m:f>
                                  <m:fPr>
                                    <m:ctrlPr>
                                      <a:rPr lang="en-CA" sz="1600" i="1" kern="1200">
                                        <a:solidFill>
                                          <a:schemeClr val="tx1"/>
                                        </a:solidFill>
                                        <a:effectLst/>
                                        <a:latin typeface="Cambria Math" panose="02040503050406030204" pitchFamily="18" charset="0"/>
                                        <a:ea typeface="+mn-ea"/>
                                        <a:cs typeface="+mn-cs"/>
                                      </a:rPr>
                                    </m:ctrlPr>
                                  </m:fPr>
                                  <m:num>
                                    <m:sSub>
                                      <m:sSubPr>
                                        <m:ctrlPr>
                                          <a:rPr lang="en-CA" sz="1600" i="1" kern="1200">
                                            <a:solidFill>
                                              <a:schemeClr val="tx1"/>
                                            </a:solidFill>
                                            <a:effectLst/>
                                            <a:latin typeface="Cambria Math" panose="02040503050406030204" pitchFamily="18" charset="0"/>
                                            <a:ea typeface="+mn-ea"/>
                                            <a:cs typeface="+mn-cs"/>
                                          </a:rPr>
                                        </m:ctrlPr>
                                      </m:sSubPr>
                                      <m:e>
                                        <m:r>
                                          <a:rPr lang="en-CA" sz="1600" i="1" kern="1200">
                                            <a:solidFill>
                                              <a:schemeClr val="tx1"/>
                                            </a:solidFill>
                                            <a:effectLst/>
                                            <a:latin typeface="Cambria Math" panose="02040503050406030204" pitchFamily="18" charset="0"/>
                                            <a:ea typeface="+mn-ea"/>
                                            <a:cs typeface="+mn-cs"/>
                                          </a:rPr>
                                          <m:t>𝐿</m:t>
                                        </m:r>
                                      </m:e>
                                      <m:sub>
                                        <m:r>
                                          <a:rPr lang="en-CA" sz="1600" i="1" kern="1200">
                                            <a:solidFill>
                                              <a:schemeClr val="tx1"/>
                                            </a:solidFill>
                                            <a:effectLst/>
                                            <a:latin typeface="Cambria Math" panose="02040503050406030204" pitchFamily="18" charset="0"/>
                                            <a:ea typeface="+mn-ea"/>
                                            <a:cs typeface="+mn-cs"/>
                                          </a:rPr>
                                          <m:t>𝑝</m:t>
                                        </m:r>
                                      </m:sub>
                                    </m:sSub>
                                  </m:num>
                                  <m:den>
                                    <m:f>
                                      <m:fPr>
                                        <m:ctrlPr>
                                          <a:rPr lang="en-CA" sz="1600" i="1" kern="1200">
                                            <a:solidFill>
                                              <a:schemeClr val="tx1"/>
                                            </a:solidFill>
                                            <a:effectLst/>
                                            <a:latin typeface="Cambria Math" panose="02040503050406030204" pitchFamily="18" charset="0"/>
                                            <a:ea typeface="+mn-ea"/>
                                            <a:cs typeface="+mn-cs"/>
                                          </a:rPr>
                                        </m:ctrlPr>
                                      </m:fPr>
                                      <m:num>
                                        <m:r>
                                          <a:rPr lang="en-CA" sz="1600" i="1" kern="1200">
                                            <a:solidFill>
                                              <a:schemeClr val="tx1"/>
                                            </a:solidFill>
                                            <a:effectLst/>
                                            <a:latin typeface="Cambria Math" panose="02040503050406030204" pitchFamily="18" charset="0"/>
                                            <a:ea typeface="+mn-ea"/>
                                            <a:cs typeface="+mn-cs"/>
                                          </a:rPr>
                                          <m:t>8</m:t>
                                        </m:r>
                                      </m:num>
                                      <m:den>
                                        <m:r>
                                          <a:rPr lang="en-CA" sz="1600" i="1" kern="1200">
                                            <a:solidFill>
                                              <a:schemeClr val="tx1"/>
                                            </a:solidFill>
                                            <a:effectLst/>
                                            <a:latin typeface="Cambria Math" panose="02040503050406030204" pitchFamily="18" charset="0"/>
                                            <a:ea typeface="+mn-ea"/>
                                            <a:cs typeface="+mn-cs"/>
                                          </a:rPr>
                                          <m:t>5</m:t>
                                        </m:r>
                                      </m:den>
                                    </m:f>
                                    <m:d>
                                      <m:dPr>
                                        <m:ctrlPr>
                                          <a:rPr lang="en-CA" sz="1600" i="1" kern="1200">
                                            <a:solidFill>
                                              <a:schemeClr val="tx1"/>
                                            </a:solidFill>
                                            <a:effectLst/>
                                            <a:latin typeface="Cambria Math" panose="02040503050406030204" pitchFamily="18" charset="0"/>
                                            <a:ea typeface="+mn-ea"/>
                                            <a:cs typeface="+mn-cs"/>
                                          </a:rPr>
                                        </m:ctrlPr>
                                      </m:dPr>
                                      <m:e>
                                        <m:sSub>
                                          <m:sSubPr>
                                            <m:ctrlPr>
                                              <a:rPr lang="en-CA" sz="1600" i="1" kern="1200">
                                                <a:solidFill>
                                                  <a:schemeClr val="tx1"/>
                                                </a:solidFill>
                                                <a:effectLst/>
                                                <a:latin typeface="Cambria Math" panose="02040503050406030204" pitchFamily="18" charset="0"/>
                                                <a:ea typeface="+mn-ea"/>
                                                <a:cs typeface="+mn-cs"/>
                                              </a:rPr>
                                            </m:ctrlPr>
                                          </m:sSubPr>
                                          <m:e>
                                            <m:r>
                                              <a:rPr lang="en-US" sz="1600" i="1" kern="1200">
                                                <a:solidFill>
                                                  <a:schemeClr val="tx1"/>
                                                </a:solidFill>
                                                <a:effectLst/>
                                                <a:latin typeface="Cambria Math" panose="02040503050406030204" pitchFamily="18" charset="0"/>
                                                <a:ea typeface="+mn-ea"/>
                                                <a:cs typeface="+mn-cs"/>
                                              </a:rPr>
                                              <m:t>𝑁</m:t>
                                            </m:r>
                                          </m:e>
                                          <m:sub>
                                            <m:r>
                                              <a:rPr lang="en-US" sz="1600" i="1" kern="1200">
                                                <a:solidFill>
                                                  <a:schemeClr val="tx1"/>
                                                </a:solidFill>
                                                <a:effectLst/>
                                                <a:latin typeface="Cambria Math" panose="02040503050406030204" pitchFamily="18" charset="0"/>
                                                <a:ea typeface="+mn-ea"/>
                                                <a:cs typeface="+mn-cs"/>
                                              </a:rPr>
                                              <m:t>𝑠</m:t>
                                            </m:r>
                                          </m:sub>
                                        </m:sSub>
                                        <m:r>
                                          <a:rPr lang="en-US" sz="1600" i="1" kern="1200">
                                            <a:solidFill>
                                              <a:schemeClr val="tx1"/>
                                            </a:solidFill>
                                            <a:effectLst/>
                                            <a:latin typeface="Cambria Math" panose="02040503050406030204" pitchFamily="18" charset="0"/>
                                            <a:ea typeface="+mn-ea"/>
                                            <a:cs typeface="+mn-cs"/>
                                          </a:rPr>
                                          <m:t>−</m:t>
                                        </m:r>
                                        <m:r>
                                          <a:rPr lang="en-US" sz="1600" i="1" kern="1200">
                                            <a:solidFill>
                                              <a:schemeClr val="tx1"/>
                                            </a:solidFill>
                                            <a:effectLst/>
                                            <a:latin typeface="Cambria Math" panose="02040503050406030204" pitchFamily="18" charset="0"/>
                                            <a:ea typeface="+mn-ea"/>
                                            <a:cs typeface="+mn-cs"/>
                                          </a:rPr>
                                          <m:t>1</m:t>
                                        </m:r>
                                      </m:e>
                                    </m:d>
                                    <m:r>
                                      <a:rPr lang="en-US" sz="1600" i="1" kern="1200">
                                        <a:solidFill>
                                          <a:schemeClr val="tx1"/>
                                        </a:solidFill>
                                        <a:effectLst/>
                                        <a:latin typeface="Cambria Math" panose="02040503050406030204" pitchFamily="18" charset="0"/>
                                        <a:ea typeface="+mn-ea"/>
                                        <a:cs typeface="+mn-cs"/>
                                      </a:rPr>
                                      <m:t>+</m:t>
                                    </m:r>
                                    <m:r>
                                      <a:rPr lang="en-US" sz="1600" i="1" kern="1200">
                                        <a:solidFill>
                                          <a:schemeClr val="tx1"/>
                                        </a:solidFill>
                                        <a:effectLst/>
                                        <a:latin typeface="Cambria Math" panose="02040503050406030204" pitchFamily="18" charset="0"/>
                                        <a:ea typeface="+mn-ea"/>
                                        <a:cs typeface="+mn-cs"/>
                                      </a:rPr>
                                      <m:t>1</m:t>
                                    </m:r>
                                    <m:r>
                                      <a:rPr lang="en-US" sz="1600" i="1" kern="1200">
                                        <a:solidFill>
                                          <a:schemeClr val="tx1"/>
                                        </a:solidFill>
                                        <a:effectLst/>
                                        <a:latin typeface="Cambria Math" panose="02040503050406030204" pitchFamily="18" charset="0"/>
                                        <a:ea typeface="+mn-ea"/>
                                        <a:cs typeface="+mn-cs"/>
                                      </a:rPr>
                                      <m:t>+</m:t>
                                    </m:r>
                                    <m:r>
                                      <a:rPr lang="en-US" sz="1600" i="1" kern="1200">
                                        <a:solidFill>
                                          <a:schemeClr val="tx1"/>
                                        </a:solidFill>
                                        <a:effectLst/>
                                        <a:latin typeface="Cambria Math" panose="02040503050406030204" pitchFamily="18" charset="0"/>
                                        <a:ea typeface="+mn-ea"/>
                                        <a:cs typeface="+mn-cs"/>
                                      </a:rPr>
                                      <m:t>2</m:t>
                                    </m:r>
                                  </m:den>
                                </m:f>
                              </m:oMath>
                            </m:oMathPara>
                          </a14:m>
                          <a:endParaRPr lang="ar-AE" sz="1600" b="0" i="0" u="none" strike="noStrike" dirty="0">
                            <a:solidFill>
                              <a:schemeClr val="tx1"/>
                            </a:solidFill>
                            <a:effectLst/>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CA" sz="1600" b="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rPr>
                            <a:t>(7)</a:t>
                          </a:r>
                          <a:endPar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13912" marR="1391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9341295"/>
                      </a:ext>
                    </a:extLst>
                  </a:tr>
                  <a:tr h="487680">
                    <a:tc>
                      <a:txBody>
                        <a:bodyPr/>
                        <a:lstStyle/>
                        <a:p>
                          <a:pPr algn="ctr">
                            <a:lnSpc>
                              <a:spcPct val="100000"/>
                            </a:lnSpc>
                            <a:spcAft>
                              <a:spcPts val="0"/>
                            </a:spcAft>
                          </a:pPr>
                          <a14:m>
                            <m:oMathPara xmlns:m="http://schemas.openxmlformats.org/officeDocument/2006/math">
                              <m:oMathParaPr>
                                <m:jc m:val="centerGroup"/>
                              </m:oMathParaPr>
                              <m:oMath xmlns:m="http://schemas.openxmlformats.org/officeDocument/2006/math">
                                <m:sSub>
                                  <m:sSubPr>
                                    <m:ctrlPr>
                                      <a:rPr lang="en-CA" sz="1600" i="1" smtClean="0">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6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𝑦</m:t>
                                    </m:r>
                                  </m:e>
                                  <m:sub>
                                    <m:r>
                                      <a:rPr lang="en-US" sz="16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𝑝</m:t>
                                    </m:r>
                                  </m:sub>
                                </m:sSub>
                                <m:r>
                                  <a:rPr lang="en-US" sz="16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m:t>
                                </m:r>
                                <m:f>
                                  <m:fPr>
                                    <m:ctrlPr>
                                      <a:rPr lang="en-CA" sz="16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ctrlPr>
                                  </m:fPr>
                                  <m:num>
                                    <m:sSub>
                                      <m:sSubPr>
                                        <m:ctrlPr>
                                          <a:rPr lang="en-CA" sz="16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CA" sz="16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𝐿</m:t>
                                        </m:r>
                                      </m:e>
                                      <m:sub>
                                        <m:r>
                                          <a:rPr lang="en-CA" sz="16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𝑝</m:t>
                                        </m:r>
                                      </m:sub>
                                    </m:sSub>
                                  </m:num>
                                  <m:den>
                                    <m:sSub>
                                      <m:sSubPr>
                                        <m:ctrlPr>
                                          <a:rPr lang="en-CA" sz="16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6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𝑁</m:t>
                                        </m:r>
                                      </m:e>
                                      <m:sub>
                                        <m:r>
                                          <a:rPr lang="en-US" sz="16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𝑝</m:t>
                                        </m:r>
                                      </m:sub>
                                    </m:sSub>
                                  </m:den>
                                </m:f>
                              </m:oMath>
                            </m:oMathPara>
                          </a14:m>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CA" sz="1600" b="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rPr>
                            <a:t>(8)</a:t>
                          </a:r>
                          <a:endPar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13912" marR="1391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0511292"/>
                      </a:ext>
                    </a:extLst>
                  </a:tr>
                  <a:tr h="487680">
                    <a:tc>
                      <a:txBody>
                        <a:bodyPr/>
                        <a:lstStyle/>
                        <a:p>
                          <a:pPr algn="ctr">
                            <a:lnSpc>
                              <a:spcPct val="100000"/>
                            </a:lnSpc>
                            <a:spcAft>
                              <a:spcPts val="0"/>
                            </a:spcAft>
                          </a:pPr>
                          <a14:m>
                            <m:oMathPara xmlns:m="http://schemas.openxmlformats.org/officeDocument/2006/math">
                              <m:oMathParaPr>
                                <m:jc m:val="centerGroup"/>
                              </m:oMathParaPr>
                              <m:oMath xmlns:m="http://schemas.openxmlformats.org/officeDocument/2006/math">
                                <m:r>
                                  <a:rPr lang="en-US" sz="1600" i="1" smtClean="0">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𝑣</m:t>
                                </m:r>
                                <m:r>
                                  <a:rPr lang="en-US" sz="1600" i="1" smtClean="0">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m:t>
                                </m:r>
                                <m:r>
                                  <a:rPr lang="en-US" sz="1600" i="1" smtClean="0">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2</m:t>
                                </m:r>
                                <m:r>
                                  <a:rPr lang="en-US" sz="1600" i="1" smtClean="0">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𝑓</m:t>
                                </m:r>
                                <m:sSub>
                                  <m:sSubPr>
                                    <m:ctrlPr>
                                      <a:rPr lang="en-CA" sz="16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6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𝑦</m:t>
                                    </m:r>
                                  </m:e>
                                  <m:sub>
                                    <m:r>
                                      <a:rPr lang="en-US" sz="16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𝑝</m:t>
                                    </m:r>
                                  </m:sub>
                                </m:sSub>
                              </m:oMath>
                            </m:oMathPara>
                          </a14:m>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CA" sz="1600" b="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rPr>
                            <a:t>(9)</a:t>
                          </a:r>
                          <a:endPar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13912" marR="1391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6621742"/>
                      </a:ext>
                    </a:extLst>
                  </a:tr>
                </a:tbl>
              </a:graphicData>
            </a:graphic>
          </p:graphicFrame>
        </mc:Choice>
        <mc:Fallback xmlns="">
          <p:graphicFrame>
            <p:nvGraphicFramePr>
              <p:cNvPr id="6" name="Table 5">
                <a:extLst>
                  <a:ext uri="{FF2B5EF4-FFF2-40B4-BE49-F238E27FC236}">
                    <a16:creationId xmlns:a16="http://schemas.microsoft.com/office/drawing/2014/main" id="{AD235824-BAA7-F35E-82BE-2AC0B2E683DC}"/>
                  </a:ext>
                </a:extLst>
              </p:cNvPr>
              <p:cNvGraphicFramePr>
                <a:graphicFrameLocks noGrp="1"/>
              </p:cNvGraphicFramePr>
              <p:nvPr>
                <p:extLst>
                  <p:ext uri="{D42A27DB-BD31-4B8C-83A1-F6EECF244321}">
                    <p14:modId xmlns:p14="http://schemas.microsoft.com/office/powerpoint/2010/main" val="3401946102"/>
                  </p:ext>
                </p:extLst>
              </p:nvPr>
            </p:nvGraphicFramePr>
            <p:xfrm>
              <a:off x="7676571" y="2894788"/>
              <a:ext cx="2639642" cy="1770762"/>
            </p:xfrm>
            <a:graphic>
              <a:graphicData uri="http://schemas.openxmlformats.org/drawingml/2006/table">
                <a:tbl>
                  <a:tblPr firstRow="1" firstCol="1" bandRow="1">
                    <a:tableStyleId>{5C22544A-7EE6-4342-B048-85BDC9FD1C3A}</a:tableStyleId>
                  </a:tblPr>
                  <a:tblGrid>
                    <a:gridCol w="2322893">
                      <a:extLst>
                        <a:ext uri="{9D8B030D-6E8A-4147-A177-3AD203B41FA5}">
                          <a16:colId xmlns:a16="http://schemas.microsoft.com/office/drawing/2014/main" val="1794538651"/>
                        </a:ext>
                      </a:extLst>
                    </a:gridCol>
                    <a:gridCol w="316749">
                      <a:extLst>
                        <a:ext uri="{9D8B030D-6E8A-4147-A177-3AD203B41FA5}">
                          <a16:colId xmlns:a16="http://schemas.microsoft.com/office/drawing/2014/main" val="1076441178"/>
                        </a:ext>
                      </a:extLst>
                    </a:gridCol>
                  </a:tblGrid>
                  <a:tr h="752412">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r="-13613" b="-135484"/>
                          </a:stretch>
                        </a:blipFill>
                      </a:tcPr>
                    </a:tc>
                    <a:tc>
                      <a:txBody>
                        <a:bodyPr/>
                        <a:lstStyle/>
                        <a:p>
                          <a:pPr algn="ctr">
                            <a:lnSpc>
                              <a:spcPct val="100000"/>
                            </a:lnSpc>
                          </a:pPr>
                          <a:r>
                            <a:rPr lang="en-CA" sz="1600" b="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rPr>
                            <a:t>(7)</a:t>
                          </a:r>
                          <a:endPar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13912" marR="1391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9341295"/>
                      </a:ext>
                    </a:extLst>
                  </a:tr>
                  <a:tr h="530670">
                    <a:tc>
                      <a:txBody>
                        <a:bodyPr/>
                        <a:lstStyle/>
                        <a:p>
                          <a:endParaRPr lang="en-US"/>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140909" r="-13613" b="-90909"/>
                          </a:stretch>
                        </a:blipFill>
                      </a:tcPr>
                    </a:tc>
                    <a:tc>
                      <a:txBody>
                        <a:bodyPr/>
                        <a:lstStyle/>
                        <a:p>
                          <a:pPr algn="ctr">
                            <a:lnSpc>
                              <a:spcPct val="100000"/>
                            </a:lnSpc>
                          </a:pPr>
                          <a:r>
                            <a:rPr lang="en-CA" sz="1600" b="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rPr>
                            <a:t>(8)</a:t>
                          </a:r>
                          <a:endPar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13912" marR="1391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0511292"/>
                      </a:ext>
                    </a:extLst>
                  </a:tr>
                  <a:tr h="487680">
                    <a:tc>
                      <a:txBody>
                        <a:bodyPr/>
                        <a:lstStyle/>
                        <a:p>
                          <a:endParaRPr lang="en-US"/>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265000" r="-13613"/>
                          </a:stretch>
                        </a:blipFill>
                      </a:tcPr>
                    </a:tc>
                    <a:tc>
                      <a:txBody>
                        <a:bodyPr/>
                        <a:lstStyle/>
                        <a:p>
                          <a:pPr algn="ctr">
                            <a:lnSpc>
                              <a:spcPct val="100000"/>
                            </a:lnSpc>
                          </a:pPr>
                          <a:r>
                            <a:rPr lang="en-CA" sz="1600" b="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rPr>
                            <a:t>(9)</a:t>
                          </a:r>
                          <a:endPar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13912" marR="1391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6621742"/>
                      </a:ext>
                    </a:extLst>
                  </a:tr>
                </a:tbl>
              </a:graphicData>
            </a:graphic>
          </p:graphicFrame>
        </mc:Fallback>
      </mc:AlternateContent>
      <p:grpSp>
        <p:nvGrpSpPr>
          <p:cNvPr id="4" name="Group 3">
            <a:extLst>
              <a:ext uri="{FF2B5EF4-FFF2-40B4-BE49-F238E27FC236}">
                <a16:creationId xmlns:a16="http://schemas.microsoft.com/office/drawing/2014/main" id="{FB69D643-99B2-4D56-6E75-449AD0A227D0}"/>
              </a:ext>
            </a:extLst>
          </p:cNvPr>
          <p:cNvGrpSpPr/>
          <p:nvPr/>
        </p:nvGrpSpPr>
        <p:grpSpPr>
          <a:xfrm>
            <a:off x="498301" y="1059914"/>
            <a:ext cx="11195398" cy="3647640"/>
            <a:chOff x="952562" y="1153413"/>
            <a:chExt cx="10041407" cy="3213560"/>
          </a:xfrm>
        </p:grpSpPr>
        <p:sp>
          <p:nvSpPr>
            <p:cNvPr id="3" name="Content Placeholder 2">
              <a:extLst>
                <a:ext uri="{FF2B5EF4-FFF2-40B4-BE49-F238E27FC236}">
                  <a16:creationId xmlns:a16="http://schemas.microsoft.com/office/drawing/2014/main" id="{AA594AA7-03C8-B14D-B07B-2958FBABB82A}"/>
                </a:ext>
              </a:extLst>
            </p:cNvPr>
            <p:cNvSpPr txBox="1">
              <a:spLocks/>
            </p:cNvSpPr>
            <p:nvPr/>
          </p:nvSpPr>
          <p:spPr>
            <a:xfrm>
              <a:off x="6155417" y="1153413"/>
              <a:ext cx="4838552" cy="3213560"/>
            </a:xfrm>
            <a:prstGeom prst="rect">
              <a:avLst/>
            </a:prstGeom>
          </p:spPr>
          <p:txBody>
            <a:bodyPr vert="horz" lIns="91440" tIns="45720" rIns="91440" bIns="45720" rtlCol="0">
              <a:noAutofit/>
            </a:bodyPr>
            <a:lstStyle>
              <a:lvl1pPr marL="228600" indent="-228600" algn="l" defTabSz="914400" rtl="0" eaLnBrk="1" latinLnBrk="0" hangingPunct="1">
                <a:lnSpc>
                  <a:spcPct val="108000"/>
                </a:lnSpc>
                <a:spcBef>
                  <a:spcPts val="10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defRPr/>
              </a:pPr>
              <a:r>
                <a:rPr lang="en-US" sz="1800" dirty="0">
                  <a:solidFill>
                    <a:prstClr val="black"/>
                  </a:solidFill>
                  <a:latin typeface="Times New Roman" panose="02020603050405020304" pitchFamily="18" charset="0"/>
                  <a:cs typeface="Times New Roman" panose="02020603050405020304" pitchFamily="18" charset="0"/>
                </a:rPr>
                <a:t>Equation (7) provides a slot width related to the primary motor’s number of slots and length</a:t>
              </a:r>
            </a:p>
            <a:p>
              <a:pPr>
                <a:lnSpc>
                  <a:spcPct val="100000"/>
                </a:lnSpc>
                <a:spcBef>
                  <a:spcPts val="600"/>
                </a:spcBef>
                <a:defRPr/>
              </a:pPr>
              <a:r>
                <a:rPr lang="en-US" sz="1800" dirty="0">
                  <a:solidFill>
                    <a:prstClr val="black"/>
                  </a:solidFill>
                  <a:latin typeface="Times New Roman" panose="02020603050405020304" pitchFamily="18" charset="0"/>
                  <a:cs typeface="Times New Roman" panose="02020603050405020304" pitchFamily="18" charset="0"/>
                </a:rPr>
                <a:t>Equation (8) and (9) relate the velocity to the number of poles</a:t>
              </a:r>
            </a:p>
            <a:p>
              <a:pPr marL="0" indent="0">
                <a:lnSpc>
                  <a:spcPct val="100000"/>
                </a:lnSpc>
                <a:spcBef>
                  <a:spcPts val="600"/>
                </a:spcBef>
                <a:buNone/>
                <a:defRPr/>
              </a:pPr>
              <a:endParaRPr lang="en-US" sz="1800" dirty="0">
                <a:solidFill>
                  <a:prstClr val="black"/>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D411763F-949B-014D-9C50-D6DDF35B9367}"/>
                </a:ext>
              </a:extLst>
            </p:cNvPr>
            <p:cNvSpPr txBox="1">
              <a:spLocks/>
            </p:cNvSpPr>
            <p:nvPr/>
          </p:nvSpPr>
          <p:spPr>
            <a:xfrm>
              <a:off x="952562" y="1153413"/>
              <a:ext cx="4838552" cy="3213560"/>
            </a:xfrm>
            <a:prstGeom prst="rect">
              <a:avLst/>
            </a:prstGeom>
          </p:spPr>
          <p:txBody>
            <a:bodyPr vert="horz" lIns="91440" tIns="45720" rIns="91440" bIns="45720" rtlCol="0">
              <a:noAutofit/>
            </a:bodyPr>
            <a:lstStyle>
              <a:lvl1pPr marL="228600" indent="-228600" algn="l" defTabSz="914400" rtl="0" eaLnBrk="1" latinLnBrk="0" hangingPunct="1">
                <a:lnSpc>
                  <a:spcPct val="108000"/>
                </a:lnSpc>
                <a:spcBef>
                  <a:spcPts val="10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defRPr/>
              </a:pPr>
              <a:r>
                <a:rPr lang="en-US" sz="1800" dirty="0">
                  <a:solidFill>
                    <a:prstClr val="black"/>
                  </a:solidFill>
                  <a:latin typeface="Times New Roman" panose="02020603050405020304" pitchFamily="18" charset="0"/>
                  <a:cs typeface="Times New Roman" panose="02020603050405020304" pitchFamily="18" charset="0"/>
                </a:rPr>
                <a:t>Equation (5) is carefully chosen to balance the saturation constraint</a:t>
              </a:r>
            </a:p>
            <a:p>
              <a:pPr>
                <a:lnSpc>
                  <a:spcPct val="100000"/>
                </a:lnSpc>
                <a:spcBef>
                  <a:spcPts val="600"/>
                </a:spcBef>
                <a:defRPr/>
              </a:pPr>
              <a:r>
                <a:rPr lang="en-US" sz="1800" dirty="0">
                  <a:solidFill>
                    <a:prstClr val="black"/>
                  </a:solidFill>
                  <a:latin typeface="Times New Roman" panose="02020603050405020304" pitchFamily="18" charset="0"/>
                  <a:cs typeface="Times New Roman" panose="02020603050405020304" pitchFamily="18" charset="0"/>
                </a:rPr>
                <a:t>Equation (6) allows for larger end teeth to reduce end-effects and maximize incoming flux density</a:t>
              </a:r>
            </a:p>
          </p:txBody>
        </p:sp>
      </p:grpSp>
    </p:spTree>
    <p:extLst>
      <p:ext uri="{BB962C8B-B14F-4D97-AF65-F5344CB8AC3E}">
        <p14:creationId xmlns:p14="http://schemas.microsoft.com/office/powerpoint/2010/main" val="604088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Defining Primary Motor Relationships</a:t>
            </a:r>
          </a:p>
        </p:txBody>
      </p:sp>
      <p:sp>
        <p:nvSpPr>
          <p:cNvPr id="28" name="TextBox 27">
            <a:extLst>
              <a:ext uri="{FF2B5EF4-FFF2-40B4-BE49-F238E27FC236}">
                <a16:creationId xmlns:a16="http://schemas.microsoft.com/office/drawing/2014/main" id="{ACD71FD4-D434-486A-BE03-FDD7032772FC}"/>
              </a:ext>
            </a:extLst>
          </p:cNvPr>
          <p:cNvSpPr txBox="1"/>
          <p:nvPr/>
        </p:nvSpPr>
        <p:spPr>
          <a:xfrm>
            <a:off x="275072" y="1082024"/>
            <a:ext cx="2471656" cy="1323439"/>
          </a:xfrm>
          <a:prstGeom prst="rect">
            <a:avLst/>
          </a:prstGeom>
          <a:noFill/>
          <a:ln>
            <a:solidFill>
              <a:srgbClr val="FF0000"/>
            </a:solidFill>
            <a:prstDash val="lgDash"/>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Mean Bx error in the airgap between ANSYS FEA and HAM plots is 0.017 T.</a:t>
            </a:r>
          </a:p>
        </p:txBody>
      </p:sp>
      <p:grpSp>
        <p:nvGrpSpPr>
          <p:cNvPr id="6" name="Group 5">
            <a:extLst>
              <a:ext uri="{FF2B5EF4-FFF2-40B4-BE49-F238E27FC236}">
                <a16:creationId xmlns:a16="http://schemas.microsoft.com/office/drawing/2014/main" id="{9DA2F69A-8737-70D9-1333-E32689273703}"/>
              </a:ext>
            </a:extLst>
          </p:cNvPr>
          <p:cNvGrpSpPr/>
          <p:nvPr/>
        </p:nvGrpSpPr>
        <p:grpSpPr>
          <a:xfrm>
            <a:off x="2971799" y="990584"/>
            <a:ext cx="8970737" cy="5067316"/>
            <a:chOff x="2848737" y="990584"/>
            <a:chExt cx="9093799" cy="4953170"/>
          </a:xfrm>
        </p:grpSpPr>
        <p:pic>
          <p:nvPicPr>
            <p:cNvPr id="5" name="Picture 4">
              <a:extLst>
                <a:ext uri="{FF2B5EF4-FFF2-40B4-BE49-F238E27FC236}">
                  <a16:creationId xmlns:a16="http://schemas.microsoft.com/office/drawing/2014/main" id="{3CD004A2-2B06-1465-402A-A656993D5307}"/>
                </a:ext>
              </a:extLst>
            </p:cNvPr>
            <p:cNvPicPr>
              <a:picLocks noChangeAspect="1"/>
            </p:cNvPicPr>
            <p:nvPr/>
          </p:nvPicPr>
          <p:blipFill rotWithShape="1">
            <a:blip r:embed="rId2">
              <a:extLst>
                <a:ext uri="{28A0092B-C50C-407E-A947-70E740481C1C}">
                  <a14:useLocalDpi xmlns:a14="http://schemas.microsoft.com/office/drawing/2010/main" val="0"/>
                </a:ext>
              </a:extLst>
            </a:blip>
            <a:srcRect l="5903" t="10514" r="9027" b="2747"/>
            <a:stretch/>
          </p:blipFill>
          <p:spPr bwMode="auto">
            <a:xfrm>
              <a:off x="2848737" y="990584"/>
              <a:ext cx="9093799" cy="4491505"/>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F345454E-90A1-08AE-833D-031F583BC69E}"/>
                </a:ext>
              </a:extLst>
            </p:cNvPr>
            <p:cNvSpPr txBox="1"/>
            <p:nvPr/>
          </p:nvSpPr>
          <p:spPr>
            <a:xfrm>
              <a:off x="2848738" y="5482089"/>
              <a:ext cx="9093798" cy="461665"/>
            </a:xfrm>
            <a:prstGeom prst="rect">
              <a:avLst/>
            </a:prstGeom>
            <a:noFill/>
          </p:spPr>
          <p:txBody>
            <a:bodyPr wrap="square">
              <a:spAutoFit/>
            </a:bodyPr>
            <a:lstStyle/>
            <a:p>
              <a:pPr algn="ctr"/>
              <a:r>
                <a:rPr lang="en-US" sz="1200" dirty="0">
                  <a:effectLst/>
                  <a:latin typeface="Times New Roman" panose="02020603050405020304" pitchFamily="18" charset="0"/>
                  <a:ea typeface="Malgun Gothic" panose="020B0503020000020004" pitchFamily="34" charset="-127"/>
                </a:rPr>
                <a:t>Fig. </a:t>
              </a:r>
              <a:r>
                <a:rPr lang="en-US" sz="1200" dirty="0">
                  <a:latin typeface="Times New Roman" panose="02020603050405020304" pitchFamily="18" charset="0"/>
                  <a:ea typeface="Malgun Gothic" panose="020B0503020000020004" pitchFamily="34" charset="-127"/>
                </a:rPr>
                <a:t>6</a:t>
              </a:r>
              <a:r>
                <a:rPr lang="en-US" sz="1200" dirty="0">
                  <a:effectLst/>
                  <a:latin typeface="Times New Roman" panose="02020603050405020304" pitchFamily="18" charset="0"/>
                  <a:ea typeface="Malgun Gothic" panose="020B0503020000020004" pitchFamily="34" charset="-127"/>
                </a:rPr>
                <a:t>. Tangential magnetic flux density in the center of the air gap comparison between Ansys Electronics FEA (light blue), reference paper results (red), and the HAM produced in this thesis (dark blue).</a:t>
              </a:r>
              <a:endParaRPr lang="en-CA" dirty="0"/>
            </a:p>
          </p:txBody>
        </p:sp>
      </p:gr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B410B0DE-6ED8-CD78-BD6C-BFF2FE9BBE3E}"/>
                  </a:ext>
                </a:extLst>
              </p:cNvPr>
              <p:cNvGraphicFramePr>
                <a:graphicFrameLocks noGrp="1"/>
              </p:cNvGraphicFramePr>
              <p:nvPr>
                <p:extLst>
                  <p:ext uri="{D42A27DB-BD31-4B8C-83A1-F6EECF244321}">
                    <p14:modId xmlns:p14="http://schemas.microsoft.com/office/powerpoint/2010/main" val="2957281423"/>
                  </p:ext>
                </p:extLst>
              </p:nvPr>
            </p:nvGraphicFramePr>
            <p:xfrm>
              <a:off x="4792" y="3517631"/>
              <a:ext cx="3012216" cy="607505"/>
            </p:xfrm>
            <a:graphic>
              <a:graphicData uri="http://schemas.openxmlformats.org/drawingml/2006/table">
                <a:tbl>
                  <a:tblPr firstRow="1" firstCol="1" bandRow="1">
                    <a:tableStyleId>{5C22544A-7EE6-4342-B048-85BDC9FD1C3A}</a:tableStyleId>
                  </a:tblPr>
                  <a:tblGrid>
                    <a:gridCol w="2713773">
                      <a:extLst>
                        <a:ext uri="{9D8B030D-6E8A-4147-A177-3AD203B41FA5}">
                          <a16:colId xmlns:a16="http://schemas.microsoft.com/office/drawing/2014/main" val="2918417652"/>
                        </a:ext>
                      </a:extLst>
                    </a:gridCol>
                    <a:gridCol w="298443">
                      <a:extLst>
                        <a:ext uri="{9D8B030D-6E8A-4147-A177-3AD203B41FA5}">
                          <a16:colId xmlns:a16="http://schemas.microsoft.com/office/drawing/2014/main" val="726334115"/>
                        </a:ext>
                      </a:extLst>
                    </a:gridCol>
                  </a:tblGrid>
                  <a:tr h="487680">
                    <a:tc>
                      <a:txBody>
                        <a:bodyPr/>
                        <a:lstStyle/>
                        <a:p>
                          <a:pPr algn="ctr" font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CA" sz="1600" i="1" smtClean="0">
                                        <a:solidFill>
                                          <a:schemeClr val="tx1"/>
                                        </a:solidFill>
                                        <a:latin typeface="Cambria Math" panose="02040503050406030204" pitchFamily="18" charset="0"/>
                                      </a:rPr>
                                    </m:ctrlPr>
                                  </m:accPr>
                                  <m:e>
                                    <m:r>
                                      <a:rPr lang="en-CA" sz="1600" i="1">
                                        <a:solidFill>
                                          <a:schemeClr val="tx1"/>
                                        </a:solidFill>
                                        <a:latin typeface="Cambria Math" panose="02040503050406030204" pitchFamily="18" charset="0"/>
                                      </a:rPr>
                                      <m:t>𝑒𝑟𝑟𝑜𝑟</m:t>
                                    </m:r>
                                  </m:e>
                                </m:acc>
                                <m:r>
                                  <a:rPr lang="en-CA" sz="1600" i="0">
                                    <a:solidFill>
                                      <a:schemeClr val="tx1"/>
                                    </a:solidFill>
                                    <a:latin typeface="Cambria Math" panose="02040503050406030204" pitchFamily="18" charset="0"/>
                                  </a:rPr>
                                  <m:t> = </m:t>
                                </m:r>
                                <m:f>
                                  <m:fPr>
                                    <m:ctrlPr>
                                      <a:rPr lang="en-CA" sz="1600" i="1">
                                        <a:solidFill>
                                          <a:schemeClr val="tx1"/>
                                        </a:solidFill>
                                        <a:latin typeface="Cambria Math" panose="02040503050406030204" pitchFamily="18" charset="0"/>
                                      </a:rPr>
                                    </m:ctrlPr>
                                  </m:fPr>
                                  <m:num>
                                    <m:nary>
                                      <m:naryPr>
                                        <m:chr m:val="∑"/>
                                        <m:subHide m:val="on"/>
                                        <m:supHide m:val="on"/>
                                        <m:ctrlPr>
                                          <a:rPr lang="en-CA" sz="1600" i="1">
                                            <a:solidFill>
                                              <a:schemeClr val="tx1"/>
                                            </a:solidFill>
                                            <a:latin typeface="Cambria Math" panose="02040503050406030204" pitchFamily="18" charset="0"/>
                                          </a:rPr>
                                        </m:ctrlPr>
                                      </m:naryPr>
                                      <m:sub/>
                                      <m:sup/>
                                      <m:e>
                                        <m:d>
                                          <m:dPr>
                                            <m:begChr m:val="|"/>
                                            <m:endChr m:val="|"/>
                                            <m:ctrlPr>
                                              <a:rPr lang="en-CA" sz="1600" i="1">
                                                <a:solidFill>
                                                  <a:schemeClr val="tx1"/>
                                                </a:solidFill>
                                                <a:latin typeface="Cambria Math" panose="02040503050406030204" pitchFamily="18" charset="0"/>
                                              </a:rPr>
                                            </m:ctrlPr>
                                          </m:dPr>
                                          <m:e>
                                            <m:sSub>
                                              <m:sSubPr>
                                                <m:ctrlPr>
                                                  <a:rPr lang="en-CA" sz="1600" i="1">
                                                    <a:solidFill>
                                                      <a:schemeClr val="tx1"/>
                                                    </a:solidFill>
                                                    <a:latin typeface="Cambria Math" panose="02040503050406030204" pitchFamily="18" charset="0"/>
                                                  </a:rPr>
                                                </m:ctrlPr>
                                              </m:sSubPr>
                                              <m:e>
                                                <m:r>
                                                  <a:rPr lang="en-CA" sz="1600" i="1">
                                                    <a:solidFill>
                                                      <a:schemeClr val="tx1"/>
                                                    </a:solidFill>
                                                    <a:latin typeface="Cambria Math" panose="02040503050406030204" pitchFamily="18" charset="0"/>
                                                  </a:rPr>
                                                  <m:t>𝑓</m:t>
                                                </m:r>
                                              </m:e>
                                              <m:sub>
                                                <m:r>
                                                  <a:rPr lang="en-CA" sz="1600" i="0">
                                                    <a:solidFill>
                                                      <a:schemeClr val="tx1"/>
                                                    </a:solidFill>
                                                    <a:latin typeface="Cambria Math" panose="02040503050406030204" pitchFamily="18" charset="0"/>
                                                  </a:rPr>
                                                  <m:t>2</m:t>
                                                </m:r>
                                              </m:sub>
                                            </m:sSub>
                                            <m:d>
                                              <m:dPr>
                                                <m:ctrlPr>
                                                  <a:rPr lang="en-CA" sz="1600" i="1">
                                                    <a:solidFill>
                                                      <a:schemeClr val="tx1"/>
                                                    </a:solidFill>
                                                    <a:latin typeface="Cambria Math" panose="02040503050406030204" pitchFamily="18" charset="0"/>
                                                  </a:rPr>
                                                </m:ctrlPr>
                                              </m:dPr>
                                              <m:e>
                                                <m:r>
                                                  <a:rPr lang="en-CA" sz="1600" i="1">
                                                    <a:solidFill>
                                                      <a:schemeClr val="tx1"/>
                                                    </a:solidFill>
                                                    <a:latin typeface="Cambria Math" panose="02040503050406030204" pitchFamily="18" charset="0"/>
                                                  </a:rPr>
                                                  <m:t>𝑥</m:t>
                                                </m:r>
                                              </m:e>
                                            </m:d>
                                            <m:r>
                                              <a:rPr lang="en-CA" sz="1600" i="0">
                                                <a:solidFill>
                                                  <a:schemeClr val="tx1"/>
                                                </a:solidFill>
                                                <a:latin typeface="Cambria Math" panose="02040503050406030204" pitchFamily="18" charset="0"/>
                                              </a:rPr>
                                              <m:t>−</m:t>
                                            </m:r>
                                            <m:sSub>
                                              <m:sSubPr>
                                                <m:ctrlPr>
                                                  <a:rPr lang="en-CA" sz="1600" i="1">
                                                    <a:solidFill>
                                                      <a:schemeClr val="tx1"/>
                                                    </a:solidFill>
                                                    <a:latin typeface="Cambria Math" panose="02040503050406030204" pitchFamily="18" charset="0"/>
                                                  </a:rPr>
                                                </m:ctrlPr>
                                              </m:sSubPr>
                                              <m:e>
                                                <m:r>
                                                  <a:rPr lang="en-CA" sz="1600" i="1">
                                                    <a:solidFill>
                                                      <a:schemeClr val="tx1"/>
                                                    </a:solidFill>
                                                    <a:latin typeface="Cambria Math" panose="02040503050406030204" pitchFamily="18" charset="0"/>
                                                  </a:rPr>
                                                  <m:t>𝑓</m:t>
                                                </m:r>
                                              </m:e>
                                              <m:sub>
                                                <m:r>
                                                  <a:rPr lang="en-CA" sz="1600" i="0">
                                                    <a:solidFill>
                                                      <a:schemeClr val="tx1"/>
                                                    </a:solidFill>
                                                    <a:latin typeface="Cambria Math" panose="02040503050406030204" pitchFamily="18" charset="0"/>
                                                  </a:rPr>
                                                  <m:t>1</m:t>
                                                </m:r>
                                              </m:sub>
                                            </m:sSub>
                                            <m:d>
                                              <m:dPr>
                                                <m:ctrlPr>
                                                  <a:rPr lang="en-CA" sz="1600" i="1">
                                                    <a:solidFill>
                                                      <a:schemeClr val="tx1"/>
                                                    </a:solidFill>
                                                    <a:latin typeface="Cambria Math" panose="02040503050406030204" pitchFamily="18" charset="0"/>
                                                  </a:rPr>
                                                </m:ctrlPr>
                                              </m:dPr>
                                              <m:e>
                                                <m:r>
                                                  <a:rPr lang="en-CA" sz="1600" i="1">
                                                    <a:solidFill>
                                                      <a:schemeClr val="tx1"/>
                                                    </a:solidFill>
                                                    <a:latin typeface="Cambria Math" panose="02040503050406030204" pitchFamily="18" charset="0"/>
                                                  </a:rPr>
                                                  <m:t>𝑥</m:t>
                                                </m:r>
                                              </m:e>
                                            </m:d>
                                          </m:e>
                                        </m:d>
                                      </m:e>
                                    </m:nary>
                                  </m:num>
                                  <m:den>
                                    <m:r>
                                      <a:rPr lang="en-CA" sz="1600" i="1">
                                        <a:solidFill>
                                          <a:schemeClr val="tx1"/>
                                        </a:solidFill>
                                        <a:latin typeface="Cambria Math" panose="02040503050406030204" pitchFamily="18" charset="0"/>
                                      </a:rPr>
                                      <m:t>𝑙𝑒𝑛𝑔𝑡h</m:t>
                                    </m:r>
                                    <m:d>
                                      <m:dPr>
                                        <m:ctrlPr>
                                          <a:rPr lang="en-CA" sz="1600" i="1">
                                            <a:solidFill>
                                              <a:schemeClr val="tx1"/>
                                            </a:solidFill>
                                            <a:latin typeface="Cambria Math" panose="02040503050406030204" pitchFamily="18" charset="0"/>
                                          </a:rPr>
                                        </m:ctrlPr>
                                      </m:dPr>
                                      <m:e>
                                        <m:r>
                                          <a:rPr lang="en-CA" sz="1600" i="1">
                                            <a:solidFill>
                                              <a:schemeClr val="tx1"/>
                                            </a:solidFill>
                                            <a:latin typeface="Cambria Math" panose="02040503050406030204" pitchFamily="18" charset="0"/>
                                          </a:rPr>
                                          <m:t>𝑓</m:t>
                                        </m:r>
                                      </m:e>
                                    </m:d>
                                  </m:den>
                                </m:f>
                              </m:oMath>
                            </m:oMathPara>
                          </a14:m>
                          <a:endParaRPr lang="ar-AE" sz="1600" b="0" i="0" u="none" strike="noStrike" dirty="0">
                            <a:solidFill>
                              <a:schemeClr val="tx1"/>
                            </a:solidFill>
                            <a:effectLst/>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CA" sz="1600" b="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rPr>
                            <a:t>(3)</a:t>
                          </a:r>
                        </a:p>
                      </a:txBody>
                      <a:tcPr marL="13912" marR="1391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5768776"/>
                      </a:ext>
                    </a:extLst>
                  </a:tr>
                </a:tbl>
              </a:graphicData>
            </a:graphic>
          </p:graphicFrame>
        </mc:Choice>
        <mc:Fallback xmlns="">
          <p:graphicFrame>
            <p:nvGraphicFramePr>
              <p:cNvPr id="7" name="Table 6">
                <a:extLst>
                  <a:ext uri="{FF2B5EF4-FFF2-40B4-BE49-F238E27FC236}">
                    <a16:creationId xmlns:a16="http://schemas.microsoft.com/office/drawing/2014/main" id="{B410B0DE-6ED8-CD78-BD6C-BFF2FE9BBE3E}"/>
                  </a:ext>
                </a:extLst>
              </p:cNvPr>
              <p:cNvGraphicFramePr>
                <a:graphicFrameLocks noGrp="1"/>
              </p:cNvGraphicFramePr>
              <p:nvPr>
                <p:extLst>
                  <p:ext uri="{D42A27DB-BD31-4B8C-83A1-F6EECF244321}">
                    <p14:modId xmlns:p14="http://schemas.microsoft.com/office/powerpoint/2010/main" val="2957281423"/>
                  </p:ext>
                </p:extLst>
              </p:nvPr>
            </p:nvGraphicFramePr>
            <p:xfrm>
              <a:off x="4792" y="3517631"/>
              <a:ext cx="3012216" cy="607505"/>
            </p:xfrm>
            <a:graphic>
              <a:graphicData uri="http://schemas.openxmlformats.org/drawingml/2006/table">
                <a:tbl>
                  <a:tblPr firstRow="1" firstCol="1" bandRow="1">
                    <a:tableStyleId>{5C22544A-7EE6-4342-B048-85BDC9FD1C3A}</a:tableStyleId>
                  </a:tblPr>
                  <a:tblGrid>
                    <a:gridCol w="2713773">
                      <a:extLst>
                        <a:ext uri="{9D8B030D-6E8A-4147-A177-3AD203B41FA5}">
                          <a16:colId xmlns:a16="http://schemas.microsoft.com/office/drawing/2014/main" val="2918417652"/>
                        </a:ext>
                      </a:extLst>
                    </a:gridCol>
                    <a:gridCol w="298443">
                      <a:extLst>
                        <a:ext uri="{9D8B030D-6E8A-4147-A177-3AD203B41FA5}">
                          <a16:colId xmlns:a16="http://schemas.microsoft.com/office/drawing/2014/main" val="726334115"/>
                        </a:ext>
                      </a:extLst>
                    </a:gridCol>
                  </a:tblGrid>
                  <a:tr h="607505">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r="-10987"/>
                          </a:stretch>
                        </a:blipFill>
                      </a:tcPr>
                    </a:tc>
                    <a:tc>
                      <a:txBody>
                        <a:bodyPr/>
                        <a:lstStyle/>
                        <a:p>
                          <a:pPr algn="ctr">
                            <a:lnSpc>
                              <a:spcPct val="100000"/>
                            </a:lnSpc>
                          </a:pPr>
                          <a:r>
                            <a:rPr lang="en-CA" sz="1600" b="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rPr>
                            <a:t>(3)</a:t>
                          </a:r>
                        </a:p>
                      </a:txBody>
                      <a:tcPr marL="13912" marR="1391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5768776"/>
                      </a:ext>
                    </a:extLst>
                  </a:tr>
                </a:tbl>
              </a:graphicData>
            </a:graphic>
          </p:graphicFrame>
        </mc:Fallback>
      </mc:AlternateContent>
    </p:spTree>
    <p:extLst>
      <p:ext uri="{BB962C8B-B14F-4D97-AF65-F5344CB8AC3E}">
        <p14:creationId xmlns:p14="http://schemas.microsoft.com/office/powerpoint/2010/main" val="289701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Defining Primary Motor Relationships</a:t>
            </a:r>
          </a:p>
        </p:txBody>
      </p:sp>
      <p:sp>
        <p:nvSpPr>
          <p:cNvPr id="28" name="TextBox 27">
            <a:extLst>
              <a:ext uri="{FF2B5EF4-FFF2-40B4-BE49-F238E27FC236}">
                <a16:creationId xmlns:a16="http://schemas.microsoft.com/office/drawing/2014/main" id="{ACD71FD4-D434-486A-BE03-FDD7032772FC}"/>
              </a:ext>
            </a:extLst>
          </p:cNvPr>
          <p:cNvSpPr txBox="1"/>
          <p:nvPr/>
        </p:nvSpPr>
        <p:spPr>
          <a:xfrm>
            <a:off x="238887" y="1032647"/>
            <a:ext cx="2495551" cy="1323439"/>
          </a:xfrm>
          <a:prstGeom prst="rect">
            <a:avLst/>
          </a:prstGeom>
          <a:noFill/>
          <a:ln>
            <a:solidFill>
              <a:srgbClr val="FF0000"/>
            </a:solidFill>
            <a:prstDash val="lgDash"/>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Mean Bx error in the airgap between ANSYS FEA and HAM plots is 0.015 T.</a:t>
            </a:r>
          </a:p>
        </p:txBody>
      </p:sp>
      <p:grpSp>
        <p:nvGrpSpPr>
          <p:cNvPr id="5" name="Group 4">
            <a:extLst>
              <a:ext uri="{FF2B5EF4-FFF2-40B4-BE49-F238E27FC236}">
                <a16:creationId xmlns:a16="http://schemas.microsoft.com/office/drawing/2014/main" id="{FCF0A9B9-45D0-2AB5-53D0-7A5C05887A9C}"/>
              </a:ext>
            </a:extLst>
          </p:cNvPr>
          <p:cNvGrpSpPr/>
          <p:nvPr/>
        </p:nvGrpSpPr>
        <p:grpSpPr>
          <a:xfrm>
            <a:off x="2848737" y="898263"/>
            <a:ext cx="9104376" cy="5108302"/>
            <a:chOff x="2848737" y="898263"/>
            <a:chExt cx="9104376" cy="5108302"/>
          </a:xfrm>
        </p:grpSpPr>
        <p:pic>
          <p:nvPicPr>
            <p:cNvPr id="4" name="Picture 3" descr="Graphical user interface, chart">
              <a:extLst>
                <a:ext uri="{FF2B5EF4-FFF2-40B4-BE49-F238E27FC236}">
                  <a16:creationId xmlns:a16="http://schemas.microsoft.com/office/drawing/2014/main" id="{406E4DAF-66FE-5EFE-E210-24EAAAFC4366}"/>
                </a:ext>
              </a:extLst>
            </p:cNvPr>
            <p:cNvPicPr>
              <a:picLocks noChangeAspect="1"/>
            </p:cNvPicPr>
            <p:nvPr/>
          </p:nvPicPr>
          <p:blipFill rotWithShape="1">
            <a:blip r:embed="rId2">
              <a:extLst>
                <a:ext uri="{28A0092B-C50C-407E-A947-70E740481C1C}">
                  <a14:useLocalDpi xmlns:a14="http://schemas.microsoft.com/office/drawing/2010/main" val="0"/>
                </a:ext>
              </a:extLst>
            </a:blip>
            <a:srcRect l="6713" t="9558" r="8565" b="2987"/>
            <a:stretch/>
          </p:blipFill>
          <p:spPr bwMode="auto">
            <a:xfrm>
              <a:off x="2848737" y="898263"/>
              <a:ext cx="9104376" cy="4552188"/>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AFBAA5F1-CF5B-A4F9-7675-53A465B4B001}"/>
                </a:ext>
              </a:extLst>
            </p:cNvPr>
            <p:cNvSpPr txBox="1"/>
            <p:nvPr/>
          </p:nvSpPr>
          <p:spPr>
            <a:xfrm>
              <a:off x="2848737" y="5544900"/>
              <a:ext cx="9104376" cy="461665"/>
            </a:xfrm>
            <a:prstGeom prst="rect">
              <a:avLst/>
            </a:prstGeom>
            <a:noFill/>
          </p:spPr>
          <p:txBody>
            <a:bodyPr wrap="square">
              <a:spAutoFit/>
            </a:bodyPr>
            <a:lstStyle/>
            <a:p>
              <a:pPr algn="ctr"/>
              <a:r>
                <a:rPr lang="en-US" sz="1200" dirty="0">
                  <a:effectLst/>
                  <a:latin typeface="Times New Roman" panose="02020603050405020304" pitchFamily="18" charset="0"/>
                  <a:ea typeface="Malgun Gothic" panose="020B0503020000020004" pitchFamily="34" charset="-127"/>
                </a:rPr>
                <a:t>Fig. </a:t>
              </a:r>
              <a:r>
                <a:rPr lang="en-US" sz="1200" dirty="0">
                  <a:latin typeface="Times New Roman" panose="02020603050405020304" pitchFamily="18" charset="0"/>
                  <a:ea typeface="Malgun Gothic" panose="020B0503020000020004" pitchFamily="34" charset="-127"/>
                </a:rPr>
                <a:t>7</a:t>
              </a:r>
              <a:r>
                <a:rPr lang="en-US" sz="1200" dirty="0">
                  <a:effectLst/>
                  <a:latin typeface="Times New Roman" panose="02020603050405020304" pitchFamily="18" charset="0"/>
                  <a:ea typeface="Malgun Gothic" panose="020B0503020000020004" pitchFamily="34" charset="-127"/>
                </a:rPr>
                <a:t>. Normal magnetic flux density in the center of the air gap comparison between Ansys Electronics FEA (light blue), reference paper results (red), and the HAM produced in this thesis (dark blue).</a:t>
              </a:r>
              <a:endParaRPr lang="en-CA" dirty="0"/>
            </a:p>
          </p:txBody>
        </p:sp>
      </p:grpSp>
    </p:spTree>
    <p:extLst>
      <p:ext uri="{BB962C8B-B14F-4D97-AF65-F5344CB8AC3E}">
        <p14:creationId xmlns:p14="http://schemas.microsoft.com/office/powerpoint/2010/main" val="3592903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Optimization Algorithm</a:t>
            </a:r>
          </a:p>
        </p:txBody>
      </p:sp>
      <p:sp>
        <p:nvSpPr>
          <p:cNvPr id="4" name="Content Placeholder 2"/>
          <p:cNvSpPr txBox="1">
            <a:spLocks/>
          </p:cNvSpPr>
          <p:nvPr/>
        </p:nvSpPr>
        <p:spPr>
          <a:xfrm>
            <a:off x="604801" y="1293613"/>
            <a:ext cx="3380057" cy="3213560"/>
          </a:xfrm>
          <a:prstGeom prst="rect">
            <a:avLst/>
          </a:prstGeom>
        </p:spPr>
        <p:txBody>
          <a:bodyPr vert="horz" lIns="91440" tIns="45720" rIns="91440" bIns="45720" rtlCol="0">
            <a:noAutofit/>
          </a:bodyPr>
          <a:lstStyle>
            <a:lvl1pPr marL="228600" indent="-228600" algn="l" defTabSz="914400" rtl="0" eaLnBrk="1" latinLnBrk="0" hangingPunct="1">
              <a:lnSpc>
                <a:spcPct val="108000"/>
              </a:lnSpc>
              <a:spcBef>
                <a:spcPts val="10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defRPr/>
            </a:pPr>
            <a:endParaRPr lang="en-US" sz="1800" dirty="0">
              <a:solidFill>
                <a:prstClr val="black"/>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79ACCEAB-EF57-4B13-B2A0-6A0DE5D11D49}"/>
              </a:ext>
            </a:extLst>
          </p:cNvPr>
          <p:cNvSpPr txBox="1"/>
          <p:nvPr/>
        </p:nvSpPr>
        <p:spPr>
          <a:xfrm>
            <a:off x="3905539" y="5144391"/>
            <a:ext cx="4529801" cy="707886"/>
          </a:xfrm>
          <a:prstGeom prst="rect">
            <a:avLst/>
          </a:prstGeom>
          <a:noFill/>
          <a:ln>
            <a:solidFill>
              <a:srgbClr val="FF0000"/>
            </a:solidFill>
            <a:prstDash val="lgDash"/>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Optimize the slot-pole relationship of a motor to maximize thrust to mass ratio.</a:t>
            </a:r>
            <a:endParaRPr lang="en-CA" sz="2000" dirty="0">
              <a:latin typeface="Times New Roman" panose="02020603050405020304" pitchFamily="18" charset="0"/>
              <a:cs typeface="Times New Roman" panose="02020603050405020304" pitchFamily="18" charset="0"/>
            </a:endParaRPr>
          </a:p>
        </p:txBody>
      </p:sp>
      <p:grpSp>
        <p:nvGrpSpPr>
          <p:cNvPr id="8" name="Group 7">
            <a:extLst>
              <a:ext uri="{FF2B5EF4-FFF2-40B4-BE49-F238E27FC236}">
                <a16:creationId xmlns:a16="http://schemas.microsoft.com/office/drawing/2014/main" id="{1B6F7FF6-DCD1-4608-417C-20A12149E58B}"/>
              </a:ext>
            </a:extLst>
          </p:cNvPr>
          <p:cNvGrpSpPr/>
          <p:nvPr/>
        </p:nvGrpSpPr>
        <p:grpSpPr>
          <a:xfrm>
            <a:off x="319970" y="848799"/>
            <a:ext cx="3221422" cy="5228981"/>
            <a:chOff x="8546612" y="926373"/>
            <a:chExt cx="3221422" cy="5228981"/>
          </a:xfrm>
        </p:grpSpPr>
        <p:sp>
          <p:nvSpPr>
            <p:cNvPr id="6" name="TextBox 71">
              <a:extLst>
                <a:ext uri="{FF2B5EF4-FFF2-40B4-BE49-F238E27FC236}">
                  <a16:creationId xmlns:a16="http://schemas.microsoft.com/office/drawing/2014/main" id="{B40407C0-7AAA-C9A6-B4F1-B21ED31961FB}"/>
                </a:ext>
              </a:extLst>
            </p:cNvPr>
            <p:cNvSpPr txBox="1"/>
            <p:nvPr/>
          </p:nvSpPr>
          <p:spPr>
            <a:xfrm>
              <a:off x="8546612" y="5755244"/>
              <a:ext cx="3221422"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CA" sz="1000"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Fig. </a:t>
              </a:r>
              <a:r>
                <a:rPr lang="en-CA" sz="1000" dirty="0">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rPr>
                <a:t>9</a:t>
              </a:r>
              <a:r>
                <a:rPr lang="en-CA" sz="1000"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  Flow chart of conventional g</a:t>
              </a:r>
              <a:r>
                <a:rPr lang="en-CA" sz="1000" dirty="0">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rPr>
                <a:t>enetic algorithm variable flow.</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p:txBody>
        </p:sp>
        <p:pic>
          <p:nvPicPr>
            <p:cNvPr id="3" name="Picture 2" descr="Diagram">
              <a:extLst>
                <a:ext uri="{FF2B5EF4-FFF2-40B4-BE49-F238E27FC236}">
                  <a16:creationId xmlns:a16="http://schemas.microsoft.com/office/drawing/2014/main" id="{E6EF538E-144D-87AA-0A51-524F9876FD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6612" y="926373"/>
              <a:ext cx="3221422" cy="4759033"/>
            </a:xfrm>
            <a:prstGeom prst="rect">
              <a:avLst/>
            </a:prstGeom>
          </p:spPr>
        </p:pic>
      </p:grpSp>
      <p:grpSp>
        <p:nvGrpSpPr>
          <p:cNvPr id="9" name="Group 8">
            <a:extLst>
              <a:ext uri="{FF2B5EF4-FFF2-40B4-BE49-F238E27FC236}">
                <a16:creationId xmlns:a16="http://schemas.microsoft.com/office/drawing/2014/main" id="{ED6EC184-1376-1268-DBB9-6287F29AD49B}"/>
              </a:ext>
            </a:extLst>
          </p:cNvPr>
          <p:cNvGrpSpPr/>
          <p:nvPr/>
        </p:nvGrpSpPr>
        <p:grpSpPr>
          <a:xfrm>
            <a:off x="8869680" y="3667561"/>
            <a:ext cx="3002350" cy="2184716"/>
            <a:chOff x="810749" y="2542063"/>
            <a:chExt cx="2834640" cy="2043017"/>
          </a:xfrm>
        </p:grpSpPr>
        <p:pic>
          <p:nvPicPr>
            <p:cNvPr id="7" name="Picture 6">
              <a:extLst>
                <a:ext uri="{FF2B5EF4-FFF2-40B4-BE49-F238E27FC236}">
                  <a16:creationId xmlns:a16="http://schemas.microsoft.com/office/drawing/2014/main" id="{93263FD3-3667-D94B-1BF2-A0358DF471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749" y="2542063"/>
              <a:ext cx="2834640" cy="1466215"/>
            </a:xfrm>
            <a:prstGeom prst="rect">
              <a:avLst/>
            </a:prstGeom>
          </p:spPr>
        </p:pic>
        <p:sp>
          <p:nvSpPr>
            <p:cNvPr id="5" name="TextBox 71">
              <a:extLst>
                <a:ext uri="{FF2B5EF4-FFF2-40B4-BE49-F238E27FC236}">
                  <a16:creationId xmlns:a16="http://schemas.microsoft.com/office/drawing/2014/main" id="{4A93C1AB-CF4D-69E1-6B90-A9D83EF646D0}"/>
                </a:ext>
              </a:extLst>
            </p:cNvPr>
            <p:cNvSpPr txBox="1"/>
            <p:nvPr/>
          </p:nvSpPr>
          <p:spPr>
            <a:xfrm>
              <a:off x="810749" y="4184970"/>
              <a:ext cx="2834639"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CA" sz="1000"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Fig. 8. </a:t>
              </a:r>
              <a:r>
                <a:rPr lang="en-US" sz="1000"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Layout of the motor optimization algorithm inputs and the resultant multi-objectives.</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p:txBody>
        </p:sp>
      </p:grpSp>
      <p:sp>
        <p:nvSpPr>
          <p:cNvPr id="10" name="Content Placeholder 2">
            <a:extLst>
              <a:ext uri="{FF2B5EF4-FFF2-40B4-BE49-F238E27FC236}">
                <a16:creationId xmlns:a16="http://schemas.microsoft.com/office/drawing/2014/main" id="{91B75533-5F6A-9F68-DD41-6E40C6B1FCA7}"/>
              </a:ext>
            </a:extLst>
          </p:cNvPr>
          <p:cNvSpPr txBox="1">
            <a:spLocks/>
          </p:cNvSpPr>
          <p:nvPr/>
        </p:nvSpPr>
        <p:spPr>
          <a:xfrm>
            <a:off x="3905539" y="1061403"/>
            <a:ext cx="4767703" cy="3445769"/>
          </a:xfrm>
          <a:prstGeom prst="rect">
            <a:avLst/>
          </a:prstGeom>
        </p:spPr>
        <p:txBody>
          <a:bodyPr vert="horz" lIns="91440" tIns="45720" rIns="91440" bIns="45720" rtlCol="0">
            <a:noAutofit/>
          </a:bodyPr>
          <a:lstStyle>
            <a:lvl1pPr marL="228600" indent="-228600" algn="l" defTabSz="914400" rtl="0" eaLnBrk="1" latinLnBrk="0" hangingPunct="1">
              <a:lnSpc>
                <a:spcPct val="108000"/>
              </a:lnSpc>
              <a:spcBef>
                <a:spcPts val="10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defRPr/>
            </a:pPr>
            <a:r>
              <a:rPr lang="en-US" sz="1800" dirty="0">
                <a:solidFill>
                  <a:prstClr val="black"/>
                </a:solidFill>
                <a:latin typeface="Times New Roman" panose="02020603050405020304" pitchFamily="18" charset="0"/>
                <a:cs typeface="Times New Roman" panose="02020603050405020304" pitchFamily="18" charset="0"/>
              </a:rPr>
              <a:t>The solver execution loop objectively compares the generational performance until termination criteria is met.</a:t>
            </a:r>
          </a:p>
          <a:p>
            <a:pPr>
              <a:lnSpc>
                <a:spcPct val="100000"/>
              </a:lnSpc>
              <a:spcBef>
                <a:spcPts val="600"/>
              </a:spcBef>
              <a:defRPr/>
            </a:pPr>
            <a:r>
              <a:rPr lang="en-US" sz="1800" dirty="0">
                <a:solidFill>
                  <a:prstClr val="black"/>
                </a:solidFill>
                <a:latin typeface="Times New Roman" panose="02020603050405020304" pitchFamily="18" charset="0"/>
                <a:cs typeface="Times New Roman" panose="02020603050405020304" pitchFamily="18" charset="0"/>
              </a:rPr>
              <a:t>Solver termination includes stalling, convergence, and timeout.</a:t>
            </a:r>
          </a:p>
          <a:p>
            <a:pPr>
              <a:lnSpc>
                <a:spcPct val="100000"/>
              </a:lnSpc>
              <a:spcBef>
                <a:spcPts val="600"/>
              </a:spcBef>
              <a:defRPr/>
            </a:pPr>
            <a:r>
              <a:rPr lang="en-US" sz="1800" dirty="0">
                <a:solidFill>
                  <a:prstClr val="black"/>
                </a:solidFill>
                <a:latin typeface="Times New Roman" panose="02020603050405020304" pitchFamily="18" charset="0"/>
                <a:cs typeface="Times New Roman" panose="02020603050405020304" pitchFamily="18" charset="0"/>
              </a:rPr>
              <a:t>A well-tuned solver:</a:t>
            </a:r>
          </a:p>
          <a:p>
            <a:pPr lvl="1">
              <a:lnSpc>
                <a:spcPct val="100000"/>
              </a:lnSpc>
              <a:spcBef>
                <a:spcPts val="600"/>
              </a:spcBef>
              <a:defRPr/>
            </a:pPr>
            <a:r>
              <a:rPr lang="en-US" sz="1800" dirty="0">
                <a:solidFill>
                  <a:prstClr val="black"/>
                </a:solidFill>
                <a:latin typeface="Times New Roman" panose="02020603050405020304" pitchFamily="18" charset="0"/>
                <a:cs typeface="Times New Roman" panose="02020603050405020304" pitchFamily="18" charset="0"/>
              </a:rPr>
              <a:t>spares unnecessary executions.</a:t>
            </a:r>
          </a:p>
          <a:p>
            <a:pPr lvl="1">
              <a:lnSpc>
                <a:spcPct val="100000"/>
              </a:lnSpc>
              <a:spcBef>
                <a:spcPts val="600"/>
              </a:spcBef>
              <a:defRPr/>
            </a:pPr>
            <a:r>
              <a:rPr lang="en-US" sz="1800" dirty="0">
                <a:solidFill>
                  <a:prstClr val="black"/>
                </a:solidFill>
                <a:latin typeface="Times New Roman" panose="02020603050405020304" pitchFamily="18" charset="0"/>
                <a:cs typeface="Times New Roman" panose="02020603050405020304" pitchFamily="18" charset="0"/>
              </a:rPr>
              <a:t>Ensures robustness for the solution in the solution space.</a:t>
            </a:r>
          </a:p>
          <a:p>
            <a:pPr>
              <a:lnSpc>
                <a:spcPct val="100000"/>
              </a:lnSpc>
              <a:spcBef>
                <a:spcPts val="600"/>
              </a:spcBef>
              <a:defRPr/>
            </a:pPr>
            <a:endParaRPr lang="en-US" sz="1800" dirty="0">
              <a:solidFill>
                <a:prstClr val="black"/>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2E5EE47-AEF4-83C2-B166-B4DCB9811760}"/>
              </a:ext>
            </a:extLst>
          </p:cNvPr>
          <p:cNvSpPr txBox="1"/>
          <p:nvPr/>
        </p:nvSpPr>
        <p:spPr>
          <a:xfrm>
            <a:off x="8673242" y="1092865"/>
            <a:ext cx="3002349" cy="1831271"/>
          </a:xfrm>
          <a:prstGeom prst="rect">
            <a:avLst/>
          </a:prstGeom>
          <a:noFill/>
        </p:spPr>
        <p:txBody>
          <a:bodyPr wrap="square">
            <a:spAutoFit/>
          </a:bodyPr>
          <a:lstStyle/>
          <a:p>
            <a:pPr marL="285750" indent="-285750">
              <a:lnSpc>
                <a:spcPct val="100000"/>
              </a:lnSpc>
              <a:spcBef>
                <a:spcPts val="600"/>
              </a:spcBef>
              <a:buFont typeface="Arial" panose="020B0604020202020204" pitchFamily="34" charset="0"/>
              <a:buChar char="•"/>
              <a:defRPr/>
            </a:pPr>
            <a:r>
              <a:rPr lang="en-US" sz="1800" dirty="0">
                <a:solidFill>
                  <a:prstClr val="black"/>
                </a:solidFill>
                <a:latin typeface="Times New Roman" panose="02020603050405020304" pitchFamily="18" charset="0"/>
                <a:cs typeface="Times New Roman" panose="02020603050405020304" pitchFamily="18" charset="0"/>
              </a:rPr>
              <a:t>Only two-three performance parameters can be chosen as objectives.</a:t>
            </a:r>
          </a:p>
          <a:p>
            <a:pPr marL="285750" indent="-285750">
              <a:lnSpc>
                <a:spcPct val="100000"/>
              </a:lnSpc>
              <a:spcBef>
                <a:spcPts val="600"/>
              </a:spcBef>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Power-to-weight is industry standard</a:t>
            </a:r>
            <a:endParaRPr lang="en-US" sz="18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8300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Feasibility Constraint</a:t>
            </a:r>
          </a:p>
        </p:txBody>
      </p:sp>
      <p:sp>
        <p:nvSpPr>
          <p:cNvPr id="4" name="Content Placeholder 2"/>
          <p:cNvSpPr txBox="1">
            <a:spLocks/>
          </p:cNvSpPr>
          <p:nvPr/>
        </p:nvSpPr>
        <p:spPr>
          <a:xfrm>
            <a:off x="6294721" y="1088130"/>
            <a:ext cx="5502173" cy="1003559"/>
          </a:xfrm>
          <a:prstGeom prst="rect">
            <a:avLst/>
          </a:prstGeom>
        </p:spPr>
        <p:txBody>
          <a:bodyPr vert="horz" lIns="91440" tIns="45720" rIns="91440" bIns="45720" rtlCol="0">
            <a:noAutofit/>
          </a:bodyPr>
          <a:lstStyle>
            <a:lvl1pPr marL="228600" indent="-228600" algn="l" defTabSz="914400" rtl="0" eaLnBrk="1" latinLnBrk="0" hangingPunct="1">
              <a:lnSpc>
                <a:spcPct val="108000"/>
              </a:lnSpc>
              <a:spcBef>
                <a:spcPts val="10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defRPr/>
            </a:pPr>
            <a:r>
              <a:rPr lang="en-US" sz="1800" dirty="0">
                <a:solidFill>
                  <a:prstClr val="black"/>
                </a:solidFill>
                <a:latin typeface="Times New Roman" panose="02020603050405020304" pitchFamily="18" charset="0"/>
                <a:cs typeface="Times New Roman" panose="02020603050405020304" pitchFamily="18" charset="0"/>
              </a:rPr>
              <a:t>To ensure that all motors produced by the optimization algorithm are feasible, the model abides by the rules in Table 6 and Table 7.</a:t>
            </a:r>
          </a:p>
        </p:txBody>
      </p:sp>
      <p:sp>
        <p:nvSpPr>
          <p:cNvPr id="25" name="TextBox 24">
            <a:extLst>
              <a:ext uri="{FF2B5EF4-FFF2-40B4-BE49-F238E27FC236}">
                <a16:creationId xmlns:a16="http://schemas.microsoft.com/office/drawing/2014/main" id="{79ACCEAB-EF57-4B13-B2A0-6A0DE5D11D49}"/>
              </a:ext>
            </a:extLst>
          </p:cNvPr>
          <p:cNvSpPr txBox="1"/>
          <p:nvPr/>
        </p:nvSpPr>
        <p:spPr>
          <a:xfrm>
            <a:off x="1491314" y="5632857"/>
            <a:ext cx="9209371" cy="400110"/>
          </a:xfrm>
          <a:prstGeom prst="rect">
            <a:avLst/>
          </a:prstGeom>
          <a:noFill/>
          <a:ln>
            <a:solidFill>
              <a:srgbClr val="FF0000"/>
            </a:solidFill>
            <a:prstDash val="lgDash"/>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If every solver iteration produces a feasible design, then there is no wasted computation.</a:t>
            </a:r>
          </a:p>
        </p:txBody>
      </p:sp>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03B064DE-CF7C-2EEF-6C93-1F2806976ABD}"/>
                  </a:ext>
                </a:extLst>
              </p:cNvPr>
              <p:cNvGraphicFramePr>
                <a:graphicFrameLocks noGrp="1"/>
              </p:cNvGraphicFramePr>
              <p:nvPr>
                <p:extLst>
                  <p:ext uri="{D42A27DB-BD31-4B8C-83A1-F6EECF244321}">
                    <p14:modId xmlns:p14="http://schemas.microsoft.com/office/powerpoint/2010/main" val="826483550"/>
                  </p:ext>
                </p:extLst>
              </p:nvPr>
            </p:nvGraphicFramePr>
            <p:xfrm>
              <a:off x="494467" y="1225143"/>
              <a:ext cx="5502173" cy="3420000"/>
            </p:xfrm>
            <a:graphic>
              <a:graphicData uri="http://schemas.openxmlformats.org/drawingml/2006/table">
                <a:tbl>
                  <a:tblPr firstRow="1" firstCol="1" bandRow="1">
                    <a:tableStyleId>{5C22544A-7EE6-4342-B048-85BDC9FD1C3A}</a:tableStyleId>
                  </a:tblPr>
                  <a:tblGrid>
                    <a:gridCol w="1634012">
                      <a:extLst>
                        <a:ext uri="{9D8B030D-6E8A-4147-A177-3AD203B41FA5}">
                          <a16:colId xmlns:a16="http://schemas.microsoft.com/office/drawing/2014/main" val="2688762819"/>
                        </a:ext>
                      </a:extLst>
                    </a:gridCol>
                    <a:gridCol w="3868161">
                      <a:extLst>
                        <a:ext uri="{9D8B030D-6E8A-4147-A177-3AD203B41FA5}">
                          <a16:colId xmlns:a16="http://schemas.microsoft.com/office/drawing/2014/main" val="975751926"/>
                        </a:ext>
                      </a:extLst>
                    </a:gridCol>
                  </a:tblGrid>
                  <a:tr h="360000">
                    <a:tc>
                      <a:txBody>
                        <a:bodyPr/>
                        <a:lstStyle/>
                        <a:p>
                          <a:pPr lvl="0"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Rule</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Explanation</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9045305"/>
                      </a:ext>
                    </a:extLst>
                  </a:tr>
                  <a:tr h="900000">
                    <a:tc>
                      <a:txBody>
                        <a:bodyPr/>
                        <a:lstStyle/>
                        <a:p>
                          <a:pPr lvl="0" algn="ctr">
                            <a:lnSpc>
                              <a:spcPct val="100000"/>
                            </a:lnSpc>
                            <a:spcBef>
                              <a:spcPts val="0"/>
                            </a:spcBef>
                            <a:spcAft>
                              <a:spcPts val="0"/>
                            </a:spcAft>
                          </a:pPr>
                          <a:r>
                            <a:rPr lang="en-CA" sz="1600" b="1" i="1" dirty="0">
                              <a:solidFill>
                                <a:schemeClr val="tx1"/>
                              </a:solidFill>
                              <a:effectLst/>
                              <a:latin typeface="Times New Roman" panose="02020603050405020304" pitchFamily="18" charset="0"/>
                              <a:cs typeface="Times New Roman" panose="02020603050405020304" pitchFamily="18" charset="0"/>
                            </a:rPr>
                            <a:t>B</a:t>
                          </a:r>
                          <a:r>
                            <a:rPr lang="en-CA" sz="1600" b="1" dirty="0">
                              <a:solidFill>
                                <a:schemeClr val="tx1"/>
                              </a:solidFill>
                              <a:effectLst/>
                              <a:latin typeface="Times New Roman" panose="02020603050405020304" pitchFamily="18" charset="0"/>
                              <a:cs typeface="Times New Roman" panose="02020603050405020304" pitchFamily="18" charset="0"/>
                            </a:rPr>
                            <a:t> &lt; 1.7 T</a:t>
                          </a:r>
                          <a:endParaRPr lang="en-CA" sz="1600" b="1"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The primary core material saturates at 1.7 T, which must be avoided by limiting the current density, </a:t>
                          </a:r>
                          <a14:m>
                            <m:oMath xmlns:m="http://schemas.openxmlformats.org/officeDocument/2006/math">
                              <m:r>
                                <a:rPr lang="en-CA" sz="1600">
                                  <a:solidFill>
                                    <a:schemeClr val="tx1"/>
                                  </a:solidFill>
                                  <a:effectLst/>
                                  <a:latin typeface="Cambria Math" panose="02040503050406030204" pitchFamily="18" charset="0"/>
                                </a:rPr>
                                <m:t>𝐽</m:t>
                              </m:r>
                            </m:oMath>
                          </a14:m>
                          <a:r>
                            <a:rPr lang="en-CA" sz="1600" dirty="0">
                              <a:solidFill>
                                <a:schemeClr val="tx1"/>
                              </a:solidFill>
                              <a:effectLst/>
                              <a:latin typeface="Times New Roman" panose="02020603050405020304" pitchFamily="18" charset="0"/>
                              <a:cs typeface="Times New Roman" panose="02020603050405020304" pitchFamily="18" charset="0"/>
                            </a:rPr>
                            <a:t> of a coil terminal.</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3681988"/>
                      </a:ext>
                    </a:extLst>
                  </a:tr>
                  <a:tr h="540000">
                    <a:tc>
                      <a:txBody>
                        <a:bodyPr/>
                        <a:lstStyle/>
                        <a:p>
                          <a:pPr lvl="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
                                  <a:rPr lang="en-CA" sz="1600" b="1" i="1" smtClean="0">
                                    <a:solidFill>
                                      <a:schemeClr val="tx1"/>
                                    </a:solidFill>
                                    <a:effectLst/>
                                    <a:latin typeface="Cambria Math" panose="02040503050406030204" pitchFamily="18" charset="0"/>
                                  </a:rPr>
                                  <m:t>𝑱</m:t>
                                </m:r>
                                <m:r>
                                  <a:rPr lang="en-CA" sz="1600" b="1" smtClean="0">
                                    <a:solidFill>
                                      <a:schemeClr val="tx1"/>
                                    </a:solidFill>
                                    <a:effectLst/>
                                    <a:latin typeface="Cambria Math" panose="02040503050406030204" pitchFamily="18" charset="0"/>
                                  </a:rPr>
                                  <m:t>&lt;=</m:t>
                                </m:r>
                                <m:r>
                                  <a:rPr lang="en-CA" sz="1600" b="1" i="1" smtClean="0">
                                    <a:solidFill>
                                      <a:schemeClr val="tx1"/>
                                    </a:solidFill>
                                    <a:effectLst/>
                                    <a:latin typeface="Cambria Math" panose="02040503050406030204" pitchFamily="18" charset="0"/>
                                  </a:rPr>
                                  <m:t>𝟔</m:t>
                                </m:r>
                                <m:r>
                                  <a:rPr lang="en-CA" sz="1600" b="1" smtClean="0">
                                    <a:solidFill>
                                      <a:schemeClr val="tx1"/>
                                    </a:solidFill>
                                    <a:effectLst/>
                                    <a:latin typeface="Cambria Math" panose="02040503050406030204" pitchFamily="18" charset="0"/>
                                  </a:rPr>
                                  <m:t>.</m:t>
                                </m:r>
                                <m:r>
                                  <a:rPr lang="en-CA" sz="1600" b="1" i="1" smtClean="0">
                                    <a:solidFill>
                                      <a:schemeClr val="tx1"/>
                                    </a:solidFill>
                                    <a:effectLst/>
                                    <a:latin typeface="Cambria Math" panose="02040503050406030204" pitchFamily="18" charset="0"/>
                                  </a:rPr>
                                  <m:t>𝟎</m:t>
                                </m:r>
                                <m:r>
                                  <a:rPr lang="en-CA" sz="1600" b="1" i="1" smtClean="0">
                                    <a:solidFill>
                                      <a:schemeClr val="tx1"/>
                                    </a:solidFill>
                                    <a:effectLst/>
                                    <a:latin typeface="Cambria Math" panose="02040503050406030204" pitchFamily="18" charset="0"/>
                                  </a:rPr>
                                  <m:t>𝒙</m:t>
                                </m:r>
                                <m:sSup>
                                  <m:sSupPr>
                                    <m:ctrlPr>
                                      <a:rPr lang="en-CA" sz="1600" b="1" i="1">
                                        <a:solidFill>
                                          <a:schemeClr val="tx1"/>
                                        </a:solidFill>
                                        <a:effectLst/>
                                        <a:latin typeface="Cambria Math" panose="02040503050406030204" pitchFamily="18" charset="0"/>
                                      </a:rPr>
                                    </m:ctrlPr>
                                  </m:sSupPr>
                                  <m:e>
                                    <m:r>
                                      <a:rPr lang="en-CA" sz="1600" b="1" i="1">
                                        <a:solidFill>
                                          <a:schemeClr val="tx1"/>
                                        </a:solidFill>
                                        <a:effectLst/>
                                        <a:latin typeface="Cambria Math" panose="02040503050406030204" pitchFamily="18" charset="0"/>
                                      </a:rPr>
                                      <m:t>𝟏𝟎</m:t>
                                    </m:r>
                                  </m:e>
                                  <m:sup>
                                    <m:r>
                                      <a:rPr lang="en-CA" sz="1600" b="1" i="1">
                                        <a:solidFill>
                                          <a:schemeClr val="tx1"/>
                                        </a:solidFill>
                                        <a:effectLst/>
                                        <a:latin typeface="Cambria Math" panose="02040503050406030204" pitchFamily="18" charset="0"/>
                                      </a:rPr>
                                      <m:t>𝟔</m:t>
                                    </m:r>
                                  </m:sup>
                                </m:sSup>
                              </m:oMath>
                            </m:oMathPara>
                          </a14:m>
                          <a:endParaRPr lang="en-CA" sz="1600" b="1"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lnSpc>
                              <a:spcPct val="100000"/>
                            </a:lnSpc>
                            <a:spcBef>
                              <a:spcPts val="1200"/>
                            </a:spcBef>
                            <a:spcAft>
                              <a:spcPts val="1200"/>
                            </a:spcAft>
                          </a:pPr>
                          <a:r>
                            <a:rPr lang="en-US" sz="1600" dirty="0">
                              <a:solidFill>
                                <a:schemeClr val="tx1"/>
                              </a:solidFill>
                              <a:effectLst/>
                              <a:latin typeface="Times New Roman" panose="02020603050405020304" pitchFamily="18" charset="0"/>
                              <a:cs typeface="Times New Roman" panose="02020603050405020304" pitchFamily="18" charset="0"/>
                            </a:rPr>
                            <a:t>The limited current density avoids saturation.</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0458505"/>
                      </a:ext>
                    </a:extLst>
                  </a:tr>
                  <a:tr h="720000">
                    <a:tc>
                      <a:txBody>
                        <a:bodyPr/>
                        <a:lstStyle/>
                        <a:p>
                          <a:pPr lvl="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CA" sz="1600" b="1" i="1" smtClean="0">
                                        <a:solidFill>
                                          <a:schemeClr val="tx1"/>
                                        </a:solidFill>
                                        <a:effectLst/>
                                        <a:latin typeface="Cambria Math" panose="02040503050406030204" pitchFamily="18" charset="0"/>
                                      </a:rPr>
                                    </m:ctrlPr>
                                  </m:fPr>
                                  <m:num>
                                    <m:sSub>
                                      <m:sSubPr>
                                        <m:ctrlPr>
                                          <a:rPr lang="en-CA" sz="1600" b="1" i="1">
                                            <a:solidFill>
                                              <a:schemeClr val="tx1"/>
                                            </a:solidFill>
                                            <a:effectLst/>
                                            <a:latin typeface="Cambria Math" panose="02040503050406030204" pitchFamily="18" charset="0"/>
                                          </a:rPr>
                                        </m:ctrlPr>
                                      </m:sSubPr>
                                      <m:e>
                                        <m:r>
                                          <a:rPr lang="en-CA" sz="1600" b="1" i="1">
                                            <a:solidFill>
                                              <a:schemeClr val="tx1"/>
                                            </a:solidFill>
                                            <a:effectLst/>
                                            <a:latin typeface="Cambria Math" panose="02040503050406030204" pitchFamily="18" charset="0"/>
                                          </a:rPr>
                                          <m:t>𝑳</m:t>
                                        </m:r>
                                      </m:e>
                                      <m:sub>
                                        <m:r>
                                          <a:rPr lang="en-CA" sz="1600" b="1" i="1">
                                            <a:solidFill>
                                              <a:schemeClr val="tx1"/>
                                            </a:solidFill>
                                            <a:effectLst/>
                                            <a:latin typeface="Cambria Math" panose="02040503050406030204" pitchFamily="18" charset="0"/>
                                          </a:rPr>
                                          <m:t>𝒑</m:t>
                                        </m:r>
                                      </m:sub>
                                    </m:sSub>
                                  </m:num>
                                  <m:den>
                                    <m:sSub>
                                      <m:sSubPr>
                                        <m:ctrlPr>
                                          <a:rPr lang="en-CA" sz="1600" b="1" i="1">
                                            <a:solidFill>
                                              <a:schemeClr val="tx1"/>
                                            </a:solidFill>
                                            <a:effectLst/>
                                            <a:latin typeface="Cambria Math" panose="02040503050406030204" pitchFamily="18" charset="0"/>
                                          </a:rPr>
                                        </m:ctrlPr>
                                      </m:sSubPr>
                                      <m:e>
                                        <m:r>
                                          <a:rPr lang="en-US" sz="1600" b="1" i="1">
                                            <a:solidFill>
                                              <a:schemeClr val="tx1"/>
                                            </a:solidFill>
                                            <a:effectLst/>
                                            <a:latin typeface="Cambria Math" panose="02040503050406030204" pitchFamily="18" charset="0"/>
                                          </a:rPr>
                                          <m:t>𝒘</m:t>
                                        </m:r>
                                      </m:e>
                                      <m:sub>
                                        <m:r>
                                          <a:rPr lang="en-US" sz="1600" b="1" i="1">
                                            <a:solidFill>
                                              <a:schemeClr val="tx1"/>
                                            </a:solidFill>
                                            <a:effectLst/>
                                            <a:latin typeface="Cambria Math" panose="02040503050406030204" pitchFamily="18" charset="0"/>
                                          </a:rPr>
                                          <m:t>𝒕</m:t>
                                        </m:r>
                                      </m:sub>
                                    </m:sSub>
                                  </m:den>
                                </m:f>
                                <m:r>
                                  <a:rPr lang="en-US" sz="1600" b="1">
                                    <a:solidFill>
                                      <a:schemeClr val="tx1"/>
                                    </a:solidFill>
                                    <a:effectLst/>
                                    <a:latin typeface="Cambria Math" panose="02040503050406030204" pitchFamily="18" charset="0"/>
                                  </a:rPr>
                                  <m:t> &lt;= </m:t>
                                </m:r>
                                <m:r>
                                  <a:rPr lang="en-US" sz="1600" b="1" i="1">
                                    <a:solidFill>
                                      <a:schemeClr val="tx1"/>
                                    </a:solidFill>
                                    <a:effectLst/>
                                    <a:latin typeface="Cambria Math" panose="02040503050406030204" pitchFamily="18" charset="0"/>
                                  </a:rPr>
                                  <m:t>𝟏𝟓𝟎</m:t>
                                </m:r>
                              </m:oMath>
                            </m:oMathPara>
                          </a14:m>
                          <a:endParaRPr lang="en-CA" sz="1600" b="1"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lnSpc>
                              <a:spcPct val="100000"/>
                            </a:lnSpc>
                            <a:spcBef>
                              <a:spcPts val="1200"/>
                            </a:spcBef>
                            <a:spcAft>
                              <a:spcPts val="1200"/>
                            </a:spcAft>
                          </a:pPr>
                          <a:r>
                            <a:rPr lang="en-US" sz="1600" dirty="0">
                              <a:solidFill>
                                <a:schemeClr val="tx1"/>
                              </a:solidFill>
                              <a:effectLst/>
                              <a:latin typeface="Times New Roman" panose="02020603050405020304" pitchFamily="18" charset="0"/>
                              <a:cs typeface="Times New Roman" panose="02020603050405020304" pitchFamily="18" charset="0"/>
                            </a:rPr>
                            <a:t>Motor core teeth produced past this threshold are considered mechanically fragile.</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7967092"/>
                      </a:ext>
                    </a:extLst>
                  </a:tr>
                  <a:tr h="900000">
                    <a:tc>
                      <a:txBody>
                        <a:bodyPr/>
                        <a:lstStyle/>
                        <a:p>
                          <a:pPr lvl="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
                                  <a:rPr lang="en-CA" sz="1600" b="1" i="1" smtClean="0">
                                    <a:solidFill>
                                      <a:schemeClr val="tx1"/>
                                    </a:solidFill>
                                    <a:effectLst/>
                                    <a:latin typeface="Cambria Math" panose="02040503050406030204" pitchFamily="18" charset="0"/>
                                  </a:rPr>
                                  <m:t>𝛅</m:t>
                                </m:r>
                                <m:r>
                                  <a:rPr lang="en-CA" sz="1600" b="1" smtClean="0">
                                    <a:solidFill>
                                      <a:schemeClr val="tx1"/>
                                    </a:solidFill>
                                    <a:effectLst/>
                                    <a:latin typeface="Cambria Math" panose="02040503050406030204" pitchFamily="18" charset="0"/>
                                  </a:rPr>
                                  <m:t>&lt;</m:t>
                                </m:r>
                                <m:r>
                                  <a:rPr lang="en-CA" sz="1600" b="1" i="1" smtClean="0">
                                    <a:solidFill>
                                      <a:schemeClr val="tx1"/>
                                    </a:solidFill>
                                    <a:effectLst/>
                                    <a:latin typeface="Cambria Math" panose="02040503050406030204" pitchFamily="18" charset="0"/>
                                  </a:rPr>
                                  <m:t>𝒅</m:t>
                                </m:r>
                              </m:oMath>
                            </m:oMathPara>
                          </a14:m>
                          <a:endParaRPr lang="en-CA" sz="1600" b="1"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lnSpc>
                              <a:spcPct val="100000"/>
                            </a:lnSpc>
                            <a:spcBef>
                              <a:spcPts val="1200"/>
                            </a:spcBef>
                            <a:spcAft>
                              <a:spcPts val="1200"/>
                            </a:spcAft>
                          </a:pPr>
                          <a:r>
                            <a:rPr lang="en-US" sz="1600" dirty="0">
                              <a:solidFill>
                                <a:schemeClr val="tx1"/>
                              </a:solidFill>
                              <a:effectLst/>
                              <a:latin typeface="Times New Roman" panose="02020603050405020304" pitchFamily="18" charset="0"/>
                              <a:cs typeface="Times New Roman" panose="02020603050405020304" pitchFamily="18" charset="0"/>
                            </a:rPr>
                            <a:t>The required frequency at high-speed operation cannot produce a skin depth, deeper than the thickness of the aluminum.</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6743903"/>
                      </a:ext>
                    </a:extLst>
                  </a:tr>
                </a:tbl>
              </a:graphicData>
            </a:graphic>
          </p:graphicFrame>
        </mc:Choice>
        <mc:Fallback xmlns="">
          <p:graphicFrame>
            <p:nvGraphicFramePr>
              <p:cNvPr id="13" name="Table 12">
                <a:extLst>
                  <a:ext uri="{FF2B5EF4-FFF2-40B4-BE49-F238E27FC236}">
                    <a16:creationId xmlns:a16="http://schemas.microsoft.com/office/drawing/2014/main" id="{03B064DE-CF7C-2EEF-6C93-1F2806976ABD}"/>
                  </a:ext>
                </a:extLst>
              </p:cNvPr>
              <p:cNvGraphicFramePr>
                <a:graphicFrameLocks noGrp="1"/>
              </p:cNvGraphicFramePr>
              <p:nvPr>
                <p:extLst>
                  <p:ext uri="{D42A27DB-BD31-4B8C-83A1-F6EECF244321}">
                    <p14:modId xmlns:p14="http://schemas.microsoft.com/office/powerpoint/2010/main" val="826483550"/>
                  </p:ext>
                </p:extLst>
              </p:nvPr>
            </p:nvGraphicFramePr>
            <p:xfrm>
              <a:off x="494467" y="1225143"/>
              <a:ext cx="5502173" cy="3420000"/>
            </p:xfrm>
            <a:graphic>
              <a:graphicData uri="http://schemas.openxmlformats.org/drawingml/2006/table">
                <a:tbl>
                  <a:tblPr firstRow="1" firstCol="1" bandRow="1">
                    <a:tableStyleId>{5C22544A-7EE6-4342-B048-85BDC9FD1C3A}</a:tableStyleId>
                  </a:tblPr>
                  <a:tblGrid>
                    <a:gridCol w="1634012">
                      <a:extLst>
                        <a:ext uri="{9D8B030D-6E8A-4147-A177-3AD203B41FA5}">
                          <a16:colId xmlns:a16="http://schemas.microsoft.com/office/drawing/2014/main" val="2688762819"/>
                        </a:ext>
                      </a:extLst>
                    </a:gridCol>
                    <a:gridCol w="3868161">
                      <a:extLst>
                        <a:ext uri="{9D8B030D-6E8A-4147-A177-3AD203B41FA5}">
                          <a16:colId xmlns:a16="http://schemas.microsoft.com/office/drawing/2014/main" val="975751926"/>
                        </a:ext>
                      </a:extLst>
                    </a:gridCol>
                  </a:tblGrid>
                  <a:tr h="360000">
                    <a:tc>
                      <a:txBody>
                        <a:bodyPr/>
                        <a:lstStyle/>
                        <a:p>
                          <a:pPr lvl="0"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Rule</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Explanation</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9045305"/>
                      </a:ext>
                    </a:extLst>
                  </a:tr>
                  <a:tr h="900000">
                    <a:tc>
                      <a:txBody>
                        <a:bodyPr/>
                        <a:lstStyle/>
                        <a:p>
                          <a:pPr lvl="0" algn="ctr">
                            <a:lnSpc>
                              <a:spcPct val="100000"/>
                            </a:lnSpc>
                            <a:spcBef>
                              <a:spcPts val="0"/>
                            </a:spcBef>
                            <a:spcAft>
                              <a:spcPts val="0"/>
                            </a:spcAft>
                          </a:pPr>
                          <a:r>
                            <a:rPr lang="en-CA" sz="1600" b="1" i="1" dirty="0">
                              <a:solidFill>
                                <a:schemeClr val="tx1"/>
                              </a:solidFill>
                              <a:effectLst/>
                              <a:latin typeface="Times New Roman" panose="02020603050405020304" pitchFamily="18" charset="0"/>
                              <a:cs typeface="Times New Roman" panose="02020603050405020304" pitchFamily="18" charset="0"/>
                            </a:rPr>
                            <a:t>B</a:t>
                          </a:r>
                          <a:r>
                            <a:rPr lang="en-CA" sz="1600" b="1" dirty="0">
                              <a:solidFill>
                                <a:schemeClr val="tx1"/>
                              </a:solidFill>
                              <a:effectLst/>
                              <a:latin typeface="Times New Roman" panose="02020603050405020304" pitchFamily="18" charset="0"/>
                              <a:cs typeface="Times New Roman" panose="02020603050405020304" pitchFamily="18" charset="0"/>
                            </a:rPr>
                            <a:t> &lt; 1.7 T</a:t>
                          </a:r>
                          <a:endParaRPr lang="en-CA" sz="1600" b="1"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2362" t="-40541" r="-315" b="-244595"/>
                          </a:stretch>
                        </a:blipFill>
                      </a:tcPr>
                    </a:tc>
                    <a:extLst>
                      <a:ext uri="{0D108BD9-81ED-4DB2-BD59-A6C34878D82A}">
                        <a16:rowId xmlns:a16="http://schemas.microsoft.com/office/drawing/2014/main" val="3793681988"/>
                      </a:ext>
                    </a:extLst>
                  </a:tr>
                  <a:tr h="540000">
                    <a:tc>
                      <a:txBody>
                        <a:bodyPr/>
                        <a:lstStyle/>
                        <a:p>
                          <a:endParaRPr lang="en-US"/>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73" t="-233708" r="-237687" b="-306742"/>
                          </a:stretch>
                        </a:blipFill>
                      </a:tcPr>
                    </a:tc>
                    <a:tc>
                      <a:txBody>
                        <a:bodyPr/>
                        <a:lstStyle/>
                        <a:p>
                          <a:pPr lvl="0" algn="ctr">
                            <a:lnSpc>
                              <a:spcPct val="100000"/>
                            </a:lnSpc>
                            <a:spcBef>
                              <a:spcPts val="1200"/>
                            </a:spcBef>
                            <a:spcAft>
                              <a:spcPts val="1200"/>
                            </a:spcAft>
                          </a:pPr>
                          <a:r>
                            <a:rPr lang="en-US" sz="1600" dirty="0">
                              <a:solidFill>
                                <a:schemeClr val="tx1"/>
                              </a:solidFill>
                              <a:effectLst/>
                              <a:latin typeface="Times New Roman" panose="02020603050405020304" pitchFamily="18" charset="0"/>
                              <a:cs typeface="Times New Roman" panose="02020603050405020304" pitchFamily="18" charset="0"/>
                            </a:rPr>
                            <a:t>The limited current density avoids saturation.</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0458505"/>
                      </a:ext>
                    </a:extLst>
                  </a:tr>
                  <a:tr h="720000">
                    <a:tc>
                      <a:txBody>
                        <a:bodyPr/>
                        <a:lstStyle/>
                        <a:p>
                          <a:endParaRPr lang="en-US"/>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73" t="-251695" r="-237687" b="-131356"/>
                          </a:stretch>
                        </a:blipFill>
                      </a:tcPr>
                    </a:tc>
                    <a:tc>
                      <a:txBody>
                        <a:bodyPr/>
                        <a:lstStyle/>
                        <a:p>
                          <a:pPr lvl="0" algn="ctr">
                            <a:lnSpc>
                              <a:spcPct val="100000"/>
                            </a:lnSpc>
                            <a:spcBef>
                              <a:spcPts val="1200"/>
                            </a:spcBef>
                            <a:spcAft>
                              <a:spcPts val="1200"/>
                            </a:spcAft>
                          </a:pPr>
                          <a:r>
                            <a:rPr lang="en-US" sz="1600" dirty="0">
                              <a:solidFill>
                                <a:schemeClr val="tx1"/>
                              </a:solidFill>
                              <a:effectLst/>
                              <a:latin typeface="Times New Roman" panose="02020603050405020304" pitchFamily="18" charset="0"/>
                              <a:cs typeface="Times New Roman" panose="02020603050405020304" pitchFamily="18" charset="0"/>
                            </a:rPr>
                            <a:t>Motor core teeth produced past this threshold are considered mechanically fragile.</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7967092"/>
                      </a:ext>
                    </a:extLst>
                  </a:tr>
                  <a:tr h="900000">
                    <a:tc>
                      <a:txBody>
                        <a:bodyPr/>
                        <a:lstStyle/>
                        <a:p>
                          <a:endParaRPr lang="en-US"/>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73" t="-280405" r="-237687" b="-4730"/>
                          </a:stretch>
                        </a:blipFill>
                      </a:tcPr>
                    </a:tc>
                    <a:tc>
                      <a:txBody>
                        <a:bodyPr/>
                        <a:lstStyle/>
                        <a:p>
                          <a:pPr lvl="0" algn="ctr">
                            <a:lnSpc>
                              <a:spcPct val="100000"/>
                            </a:lnSpc>
                            <a:spcBef>
                              <a:spcPts val="1200"/>
                            </a:spcBef>
                            <a:spcAft>
                              <a:spcPts val="1200"/>
                            </a:spcAft>
                          </a:pPr>
                          <a:r>
                            <a:rPr lang="en-US" sz="1600" dirty="0">
                              <a:solidFill>
                                <a:schemeClr val="tx1"/>
                              </a:solidFill>
                              <a:effectLst/>
                              <a:latin typeface="Times New Roman" panose="02020603050405020304" pitchFamily="18" charset="0"/>
                              <a:cs typeface="Times New Roman" panose="02020603050405020304" pitchFamily="18" charset="0"/>
                            </a:rPr>
                            <a:t>The required frequency at high-speed operation cannot produce a skin depth, deeper than the thickness of the aluminum.</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6743903"/>
                      </a:ext>
                    </a:extLst>
                  </a:tr>
                </a:tbl>
              </a:graphicData>
            </a:graphic>
          </p:graphicFrame>
        </mc:Fallback>
      </mc:AlternateContent>
      <p:sp>
        <p:nvSpPr>
          <p:cNvPr id="14" name="TextBox 13">
            <a:extLst>
              <a:ext uri="{FF2B5EF4-FFF2-40B4-BE49-F238E27FC236}">
                <a16:creationId xmlns:a16="http://schemas.microsoft.com/office/drawing/2014/main" id="{94DF567C-3E1C-CD12-A0A9-F4E68094DFD7}"/>
              </a:ext>
            </a:extLst>
          </p:cNvPr>
          <p:cNvSpPr txBox="1"/>
          <p:nvPr/>
        </p:nvSpPr>
        <p:spPr>
          <a:xfrm>
            <a:off x="647177" y="907339"/>
            <a:ext cx="5196752" cy="276999"/>
          </a:xfrm>
          <a:prstGeom prst="rect">
            <a:avLst/>
          </a:prstGeom>
          <a:noFill/>
        </p:spPr>
        <p:txBody>
          <a:bodyPr wrap="square">
            <a:spAutoFit/>
          </a:bodyPr>
          <a:lstStyle/>
          <a:p>
            <a:pPr algn="ctr">
              <a:spcAft>
                <a:spcPts val="600"/>
              </a:spcAft>
            </a:pPr>
            <a:r>
              <a:rPr lang="en-CA" sz="1200" cap="small" dirty="0">
                <a:effectLst/>
                <a:latin typeface="Times New Roman" panose="02020603050405020304" pitchFamily="18" charset="0"/>
                <a:ea typeface="Calibri" panose="020F0502020204030204" pitchFamily="34" charset="0"/>
                <a:cs typeface="Times New Roman" panose="02020603050405020304" pitchFamily="18" charset="0"/>
              </a:rPr>
              <a:t>Table </a:t>
            </a:r>
            <a:r>
              <a:rPr lang="en-CA" sz="1200" cap="small" dirty="0">
                <a:latin typeface="Times New Roman" panose="02020603050405020304" pitchFamily="18" charset="0"/>
                <a:ea typeface="Calibri" panose="020F0502020204030204" pitchFamily="34" charset="0"/>
                <a:cs typeface="Times New Roman" panose="02020603050405020304" pitchFamily="18" charset="0"/>
              </a:rPr>
              <a:t>7</a:t>
            </a:r>
            <a:r>
              <a:rPr lang="en-CA" sz="1200" cap="small" dirty="0">
                <a:effectLst/>
                <a:latin typeface="Times New Roman" panose="02020603050405020304" pitchFamily="18" charset="0"/>
                <a:ea typeface="Calibri" panose="020F0502020204030204" pitchFamily="34" charset="0"/>
                <a:cs typeface="Times New Roman" panose="02020603050405020304" pitchFamily="18" charset="0"/>
              </a:rPr>
              <a:t>. Motor Feasibility Constraints Part 1</a:t>
            </a:r>
          </a:p>
        </p:txBody>
      </p:sp>
      <mc:AlternateContent xmlns:mc="http://schemas.openxmlformats.org/markup-compatibility/2006" xmlns:a14="http://schemas.microsoft.com/office/drawing/2010/main">
        <mc:Choice Requires="a14">
          <p:graphicFrame>
            <p:nvGraphicFramePr>
              <p:cNvPr id="16" name="Table 15">
                <a:extLst>
                  <a:ext uri="{FF2B5EF4-FFF2-40B4-BE49-F238E27FC236}">
                    <a16:creationId xmlns:a16="http://schemas.microsoft.com/office/drawing/2014/main" id="{0A0BF7E0-6D65-8910-023E-56A1E78644A0}"/>
                  </a:ext>
                </a:extLst>
              </p:cNvPr>
              <p:cNvGraphicFramePr>
                <a:graphicFrameLocks noGrp="1"/>
              </p:cNvGraphicFramePr>
              <p:nvPr>
                <p:extLst>
                  <p:ext uri="{D42A27DB-BD31-4B8C-83A1-F6EECF244321}">
                    <p14:modId xmlns:p14="http://schemas.microsoft.com/office/powerpoint/2010/main" val="2814620082"/>
                  </p:ext>
                </p:extLst>
              </p:nvPr>
            </p:nvGraphicFramePr>
            <p:xfrm>
              <a:off x="6616391" y="2626331"/>
              <a:ext cx="4253539" cy="2459520"/>
            </p:xfrm>
            <a:graphic>
              <a:graphicData uri="http://schemas.openxmlformats.org/drawingml/2006/table">
                <a:tbl>
                  <a:tblPr firstRow="1" firstCol="1" bandRow="1">
                    <a:tableStyleId>{5C22544A-7EE6-4342-B048-85BDC9FD1C3A}</a:tableStyleId>
                  </a:tblPr>
                  <a:tblGrid>
                    <a:gridCol w="1247449">
                      <a:extLst>
                        <a:ext uri="{9D8B030D-6E8A-4147-A177-3AD203B41FA5}">
                          <a16:colId xmlns:a16="http://schemas.microsoft.com/office/drawing/2014/main" val="3805299550"/>
                        </a:ext>
                      </a:extLst>
                    </a:gridCol>
                    <a:gridCol w="3006090">
                      <a:extLst>
                        <a:ext uri="{9D8B030D-6E8A-4147-A177-3AD203B41FA5}">
                          <a16:colId xmlns:a16="http://schemas.microsoft.com/office/drawing/2014/main" val="2673277918"/>
                        </a:ext>
                      </a:extLst>
                    </a:gridCol>
                  </a:tblGrid>
                  <a:tr h="360000">
                    <a:tc>
                      <a:txBody>
                        <a:bodyPr/>
                        <a:lstStyle/>
                        <a:p>
                          <a:pPr lvl="0"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Rule</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Explanation</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7624449"/>
                      </a:ext>
                    </a:extLst>
                  </a:tr>
                  <a:tr h="468000">
                    <a:tc>
                      <a:txBody>
                        <a:bodyPr/>
                        <a:lstStyle/>
                        <a:p>
                          <a:pPr lvl="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CA" sz="1600" b="1" i="1" smtClean="0">
                                        <a:solidFill>
                                          <a:schemeClr val="tx1"/>
                                        </a:solidFill>
                                        <a:effectLst/>
                                        <a:latin typeface="Cambria Math" panose="02040503050406030204" pitchFamily="18" charset="0"/>
                                      </a:rPr>
                                    </m:ctrlPr>
                                  </m:sSubPr>
                                  <m:e>
                                    <m:r>
                                      <a:rPr lang="en-CA" sz="1600" b="1" i="1">
                                        <a:solidFill>
                                          <a:schemeClr val="tx1"/>
                                        </a:solidFill>
                                        <a:effectLst/>
                                        <a:latin typeface="Cambria Math" panose="02040503050406030204" pitchFamily="18" charset="0"/>
                                      </a:rPr>
                                      <m:t>𝑵</m:t>
                                    </m:r>
                                  </m:e>
                                  <m:sub>
                                    <m:r>
                                      <a:rPr lang="en-CA" sz="1600" b="1" i="1">
                                        <a:solidFill>
                                          <a:schemeClr val="tx1"/>
                                        </a:solidFill>
                                        <a:effectLst/>
                                        <a:latin typeface="Cambria Math" panose="02040503050406030204" pitchFamily="18" charset="0"/>
                                      </a:rPr>
                                      <m:t>𝒑</m:t>
                                    </m:r>
                                  </m:sub>
                                </m:sSub>
                                <m:r>
                                  <a:rPr lang="en-CA" sz="1600" b="1">
                                    <a:solidFill>
                                      <a:schemeClr val="tx1"/>
                                    </a:solidFill>
                                    <a:effectLst/>
                                    <a:latin typeface="Cambria Math" panose="02040503050406030204" pitchFamily="18" charset="0"/>
                                  </a:rPr>
                                  <m:t> % </m:t>
                                </m:r>
                                <m:r>
                                  <a:rPr lang="en-CA" sz="1600" b="1" i="1">
                                    <a:solidFill>
                                      <a:schemeClr val="tx1"/>
                                    </a:solidFill>
                                    <a:effectLst/>
                                    <a:latin typeface="Cambria Math" panose="02040503050406030204" pitchFamily="18" charset="0"/>
                                  </a:rPr>
                                  <m:t>𝟐</m:t>
                                </m:r>
                                <m:r>
                                  <a:rPr lang="en-CA" sz="1600" b="1">
                                    <a:solidFill>
                                      <a:schemeClr val="tx1"/>
                                    </a:solidFill>
                                    <a:effectLst/>
                                    <a:latin typeface="Cambria Math" panose="02040503050406030204" pitchFamily="18" charset="0"/>
                                  </a:rPr>
                                  <m:t>=</m:t>
                                </m:r>
                                <m:r>
                                  <a:rPr lang="en-CA" sz="1600" b="1" i="1">
                                    <a:solidFill>
                                      <a:schemeClr val="tx1"/>
                                    </a:solidFill>
                                    <a:effectLst/>
                                    <a:latin typeface="Cambria Math" panose="02040503050406030204" pitchFamily="18" charset="0"/>
                                  </a:rPr>
                                  <m:t>𝟎</m:t>
                                </m:r>
                              </m:oMath>
                            </m:oMathPara>
                          </a14:m>
                          <a:endParaRPr lang="en-CA" sz="1600" b="1"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Monopoles cannot exist</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9083115"/>
                      </a:ext>
                    </a:extLst>
                  </a:tr>
                  <a:tr h="731520">
                    <a:tc>
                      <a:txBody>
                        <a:bodyPr/>
                        <a:lstStyle/>
                        <a:p>
                          <a:pPr lvl="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CA" sz="1600" b="1" i="1" smtClean="0">
                                        <a:solidFill>
                                          <a:schemeClr val="tx1"/>
                                        </a:solidFill>
                                        <a:effectLst/>
                                        <a:latin typeface="Cambria Math" panose="02040503050406030204" pitchFamily="18" charset="0"/>
                                      </a:rPr>
                                    </m:ctrlPr>
                                  </m:sSubPr>
                                  <m:e>
                                    <m:r>
                                      <a:rPr lang="en-CA" sz="1600" b="1" i="1">
                                        <a:solidFill>
                                          <a:schemeClr val="tx1"/>
                                        </a:solidFill>
                                        <a:effectLst/>
                                        <a:latin typeface="Cambria Math" panose="02040503050406030204" pitchFamily="18" charset="0"/>
                                      </a:rPr>
                                      <m:t>𝑵</m:t>
                                    </m:r>
                                  </m:e>
                                  <m:sub>
                                    <m:r>
                                      <a:rPr lang="en-CA" sz="1600" b="1" i="1">
                                        <a:solidFill>
                                          <a:schemeClr val="tx1"/>
                                        </a:solidFill>
                                        <a:effectLst/>
                                        <a:latin typeface="Cambria Math" panose="02040503050406030204" pitchFamily="18" charset="0"/>
                                      </a:rPr>
                                      <m:t>𝒑</m:t>
                                    </m:r>
                                  </m:sub>
                                </m:sSub>
                                <m:r>
                                  <a:rPr lang="en-CA" sz="1600" b="1">
                                    <a:solidFill>
                                      <a:schemeClr val="tx1"/>
                                    </a:solidFill>
                                    <a:effectLst/>
                                    <a:latin typeface="Cambria Math" panose="02040503050406030204" pitchFamily="18" charset="0"/>
                                  </a:rPr>
                                  <m:t>&gt;</m:t>
                                </m:r>
                                <m:r>
                                  <a:rPr lang="en-CA" sz="1600" b="1" i="1">
                                    <a:solidFill>
                                      <a:schemeClr val="tx1"/>
                                    </a:solidFill>
                                    <a:effectLst/>
                                    <a:latin typeface="Cambria Math" panose="02040503050406030204" pitchFamily="18" charset="0"/>
                                  </a:rPr>
                                  <m:t>𝟒</m:t>
                                </m:r>
                              </m:oMath>
                            </m:oMathPara>
                          </a14:m>
                          <a:endParaRPr lang="en-CA" sz="1600" b="1"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Rotating/moving fields require minimum 2 pole pairs.</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513714"/>
                      </a:ext>
                    </a:extLst>
                  </a:tr>
                  <a:tr h="900000">
                    <a:tc>
                      <a:txBody>
                        <a:bodyPr/>
                        <a:lstStyle/>
                        <a:p>
                          <a:pPr lvl="0" algn="ctr">
                            <a:lnSpc>
                              <a:spcPct val="100000"/>
                            </a:lnSpc>
                            <a:spcBef>
                              <a:spcPts val="0"/>
                            </a:spcBef>
                            <a:spcAft>
                              <a:spcPts val="0"/>
                            </a:spcAft>
                          </a:pPr>
                          <a14:m>
                            <m:oMath xmlns:m="http://schemas.openxmlformats.org/officeDocument/2006/math">
                              <m:sSub>
                                <m:sSubPr>
                                  <m:ctrlPr>
                                    <a:rPr lang="en-CA" sz="1600" b="1" i="1" smtClean="0">
                                      <a:solidFill>
                                        <a:schemeClr val="tx1"/>
                                      </a:solidFill>
                                      <a:effectLst/>
                                      <a:latin typeface="Cambria Math" panose="02040503050406030204" pitchFamily="18" charset="0"/>
                                    </a:rPr>
                                  </m:ctrlPr>
                                </m:sSubPr>
                                <m:e>
                                  <m:r>
                                    <a:rPr lang="en-CA" sz="1600" b="1" i="1">
                                      <a:solidFill>
                                        <a:schemeClr val="tx1"/>
                                      </a:solidFill>
                                      <a:effectLst/>
                                      <a:latin typeface="Cambria Math" panose="02040503050406030204" pitchFamily="18" charset="0"/>
                                    </a:rPr>
                                    <m:t>𝑵</m:t>
                                  </m:r>
                                </m:e>
                                <m:sub>
                                  <m:r>
                                    <a:rPr lang="en-CA" sz="1600" b="1" i="1">
                                      <a:solidFill>
                                        <a:schemeClr val="tx1"/>
                                      </a:solidFill>
                                      <a:effectLst/>
                                      <a:latin typeface="Cambria Math" panose="02040503050406030204" pitchFamily="18" charset="0"/>
                                    </a:rPr>
                                    <m:t>𝒔</m:t>
                                  </m:r>
                                </m:sub>
                              </m:sSub>
                            </m:oMath>
                          </a14:m>
                          <a:r>
                            <a:rPr lang="en-CA" sz="1600" b="1" dirty="0">
                              <a:solidFill>
                                <a:schemeClr val="tx1"/>
                              </a:solidFill>
                              <a:effectLst/>
                              <a:latin typeface="Times New Roman" panose="02020603050405020304" pitchFamily="18" charset="0"/>
                              <a:cs typeface="Times New Roman" panose="02020603050405020304" pitchFamily="18" charset="0"/>
                            </a:rPr>
                            <a:t> % m = 0</a:t>
                          </a:r>
                        </a:p>
                        <a:p>
                          <a:pPr lvl="0" algn="ctr">
                            <a:lnSpc>
                              <a:spcPct val="100000"/>
                            </a:lnSpc>
                            <a:spcBef>
                              <a:spcPts val="0"/>
                            </a:spcBef>
                            <a:spcAft>
                              <a:spcPts val="0"/>
                            </a:spcAft>
                          </a:pPr>
                          <a:r>
                            <a:rPr lang="en-CA" sz="1600" b="1" dirty="0">
                              <a:solidFill>
                                <a:schemeClr val="tx1"/>
                              </a:solidFill>
                              <a:effectLst/>
                              <a:latin typeface="Times New Roman" panose="02020603050405020304" pitchFamily="18" charset="0"/>
                              <a:cs typeface="Times New Roman" panose="02020603050405020304" pitchFamily="18" charset="0"/>
                            </a:rPr>
                            <a:t>and</a:t>
                          </a:r>
                        </a:p>
                        <a:p>
                          <a:pPr lvl="0" algn="ctr">
                            <a:lnSpc>
                              <a:spcPct val="100000"/>
                            </a:lnSpc>
                            <a:spcBef>
                              <a:spcPts val="0"/>
                            </a:spcBef>
                            <a:spcAft>
                              <a:spcPts val="0"/>
                            </a:spcAft>
                          </a:pPr>
                          <a:r>
                            <a:rPr lang="en-CA" sz="1600" b="1" dirty="0">
                              <a:solidFill>
                                <a:schemeClr val="tx1"/>
                              </a:solidFill>
                              <a:effectLst/>
                              <a:latin typeface="Times New Roman" panose="02020603050405020304" pitchFamily="18" charset="0"/>
                              <a:cs typeface="Times New Roman" panose="02020603050405020304" pitchFamily="18" charset="0"/>
                            </a:rPr>
                            <a:t>q % 1 = 0</a:t>
                          </a:r>
                          <a:endParaRPr lang="en-CA" sz="1600" b="1"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lnSpc>
                              <a:spcPct val="100000"/>
                            </a:lnSpc>
                            <a:spcBef>
                              <a:spcPts val="1200"/>
                            </a:spcBef>
                            <a:spcAft>
                              <a:spcPts val="1200"/>
                            </a:spcAft>
                          </a:pPr>
                          <a:r>
                            <a:rPr lang="en-US" sz="1600" dirty="0">
                              <a:solidFill>
                                <a:schemeClr val="tx1"/>
                              </a:solidFill>
                              <a:effectLst/>
                              <a:latin typeface="Times New Roman" panose="02020603050405020304" pitchFamily="18" charset="0"/>
                              <a:cs typeface="Times New Roman" panose="02020603050405020304" pitchFamily="18" charset="0"/>
                            </a:rPr>
                            <a:t>All motor slots must be filled with a coil and only integral slot windings are considered.</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2301221"/>
                      </a:ext>
                    </a:extLst>
                  </a:tr>
                </a:tbl>
              </a:graphicData>
            </a:graphic>
          </p:graphicFrame>
        </mc:Choice>
        <mc:Fallback xmlns="">
          <p:graphicFrame>
            <p:nvGraphicFramePr>
              <p:cNvPr id="16" name="Table 15">
                <a:extLst>
                  <a:ext uri="{FF2B5EF4-FFF2-40B4-BE49-F238E27FC236}">
                    <a16:creationId xmlns:a16="http://schemas.microsoft.com/office/drawing/2014/main" id="{0A0BF7E0-6D65-8910-023E-56A1E78644A0}"/>
                  </a:ext>
                </a:extLst>
              </p:cNvPr>
              <p:cNvGraphicFramePr>
                <a:graphicFrameLocks noGrp="1"/>
              </p:cNvGraphicFramePr>
              <p:nvPr>
                <p:extLst>
                  <p:ext uri="{D42A27DB-BD31-4B8C-83A1-F6EECF244321}">
                    <p14:modId xmlns:p14="http://schemas.microsoft.com/office/powerpoint/2010/main" val="2814620082"/>
                  </p:ext>
                </p:extLst>
              </p:nvPr>
            </p:nvGraphicFramePr>
            <p:xfrm>
              <a:off x="6616391" y="2626331"/>
              <a:ext cx="4253539" cy="2459520"/>
            </p:xfrm>
            <a:graphic>
              <a:graphicData uri="http://schemas.openxmlformats.org/drawingml/2006/table">
                <a:tbl>
                  <a:tblPr firstRow="1" firstCol="1" bandRow="1">
                    <a:tableStyleId>{5C22544A-7EE6-4342-B048-85BDC9FD1C3A}</a:tableStyleId>
                  </a:tblPr>
                  <a:tblGrid>
                    <a:gridCol w="1247449">
                      <a:extLst>
                        <a:ext uri="{9D8B030D-6E8A-4147-A177-3AD203B41FA5}">
                          <a16:colId xmlns:a16="http://schemas.microsoft.com/office/drawing/2014/main" val="3805299550"/>
                        </a:ext>
                      </a:extLst>
                    </a:gridCol>
                    <a:gridCol w="3006090">
                      <a:extLst>
                        <a:ext uri="{9D8B030D-6E8A-4147-A177-3AD203B41FA5}">
                          <a16:colId xmlns:a16="http://schemas.microsoft.com/office/drawing/2014/main" val="2673277918"/>
                        </a:ext>
                      </a:extLst>
                    </a:gridCol>
                  </a:tblGrid>
                  <a:tr h="360000">
                    <a:tc>
                      <a:txBody>
                        <a:bodyPr/>
                        <a:lstStyle/>
                        <a:p>
                          <a:pPr lvl="0"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Rule</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Explanation</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7624449"/>
                      </a:ext>
                    </a:extLst>
                  </a:tr>
                  <a:tr h="468000">
                    <a:tc>
                      <a:txBody>
                        <a:bodyPr/>
                        <a:lstStyle/>
                        <a:p>
                          <a:endParaRPr lang="en-US"/>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488" t="-77922" r="-241951" b="-357143"/>
                          </a:stretch>
                        </a:blipFill>
                      </a:tcPr>
                    </a:tc>
                    <a:tc>
                      <a:txBody>
                        <a:bodyPr/>
                        <a:lstStyle/>
                        <a:p>
                          <a:pPr lvl="0"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Monopoles cannot exist</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9083115"/>
                      </a:ext>
                    </a:extLst>
                  </a:tr>
                  <a:tr h="731520">
                    <a:tc>
                      <a:txBody>
                        <a:bodyPr/>
                        <a:lstStyle/>
                        <a:p>
                          <a:endParaRPr lang="en-US"/>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488" t="-113223" r="-241951" b="-127273"/>
                          </a:stretch>
                        </a:blipFill>
                      </a:tcPr>
                    </a:tc>
                    <a:tc>
                      <a:txBody>
                        <a:bodyPr/>
                        <a:lstStyle/>
                        <a:p>
                          <a:pPr lvl="0"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Rotating/moving fields require minimum 2 pole pairs.</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513714"/>
                      </a:ext>
                    </a:extLst>
                  </a:tr>
                  <a:tr h="900000">
                    <a:tc>
                      <a:txBody>
                        <a:bodyPr/>
                        <a:lstStyle/>
                        <a:p>
                          <a:endParaRPr lang="en-US"/>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488" t="-174324" r="-241951" b="-4054"/>
                          </a:stretch>
                        </a:blipFill>
                      </a:tcPr>
                    </a:tc>
                    <a:tc>
                      <a:txBody>
                        <a:bodyPr/>
                        <a:lstStyle/>
                        <a:p>
                          <a:pPr lvl="0" algn="ctr">
                            <a:lnSpc>
                              <a:spcPct val="100000"/>
                            </a:lnSpc>
                            <a:spcBef>
                              <a:spcPts val="1200"/>
                            </a:spcBef>
                            <a:spcAft>
                              <a:spcPts val="1200"/>
                            </a:spcAft>
                          </a:pPr>
                          <a:r>
                            <a:rPr lang="en-US" sz="1600" dirty="0">
                              <a:solidFill>
                                <a:schemeClr val="tx1"/>
                              </a:solidFill>
                              <a:effectLst/>
                              <a:latin typeface="Times New Roman" panose="02020603050405020304" pitchFamily="18" charset="0"/>
                              <a:cs typeface="Times New Roman" panose="02020603050405020304" pitchFamily="18" charset="0"/>
                            </a:rPr>
                            <a:t>All motor slots must be filled with a coil and only integral slot windings are considered.</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45464" marR="454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2301221"/>
                      </a:ext>
                    </a:extLst>
                  </a:tr>
                </a:tbl>
              </a:graphicData>
            </a:graphic>
          </p:graphicFrame>
        </mc:Fallback>
      </mc:AlternateContent>
      <p:sp>
        <p:nvSpPr>
          <p:cNvPr id="17" name="TextBox 16">
            <a:extLst>
              <a:ext uri="{FF2B5EF4-FFF2-40B4-BE49-F238E27FC236}">
                <a16:creationId xmlns:a16="http://schemas.microsoft.com/office/drawing/2014/main" id="{E2C7A52D-9D80-6454-4234-BE44F8B475C4}"/>
              </a:ext>
            </a:extLst>
          </p:cNvPr>
          <p:cNvSpPr txBox="1"/>
          <p:nvPr/>
        </p:nvSpPr>
        <p:spPr>
          <a:xfrm>
            <a:off x="6971554" y="2298791"/>
            <a:ext cx="3543212" cy="276999"/>
          </a:xfrm>
          <a:prstGeom prst="rect">
            <a:avLst/>
          </a:prstGeom>
          <a:noFill/>
        </p:spPr>
        <p:txBody>
          <a:bodyPr wrap="square">
            <a:spAutoFit/>
          </a:bodyPr>
          <a:lstStyle/>
          <a:p>
            <a:pPr algn="ctr">
              <a:spcAft>
                <a:spcPts val="600"/>
              </a:spcAft>
            </a:pPr>
            <a:r>
              <a:rPr lang="en-CA" sz="1200" cap="small" dirty="0">
                <a:effectLst/>
                <a:latin typeface="Times New Roman" panose="02020603050405020304" pitchFamily="18" charset="0"/>
                <a:ea typeface="Calibri" panose="020F0502020204030204" pitchFamily="34" charset="0"/>
                <a:cs typeface="Times New Roman" panose="02020603050405020304" pitchFamily="18" charset="0"/>
              </a:rPr>
              <a:t>Table </a:t>
            </a:r>
            <a:r>
              <a:rPr lang="en-CA" sz="1200" cap="small" dirty="0">
                <a:latin typeface="Times New Roman" panose="02020603050405020304" pitchFamily="18" charset="0"/>
                <a:ea typeface="Calibri" panose="020F0502020204030204" pitchFamily="34" charset="0"/>
                <a:cs typeface="Times New Roman" panose="02020603050405020304" pitchFamily="18" charset="0"/>
              </a:rPr>
              <a:t>8</a:t>
            </a:r>
            <a:r>
              <a:rPr lang="en-CA" sz="1200" cap="small" dirty="0">
                <a:effectLst/>
                <a:latin typeface="Times New Roman" panose="02020603050405020304" pitchFamily="18" charset="0"/>
                <a:ea typeface="Calibri" panose="020F0502020204030204" pitchFamily="34" charset="0"/>
                <a:cs typeface="Times New Roman" panose="02020603050405020304" pitchFamily="18" charset="0"/>
              </a:rPr>
              <a:t>. Motor Feasibility Constraints Part 2</a:t>
            </a:r>
          </a:p>
        </p:txBody>
      </p:sp>
    </p:spTree>
    <p:extLst>
      <p:ext uri="{BB962C8B-B14F-4D97-AF65-F5344CB8AC3E}">
        <p14:creationId xmlns:p14="http://schemas.microsoft.com/office/powerpoint/2010/main" val="3573315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Skin Effect Constraint</a:t>
            </a:r>
          </a:p>
        </p:txBody>
      </p:sp>
      <p:sp>
        <p:nvSpPr>
          <p:cNvPr id="4" name="Content Placeholder 2"/>
          <p:cNvSpPr txBox="1">
            <a:spLocks/>
          </p:cNvSpPr>
          <p:nvPr/>
        </p:nvSpPr>
        <p:spPr>
          <a:xfrm>
            <a:off x="604801" y="1122725"/>
            <a:ext cx="5670871" cy="3213560"/>
          </a:xfrm>
          <a:prstGeom prst="rect">
            <a:avLst/>
          </a:prstGeom>
        </p:spPr>
        <p:txBody>
          <a:bodyPr vert="horz" lIns="91440" tIns="45720" rIns="91440" bIns="45720" rtlCol="0">
            <a:noAutofit/>
          </a:bodyPr>
          <a:lstStyle>
            <a:lvl1pPr marL="228600" indent="-228600" algn="l" defTabSz="914400" rtl="0" eaLnBrk="1" latinLnBrk="0" hangingPunct="1">
              <a:lnSpc>
                <a:spcPct val="108000"/>
              </a:lnSpc>
              <a:spcBef>
                <a:spcPts val="10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defRPr/>
            </a:pPr>
            <a:r>
              <a:rPr lang="en-US" sz="1800" dirty="0">
                <a:solidFill>
                  <a:prstClr val="black"/>
                </a:solidFill>
                <a:latin typeface="Times New Roman" panose="02020603050405020304" pitchFamily="18" charset="0"/>
                <a:cs typeface="Times New Roman" panose="02020603050405020304" pitchFamily="18" charset="0"/>
              </a:rPr>
              <a:t>It is important to consider the skin effect [16] if the motor application demands high speeds since the mechanical speed is directly proportional to the primary electrical frequency </a:t>
            </a:r>
            <a:r>
              <a:rPr lang="en-US" sz="1800" i="1" dirty="0">
                <a:solidFill>
                  <a:prstClr val="black"/>
                </a:solidFill>
                <a:latin typeface="Times New Roman" panose="02020603050405020304" pitchFamily="18" charset="0"/>
                <a:cs typeface="Times New Roman" panose="02020603050405020304" pitchFamily="18" charset="0"/>
              </a:rPr>
              <a:t>f</a:t>
            </a:r>
            <a:r>
              <a:rPr lang="en-US" sz="1800" dirty="0">
                <a:solidFill>
                  <a:prstClr val="black"/>
                </a:solidFill>
                <a:latin typeface="Times New Roman" panose="02020603050405020304" pitchFamily="18" charset="0"/>
                <a:cs typeface="Times New Roman" panose="02020603050405020304" pitchFamily="18" charset="0"/>
              </a:rPr>
              <a:t> from (2). The skin depth is calculated assuming low frequencies [17] as:</a:t>
            </a:r>
          </a:p>
        </p:txBody>
      </p:sp>
      <p:sp>
        <p:nvSpPr>
          <p:cNvPr id="25" name="TextBox 24">
            <a:extLst>
              <a:ext uri="{FF2B5EF4-FFF2-40B4-BE49-F238E27FC236}">
                <a16:creationId xmlns:a16="http://schemas.microsoft.com/office/drawing/2014/main" id="{79ACCEAB-EF57-4B13-B2A0-6A0DE5D11D49}"/>
              </a:ext>
            </a:extLst>
          </p:cNvPr>
          <p:cNvSpPr txBox="1"/>
          <p:nvPr/>
        </p:nvSpPr>
        <p:spPr>
          <a:xfrm>
            <a:off x="604801" y="5199229"/>
            <a:ext cx="4675859" cy="707886"/>
          </a:xfrm>
          <a:prstGeom prst="rect">
            <a:avLst/>
          </a:prstGeom>
          <a:noFill/>
          <a:ln>
            <a:solidFill>
              <a:srgbClr val="FF0000"/>
            </a:solidFill>
            <a:prstDash val="lgDash"/>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If the secondary material properties change, the primary motor top speed is affected</a:t>
            </a:r>
            <a:endParaRPr lang="en-CA" sz="2000"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C6C9A7CA-170A-535B-3017-67C4385F9009}"/>
              </a:ext>
            </a:extLst>
          </p:cNvPr>
          <p:cNvGrpSpPr/>
          <p:nvPr/>
        </p:nvGrpSpPr>
        <p:grpSpPr>
          <a:xfrm>
            <a:off x="6618171" y="970533"/>
            <a:ext cx="5410656" cy="4402216"/>
            <a:chOff x="6618171" y="970533"/>
            <a:chExt cx="5410656" cy="4402216"/>
          </a:xfrm>
        </p:grpSpPr>
        <p:sp>
          <p:nvSpPr>
            <p:cNvPr id="6" name="TextBox 71">
              <a:extLst>
                <a:ext uri="{FF2B5EF4-FFF2-40B4-BE49-F238E27FC236}">
                  <a16:creationId xmlns:a16="http://schemas.microsoft.com/office/drawing/2014/main" id="{B40407C0-7AAA-C9A6-B4F1-B21ED31961FB}"/>
                </a:ext>
              </a:extLst>
            </p:cNvPr>
            <p:cNvSpPr txBox="1"/>
            <p:nvPr/>
          </p:nvSpPr>
          <p:spPr>
            <a:xfrm>
              <a:off x="6618171" y="4972639"/>
              <a:ext cx="5410656"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CA" sz="1000"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Fig. </a:t>
              </a:r>
              <a:r>
                <a:rPr lang="en-CA" sz="1000" dirty="0">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rPr>
                <a:t>10</a:t>
              </a:r>
              <a:r>
                <a:rPr lang="en-CA" sz="1000"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000"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Skin depth (blue) in the secondary aluminum plate, with increased resistivity to account for the transverse end-effects, including the plate thickness (orange)</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p:txBody>
        </p:sp>
        <p:pic>
          <p:nvPicPr>
            <p:cNvPr id="5" name="Picture 4" descr="Shape&#10;&#10;Description automatically generated">
              <a:extLst>
                <a:ext uri="{FF2B5EF4-FFF2-40B4-BE49-F238E27FC236}">
                  <a16:creationId xmlns:a16="http://schemas.microsoft.com/office/drawing/2014/main" id="{5C00F4E1-0B3A-617A-4ABB-F71019AD8A1F}"/>
                </a:ext>
              </a:extLst>
            </p:cNvPr>
            <p:cNvPicPr>
              <a:picLocks noChangeAspect="1"/>
            </p:cNvPicPr>
            <p:nvPr/>
          </p:nvPicPr>
          <p:blipFill rotWithShape="1">
            <a:blip r:embed="rId3"/>
            <a:srcRect t="5651"/>
            <a:stretch/>
          </p:blipFill>
          <p:spPr bwMode="auto">
            <a:xfrm>
              <a:off x="6618171" y="970533"/>
              <a:ext cx="5410656" cy="3967227"/>
            </a:xfrm>
            <a:prstGeom prst="rect">
              <a:avLst/>
            </a:prstGeom>
            <a:ln>
              <a:noFill/>
            </a:ln>
            <a:extLst>
              <a:ext uri="{53640926-AAD7-44D8-BBD7-CCE9431645EC}">
                <a14:shadowObscured xmlns:a14="http://schemas.microsoft.com/office/drawing/2010/main"/>
              </a:ext>
            </a:extLst>
          </p:spPr>
        </p:pic>
      </p:grpSp>
      <p:sp>
        <p:nvSpPr>
          <p:cNvPr id="7" name="TextBox 6">
            <a:extLst>
              <a:ext uri="{FF2B5EF4-FFF2-40B4-BE49-F238E27FC236}">
                <a16:creationId xmlns:a16="http://schemas.microsoft.com/office/drawing/2014/main" id="{35E4BEED-3CA6-3FC3-F4BE-8472996CA6BD}"/>
              </a:ext>
            </a:extLst>
          </p:cNvPr>
          <p:cNvSpPr txBox="1"/>
          <p:nvPr/>
        </p:nvSpPr>
        <p:spPr>
          <a:xfrm>
            <a:off x="604801" y="3631947"/>
            <a:ext cx="6097604" cy="646331"/>
          </a:xfrm>
          <a:prstGeom prst="rect">
            <a:avLst/>
          </a:prstGeom>
          <a:noFill/>
        </p:spPr>
        <p:txBody>
          <a:bodyPr wrap="square">
            <a:spAutoFit/>
          </a:bodyPr>
          <a:lstStyle/>
          <a:p>
            <a:pPr marL="0" indent="0">
              <a:lnSpc>
                <a:spcPct val="100000"/>
              </a:lnSpc>
              <a:spcBef>
                <a:spcPts val="600"/>
              </a:spcBef>
              <a:buNone/>
              <a:defRPr/>
            </a:pPr>
            <a:r>
              <a:rPr lang="en-US" sz="1800" dirty="0">
                <a:solidFill>
                  <a:prstClr val="black"/>
                </a:solidFill>
                <a:latin typeface="Times New Roman" panose="02020603050405020304" pitchFamily="18" charset="0"/>
                <a:cs typeface="Times New Roman" panose="02020603050405020304" pitchFamily="18" charset="0"/>
              </a:rPr>
              <a:t>When plotting the skin depth across frequencies, the feasible frequency range before decoupling occurs.</a:t>
            </a:r>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994557B3-41BB-350F-3EB4-F3486C60029B}"/>
                  </a:ext>
                </a:extLst>
              </p:cNvPr>
              <p:cNvGraphicFramePr>
                <a:graphicFrameLocks noGrp="1"/>
              </p:cNvGraphicFramePr>
              <p:nvPr>
                <p:extLst>
                  <p:ext uri="{D42A27DB-BD31-4B8C-83A1-F6EECF244321}">
                    <p14:modId xmlns:p14="http://schemas.microsoft.com/office/powerpoint/2010/main" val="2085449408"/>
                  </p:ext>
                </p:extLst>
              </p:nvPr>
            </p:nvGraphicFramePr>
            <p:xfrm>
              <a:off x="1841745" y="2762029"/>
              <a:ext cx="3196982" cy="811911"/>
            </p:xfrm>
            <a:graphic>
              <a:graphicData uri="http://schemas.openxmlformats.org/drawingml/2006/table">
                <a:tbl>
                  <a:tblPr firstRow="1" firstCol="1" bandRow="1">
                    <a:tableStyleId>{5C22544A-7EE6-4342-B048-85BDC9FD1C3A}</a:tableStyleId>
                  </a:tblPr>
                  <a:tblGrid>
                    <a:gridCol w="2880233">
                      <a:extLst>
                        <a:ext uri="{9D8B030D-6E8A-4147-A177-3AD203B41FA5}">
                          <a16:colId xmlns:a16="http://schemas.microsoft.com/office/drawing/2014/main" val="100526459"/>
                        </a:ext>
                      </a:extLst>
                    </a:gridCol>
                    <a:gridCol w="316749">
                      <a:extLst>
                        <a:ext uri="{9D8B030D-6E8A-4147-A177-3AD203B41FA5}">
                          <a16:colId xmlns:a16="http://schemas.microsoft.com/office/drawing/2014/main" val="3188027852"/>
                        </a:ext>
                      </a:extLst>
                    </a:gridCol>
                  </a:tblGrid>
                  <a:tr h="487680">
                    <a:tc>
                      <a:txBody>
                        <a:bodyPr/>
                        <a:lstStyle/>
                        <a:p>
                          <a:pPr algn="ctr" font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
                                  <m:rPr>
                                    <m:sty m:val="p"/>
                                  </m:rPr>
                                  <a:rPr lang="en-CA" sz="1600" smtClean="0">
                                    <a:solidFill>
                                      <a:schemeClr val="tx1"/>
                                    </a:solidFill>
                                    <a:latin typeface="Cambria Math" panose="02040503050406030204" pitchFamily="18" charset="0"/>
                                  </a:rPr>
                                  <m:t>δ</m:t>
                                </m:r>
                                <m:r>
                                  <a:rPr lang="en-CA" sz="1600" i="0">
                                    <a:solidFill>
                                      <a:schemeClr val="tx1"/>
                                    </a:solidFill>
                                    <a:latin typeface="Cambria Math" panose="02040503050406030204" pitchFamily="18" charset="0"/>
                                  </a:rPr>
                                  <m:t>= </m:t>
                                </m:r>
                                <m:rad>
                                  <m:radPr>
                                    <m:degHide m:val="on"/>
                                    <m:ctrlPr>
                                      <a:rPr lang="en-CA" sz="1600" i="1" smtClean="0">
                                        <a:solidFill>
                                          <a:schemeClr val="tx1"/>
                                        </a:solidFill>
                                        <a:latin typeface="Cambria Math" panose="02040503050406030204" pitchFamily="18" charset="0"/>
                                      </a:rPr>
                                    </m:ctrlPr>
                                  </m:radPr>
                                  <m:deg/>
                                  <m:e>
                                    <m:f>
                                      <m:fPr>
                                        <m:ctrlPr>
                                          <a:rPr lang="en-CA" sz="1600" i="1">
                                            <a:solidFill>
                                              <a:schemeClr val="tx1"/>
                                            </a:solidFill>
                                            <a:latin typeface="Cambria Math" panose="02040503050406030204" pitchFamily="18" charset="0"/>
                                          </a:rPr>
                                        </m:ctrlPr>
                                      </m:fPr>
                                      <m:num>
                                        <m:r>
                                          <a:rPr lang="en-CA" sz="1600" i="0">
                                            <a:solidFill>
                                              <a:schemeClr val="tx1"/>
                                            </a:solidFill>
                                            <a:latin typeface="Cambria Math" panose="02040503050406030204" pitchFamily="18" charset="0"/>
                                          </a:rPr>
                                          <m:t>2</m:t>
                                        </m:r>
                                        <m:r>
                                          <m:rPr>
                                            <m:sty m:val="p"/>
                                          </m:rPr>
                                          <a:rPr lang="en-CA" sz="1600" i="0">
                                            <a:solidFill>
                                              <a:schemeClr val="tx1"/>
                                            </a:solidFill>
                                            <a:latin typeface="Cambria Math" panose="02040503050406030204" pitchFamily="18" charset="0"/>
                                          </a:rPr>
                                          <m:t>ρ</m:t>
                                        </m:r>
                                      </m:num>
                                      <m:den>
                                        <m:r>
                                          <a:rPr lang="en-CA" sz="1600" i="0">
                                            <a:solidFill>
                                              <a:schemeClr val="tx1"/>
                                            </a:solidFill>
                                            <a:latin typeface="Cambria Math" panose="02040503050406030204" pitchFamily="18" charset="0"/>
                                          </a:rPr>
                                          <m:t>2</m:t>
                                        </m:r>
                                        <m:r>
                                          <m:rPr>
                                            <m:sty m:val="p"/>
                                          </m:rPr>
                                          <a:rPr lang="en-CA" sz="1600" i="0">
                                            <a:solidFill>
                                              <a:schemeClr val="tx1"/>
                                            </a:solidFill>
                                            <a:latin typeface="Cambria Math" panose="02040503050406030204" pitchFamily="18" charset="0"/>
                                          </a:rPr>
                                          <m:t>π</m:t>
                                        </m:r>
                                        <m:r>
                                          <a:rPr lang="en-CA" sz="1600" i="1">
                                            <a:solidFill>
                                              <a:schemeClr val="tx1"/>
                                            </a:solidFill>
                                            <a:latin typeface="Cambria Math" panose="02040503050406030204" pitchFamily="18" charset="0"/>
                                          </a:rPr>
                                          <m:t>𝑓</m:t>
                                        </m:r>
                                        <m:sSub>
                                          <m:sSubPr>
                                            <m:ctrlPr>
                                              <a:rPr lang="en-CA" sz="1600" i="1">
                                                <a:solidFill>
                                                  <a:schemeClr val="tx1"/>
                                                </a:solidFill>
                                                <a:latin typeface="Cambria Math" panose="02040503050406030204" pitchFamily="18" charset="0"/>
                                              </a:rPr>
                                            </m:ctrlPr>
                                          </m:sSubPr>
                                          <m:e>
                                            <m:r>
                                              <m:rPr>
                                                <m:sty m:val="p"/>
                                              </m:rPr>
                                              <a:rPr lang="en-CA" sz="1600" i="0">
                                                <a:solidFill>
                                                  <a:schemeClr val="tx1"/>
                                                </a:solidFill>
                                                <a:latin typeface="Cambria Math" panose="02040503050406030204" pitchFamily="18" charset="0"/>
                                              </a:rPr>
                                              <m:t>μ</m:t>
                                            </m:r>
                                          </m:e>
                                          <m:sub>
                                            <m:r>
                                              <a:rPr lang="en-CA" sz="1600" i="1">
                                                <a:solidFill>
                                                  <a:schemeClr val="tx1"/>
                                                </a:solidFill>
                                                <a:latin typeface="Cambria Math" panose="02040503050406030204" pitchFamily="18" charset="0"/>
                                              </a:rPr>
                                              <m:t>𝑟</m:t>
                                            </m:r>
                                          </m:sub>
                                        </m:sSub>
                                        <m:sSub>
                                          <m:sSubPr>
                                            <m:ctrlPr>
                                              <a:rPr lang="en-CA" sz="1600" i="1">
                                                <a:solidFill>
                                                  <a:schemeClr val="tx1"/>
                                                </a:solidFill>
                                                <a:latin typeface="Cambria Math" panose="02040503050406030204" pitchFamily="18" charset="0"/>
                                              </a:rPr>
                                            </m:ctrlPr>
                                          </m:sSubPr>
                                          <m:e>
                                            <m:r>
                                              <m:rPr>
                                                <m:sty m:val="p"/>
                                              </m:rPr>
                                              <a:rPr lang="en-CA" sz="1600" i="0">
                                                <a:solidFill>
                                                  <a:schemeClr val="tx1"/>
                                                </a:solidFill>
                                                <a:latin typeface="Cambria Math" panose="02040503050406030204" pitchFamily="18" charset="0"/>
                                              </a:rPr>
                                              <m:t>μ</m:t>
                                            </m:r>
                                          </m:e>
                                          <m:sub>
                                            <m:r>
                                              <a:rPr lang="en-CA" sz="1600" i="1">
                                                <a:solidFill>
                                                  <a:schemeClr val="tx1"/>
                                                </a:solidFill>
                                                <a:latin typeface="Cambria Math" panose="02040503050406030204" pitchFamily="18" charset="0"/>
                                              </a:rPr>
                                              <m:t>𝑜</m:t>
                                            </m:r>
                                          </m:sub>
                                        </m:sSub>
                                      </m:den>
                                    </m:f>
                                  </m:e>
                                </m:rad>
                              </m:oMath>
                            </m:oMathPara>
                          </a14:m>
                          <a:endParaRPr lang="ar-AE" sz="1600" b="0" i="0" u="none" strike="noStrike" dirty="0">
                            <a:solidFill>
                              <a:schemeClr val="tx1"/>
                            </a:solidFill>
                            <a:effectLst/>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CA" sz="1600" b="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rPr>
                            <a:t>(2)</a:t>
                          </a:r>
                          <a:endPar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13912" marR="1391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6996246"/>
                      </a:ext>
                    </a:extLst>
                  </a:tr>
                </a:tbl>
              </a:graphicData>
            </a:graphic>
          </p:graphicFrame>
        </mc:Choice>
        <mc:Fallback xmlns="">
          <p:graphicFrame>
            <p:nvGraphicFramePr>
              <p:cNvPr id="8" name="Table 7">
                <a:extLst>
                  <a:ext uri="{FF2B5EF4-FFF2-40B4-BE49-F238E27FC236}">
                    <a16:creationId xmlns:a16="http://schemas.microsoft.com/office/drawing/2014/main" id="{994557B3-41BB-350F-3EB4-F3486C60029B}"/>
                  </a:ext>
                </a:extLst>
              </p:cNvPr>
              <p:cNvGraphicFramePr>
                <a:graphicFrameLocks noGrp="1"/>
              </p:cNvGraphicFramePr>
              <p:nvPr>
                <p:extLst>
                  <p:ext uri="{D42A27DB-BD31-4B8C-83A1-F6EECF244321}">
                    <p14:modId xmlns:p14="http://schemas.microsoft.com/office/powerpoint/2010/main" val="2085449408"/>
                  </p:ext>
                </p:extLst>
              </p:nvPr>
            </p:nvGraphicFramePr>
            <p:xfrm>
              <a:off x="1841745" y="2762029"/>
              <a:ext cx="3196982" cy="811911"/>
            </p:xfrm>
            <a:graphic>
              <a:graphicData uri="http://schemas.openxmlformats.org/drawingml/2006/table">
                <a:tbl>
                  <a:tblPr firstRow="1" firstCol="1" bandRow="1">
                    <a:tableStyleId>{5C22544A-7EE6-4342-B048-85BDC9FD1C3A}</a:tableStyleId>
                  </a:tblPr>
                  <a:tblGrid>
                    <a:gridCol w="2880233">
                      <a:extLst>
                        <a:ext uri="{9D8B030D-6E8A-4147-A177-3AD203B41FA5}">
                          <a16:colId xmlns:a16="http://schemas.microsoft.com/office/drawing/2014/main" val="100526459"/>
                        </a:ext>
                      </a:extLst>
                    </a:gridCol>
                    <a:gridCol w="316749">
                      <a:extLst>
                        <a:ext uri="{9D8B030D-6E8A-4147-A177-3AD203B41FA5}">
                          <a16:colId xmlns:a16="http://schemas.microsoft.com/office/drawing/2014/main" val="3188027852"/>
                        </a:ext>
                      </a:extLst>
                    </a:gridCol>
                  </a:tblGrid>
                  <a:tr h="811911">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r="-10994"/>
                          </a:stretch>
                        </a:blipFill>
                      </a:tcPr>
                    </a:tc>
                    <a:tc>
                      <a:txBody>
                        <a:bodyPr/>
                        <a:lstStyle/>
                        <a:p>
                          <a:pPr algn="ctr">
                            <a:lnSpc>
                              <a:spcPct val="100000"/>
                            </a:lnSpc>
                          </a:pPr>
                          <a:r>
                            <a:rPr lang="en-CA" sz="1600" b="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rPr>
                            <a:t>(2)</a:t>
                          </a:r>
                          <a:endPar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13912" marR="1391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6996246"/>
                      </a:ext>
                    </a:extLst>
                  </a:tr>
                </a:tbl>
              </a:graphicData>
            </a:graphic>
          </p:graphicFrame>
        </mc:Fallback>
      </mc:AlternateContent>
    </p:spTree>
    <p:extLst>
      <p:ext uri="{BB962C8B-B14F-4D97-AF65-F5344CB8AC3E}">
        <p14:creationId xmlns:p14="http://schemas.microsoft.com/office/powerpoint/2010/main" val="2504743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Primary Motor </a:t>
            </a:r>
            <a:r>
              <a:rPr lang="en-US" b="1" i="1" dirty="0">
                <a:latin typeface="Times New Roman" panose="02020603050405020304" pitchFamily="18" charset="0"/>
                <a:cs typeface="Times New Roman" panose="02020603050405020304" pitchFamily="18" charset="0"/>
              </a:rPr>
              <a:t>B</a:t>
            </a:r>
            <a:r>
              <a:rPr lang="en-US" b="1" dirty="0">
                <a:latin typeface="Times New Roman" panose="02020603050405020304" pitchFamily="18" charset="0"/>
                <a:cs typeface="Times New Roman" panose="02020603050405020304" pitchFamily="18" charset="0"/>
              </a:rPr>
              <a:t> Field Plotting</a:t>
            </a:r>
            <a:endParaRPr lang="en-CA" dirty="0"/>
          </a:p>
        </p:txBody>
      </p:sp>
      <p:sp>
        <p:nvSpPr>
          <p:cNvPr id="10" name="TextBox 9">
            <a:extLst>
              <a:ext uri="{FF2B5EF4-FFF2-40B4-BE49-F238E27FC236}">
                <a16:creationId xmlns:a16="http://schemas.microsoft.com/office/drawing/2014/main" id="{BF1AFA57-CC37-2D44-8E55-3402F551897C}"/>
              </a:ext>
            </a:extLst>
          </p:cNvPr>
          <p:cNvSpPr txBox="1"/>
          <p:nvPr/>
        </p:nvSpPr>
        <p:spPr>
          <a:xfrm>
            <a:off x="544254" y="5297739"/>
            <a:ext cx="5674479" cy="707886"/>
          </a:xfrm>
          <a:prstGeom prst="rect">
            <a:avLst/>
          </a:prstGeom>
          <a:noFill/>
          <a:ln>
            <a:solidFill>
              <a:srgbClr val="FF0000"/>
            </a:solidFill>
            <a:prstDash val="lgDash"/>
          </a:ln>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 field plotting validates the saturation constraint and allows for visual validation.</a:t>
            </a:r>
            <a:endParaRPr lang="en-CA" sz="2000"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7EBFA039-32B7-B4F0-8759-852FC78AA85F}"/>
              </a:ext>
            </a:extLst>
          </p:cNvPr>
          <p:cNvGrpSpPr/>
          <p:nvPr/>
        </p:nvGrpSpPr>
        <p:grpSpPr>
          <a:xfrm>
            <a:off x="545166" y="852375"/>
            <a:ext cx="11101666" cy="4230082"/>
            <a:chOff x="545166" y="852375"/>
            <a:chExt cx="11101666" cy="4230082"/>
          </a:xfrm>
        </p:grpSpPr>
        <p:sp>
          <p:nvSpPr>
            <p:cNvPr id="15" name="TextBox 14">
              <a:extLst>
                <a:ext uri="{FF2B5EF4-FFF2-40B4-BE49-F238E27FC236}">
                  <a16:creationId xmlns:a16="http://schemas.microsoft.com/office/drawing/2014/main" id="{C690BBB0-2103-CC59-1C3F-280AB7CAD664}"/>
                </a:ext>
              </a:extLst>
            </p:cNvPr>
            <p:cNvSpPr txBox="1"/>
            <p:nvPr/>
          </p:nvSpPr>
          <p:spPr>
            <a:xfrm>
              <a:off x="545166" y="4836236"/>
              <a:ext cx="11101665" cy="246221"/>
            </a:xfrm>
            <a:prstGeom prst="rect">
              <a:avLst/>
            </a:prstGeom>
            <a:noFill/>
          </p:spPr>
          <p:txBody>
            <a:bodyPr wrap="square">
              <a:spAutoFit/>
            </a:bodyPr>
            <a:lstStyle/>
            <a:p>
              <a:pPr algn="ctr">
                <a:spcAft>
                  <a:spcPts val="600"/>
                </a:spcAft>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Fig. 11. </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Magnetic flux density (</a:t>
              </a:r>
              <a:r>
                <a:rPr lang="en-US" sz="1000" i="1" dirty="0">
                  <a:effectLst/>
                  <a:latin typeface="Times New Roman" panose="02020603050405020304" pitchFamily="18" charset="0"/>
                  <a:ea typeface="Calibri" panose="020F0502020204030204" pitchFamily="34" charset="0"/>
                  <a:cs typeface="Times New Roman" panose="02020603050405020304" pitchFamily="18" charset="0"/>
                </a:rPr>
                <a:t>B</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field plot in the motor core of the HAM simulation for the baseline motor to validate accuracy.</a:t>
              </a:r>
              <a:endParaRPr lang="en-CA" sz="1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616EB200-FC2B-73CA-7051-6CCCEA8AF42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582"/>
            <a:stretch/>
          </p:blipFill>
          <p:spPr bwMode="auto">
            <a:xfrm>
              <a:off x="545167" y="852375"/>
              <a:ext cx="11101665" cy="3864910"/>
            </a:xfrm>
            <a:prstGeom prst="rect">
              <a:avLst/>
            </a:prstGeom>
            <a:ln>
              <a:noFill/>
            </a:ln>
            <a:extLst>
              <a:ext uri="{53640926-AAD7-44D8-BBD7-CCE9431645EC}">
                <a14:shadowObscured xmlns:a14="http://schemas.microsoft.com/office/drawing/2010/main"/>
              </a:ext>
            </a:extLst>
          </p:spPr>
        </p:pic>
      </p:grpSp>
      <p:pic>
        <p:nvPicPr>
          <p:cNvPr id="6" name="Picture 5">
            <a:extLst>
              <a:ext uri="{FF2B5EF4-FFF2-40B4-BE49-F238E27FC236}">
                <a16:creationId xmlns:a16="http://schemas.microsoft.com/office/drawing/2014/main" id="{300197B0-8412-1D35-E7B0-295BAFE25856}"/>
              </a:ext>
            </a:extLst>
          </p:cNvPr>
          <p:cNvPicPr>
            <a:picLocks noChangeAspect="1"/>
          </p:cNvPicPr>
          <p:nvPr/>
        </p:nvPicPr>
        <p:blipFill>
          <a:blip r:embed="rId4"/>
          <a:stretch>
            <a:fillRect/>
          </a:stretch>
        </p:blipFill>
        <p:spPr>
          <a:xfrm>
            <a:off x="6820813" y="5154645"/>
            <a:ext cx="4701315" cy="850980"/>
          </a:xfrm>
          <a:prstGeom prst="rect">
            <a:avLst/>
          </a:prstGeom>
        </p:spPr>
      </p:pic>
    </p:spTree>
    <p:extLst>
      <p:ext uri="{BB962C8B-B14F-4D97-AF65-F5344CB8AC3E}">
        <p14:creationId xmlns:p14="http://schemas.microsoft.com/office/powerpoint/2010/main" val="4180184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Primary Motor </a:t>
            </a:r>
            <a:r>
              <a:rPr lang="en-US" b="1" i="1" dirty="0">
                <a:latin typeface="Times New Roman" panose="02020603050405020304" pitchFamily="18" charset="0"/>
                <a:cs typeface="Times New Roman" panose="02020603050405020304" pitchFamily="18" charset="0"/>
              </a:rPr>
              <a:t>B</a:t>
            </a:r>
            <a:r>
              <a:rPr lang="en-US" b="1" dirty="0">
                <a:latin typeface="Times New Roman" panose="02020603050405020304" pitchFamily="18" charset="0"/>
                <a:cs typeface="Times New Roman" panose="02020603050405020304" pitchFamily="18" charset="0"/>
              </a:rPr>
              <a:t> Field Plotting</a:t>
            </a:r>
            <a:endParaRPr lang="en-CA" dirty="0"/>
          </a:p>
        </p:txBody>
      </p:sp>
      <p:sp>
        <p:nvSpPr>
          <p:cNvPr id="10" name="TextBox 9">
            <a:extLst>
              <a:ext uri="{FF2B5EF4-FFF2-40B4-BE49-F238E27FC236}">
                <a16:creationId xmlns:a16="http://schemas.microsoft.com/office/drawing/2014/main" id="{BF1AFA57-CC37-2D44-8E55-3402F551897C}"/>
              </a:ext>
            </a:extLst>
          </p:cNvPr>
          <p:cNvSpPr txBox="1"/>
          <p:nvPr/>
        </p:nvSpPr>
        <p:spPr>
          <a:xfrm>
            <a:off x="279399" y="5532064"/>
            <a:ext cx="11633199" cy="400110"/>
          </a:xfrm>
          <a:prstGeom prst="rect">
            <a:avLst/>
          </a:prstGeom>
          <a:noFill/>
          <a:ln>
            <a:solidFill>
              <a:srgbClr val="FF0000"/>
            </a:solidFill>
            <a:prstDash val="lgDash"/>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The observed percent error of the magnetic flux density in the motor core between ANSYS and HAM was 1.3%.</a:t>
            </a:r>
          </a:p>
        </p:txBody>
      </p:sp>
      <p:grpSp>
        <p:nvGrpSpPr>
          <p:cNvPr id="3" name="Group 2">
            <a:extLst>
              <a:ext uri="{FF2B5EF4-FFF2-40B4-BE49-F238E27FC236}">
                <a16:creationId xmlns:a16="http://schemas.microsoft.com/office/drawing/2014/main" id="{F3679EE2-A668-5C7D-E315-0A898086F96B}"/>
              </a:ext>
            </a:extLst>
          </p:cNvPr>
          <p:cNvGrpSpPr/>
          <p:nvPr/>
        </p:nvGrpSpPr>
        <p:grpSpPr>
          <a:xfrm>
            <a:off x="1733146" y="925826"/>
            <a:ext cx="8725708" cy="4337603"/>
            <a:chOff x="1733146" y="925826"/>
            <a:chExt cx="8725708" cy="4337603"/>
          </a:xfrm>
        </p:grpSpPr>
        <p:sp>
          <p:nvSpPr>
            <p:cNvPr id="15" name="TextBox 14">
              <a:extLst>
                <a:ext uri="{FF2B5EF4-FFF2-40B4-BE49-F238E27FC236}">
                  <a16:creationId xmlns:a16="http://schemas.microsoft.com/office/drawing/2014/main" id="{C690BBB0-2103-CC59-1C3F-280AB7CAD664}"/>
                </a:ext>
              </a:extLst>
            </p:cNvPr>
            <p:cNvSpPr txBox="1"/>
            <p:nvPr/>
          </p:nvSpPr>
          <p:spPr>
            <a:xfrm>
              <a:off x="1733146" y="5017208"/>
              <a:ext cx="8725707" cy="246221"/>
            </a:xfrm>
            <a:prstGeom prst="rect">
              <a:avLst/>
            </a:prstGeom>
            <a:noFill/>
          </p:spPr>
          <p:txBody>
            <a:bodyPr wrap="square">
              <a:spAutoFit/>
            </a:bodyPr>
            <a:lstStyle/>
            <a:p>
              <a:pPr algn="ctr">
                <a:spcAft>
                  <a:spcPts val="600"/>
                </a:spcAft>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Fig. 12. </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Magnetic flux density (</a:t>
              </a:r>
              <a:r>
                <a:rPr lang="en-US" sz="1000" i="1" dirty="0">
                  <a:effectLst/>
                  <a:latin typeface="Times New Roman" panose="02020603050405020304" pitchFamily="18" charset="0"/>
                  <a:ea typeface="Calibri" panose="020F0502020204030204" pitchFamily="34" charset="0"/>
                  <a:cs typeface="Times New Roman" panose="02020603050405020304" pitchFamily="18" charset="0"/>
                </a:rPr>
                <a:t>B</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field plot in the motor core of the Ansys Electronics simulation for the baseline motor to validate accuracy.</a:t>
              </a:r>
              <a:endParaRPr lang="en-CA" sz="1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descr="Chart&#10;&#10;Description automatically generated with low confidence">
              <a:extLst>
                <a:ext uri="{FF2B5EF4-FFF2-40B4-BE49-F238E27FC236}">
                  <a16:creationId xmlns:a16="http://schemas.microsoft.com/office/drawing/2014/main" id="{E6F8EE64-C158-12CD-8796-EC39E5490DA4}"/>
                </a:ext>
              </a:extLst>
            </p:cNvPr>
            <p:cNvPicPr>
              <a:picLocks noChangeAspect="1"/>
            </p:cNvPicPr>
            <p:nvPr/>
          </p:nvPicPr>
          <p:blipFill>
            <a:blip r:embed="rId3"/>
            <a:stretch>
              <a:fillRect/>
            </a:stretch>
          </p:blipFill>
          <p:spPr>
            <a:xfrm>
              <a:off x="1733146" y="925826"/>
              <a:ext cx="8725708" cy="3910410"/>
            </a:xfrm>
            <a:prstGeom prst="rect">
              <a:avLst/>
            </a:prstGeom>
          </p:spPr>
        </p:pic>
      </p:grpSp>
    </p:spTree>
    <p:extLst>
      <p:ext uri="{BB962C8B-B14F-4D97-AF65-F5344CB8AC3E}">
        <p14:creationId xmlns:p14="http://schemas.microsoft.com/office/powerpoint/2010/main" val="947181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Outline</a:t>
            </a:r>
          </a:p>
        </p:txBody>
      </p:sp>
      <p:graphicFrame>
        <p:nvGraphicFramePr>
          <p:cNvPr id="3" name="Table 4">
            <a:extLst>
              <a:ext uri="{FF2B5EF4-FFF2-40B4-BE49-F238E27FC236}">
                <a16:creationId xmlns:a16="http://schemas.microsoft.com/office/drawing/2014/main" id="{843A3F0D-7376-5C86-A0E2-3CAB7B7CA039}"/>
              </a:ext>
            </a:extLst>
          </p:cNvPr>
          <p:cNvGraphicFramePr>
            <a:graphicFrameLocks noGrp="1"/>
          </p:cNvGraphicFramePr>
          <p:nvPr>
            <p:extLst>
              <p:ext uri="{D42A27DB-BD31-4B8C-83A1-F6EECF244321}">
                <p14:modId xmlns:p14="http://schemas.microsoft.com/office/powerpoint/2010/main" val="3009560466"/>
              </p:ext>
            </p:extLst>
          </p:nvPr>
        </p:nvGraphicFramePr>
        <p:xfrm>
          <a:off x="3507467" y="1760220"/>
          <a:ext cx="5177065" cy="3337560"/>
        </p:xfrm>
        <a:graphic>
          <a:graphicData uri="http://schemas.openxmlformats.org/drawingml/2006/table">
            <a:tbl>
              <a:tblPr firstRow="1" bandRow="1">
                <a:tableStyleId>{5C22544A-7EE6-4342-B048-85BDC9FD1C3A}</a:tableStyleId>
              </a:tblPr>
              <a:tblGrid>
                <a:gridCol w="637722">
                  <a:extLst>
                    <a:ext uri="{9D8B030D-6E8A-4147-A177-3AD203B41FA5}">
                      <a16:colId xmlns:a16="http://schemas.microsoft.com/office/drawing/2014/main" val="3678151609"/>
                    </a:ext>
                  </a:extLst>
                </a:gridCol>
                <a:gridCol w="898072">
                  <a:extLst>
                    <a:ext uri="{9D8B030D-6E8A-4147-A177-3AD203B41FA5}">
                      <a16:colId xmlns:a16="http://schemas.microsoft.com/office/drawing/2014/main" val="1345211891"/>
                    </a:ext>
                  </a:extLst>
                </a:gridCol>
                <a:gridCol w="3641271">
                  <a:extLst>
                    <a:ext uri="{9D8B030D-6E8A-4147-A177-3AD203B41FA5}">
                      <a16:colId xmlns:a16="http://schemas.microsoft.com/office/drawing/2014/main" val="2709635827"/>
                    </a:ext>
                  </a:extLst>
                </a:gridCol>
              </a:tblGrid>
              <a:tr h="370840">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I.</a:t>
                      </a:r>
                      <a:endParaRPr lang="en-CA"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Research Objectives</a:t>
                      </a:r>
                      <a:endParaRPr lang="en-CA"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66546432"/>
                  </a:ext>
                </a:extLst>
              </a:tr>
              <a:tr h="370840">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II.</a:t>
                      </a:r>
                      <a:endParaRPr lang="en-CA"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Literature Review</a:t>
                      </a:r>
                      <a:endParaRPr lang="en-CA"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01733449"/>
                  </a:ext>
                </a:extLst>
              </a:tr>
              <a:tr h="370840">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III.</a:t>
                      </a:r>
                      <a:endParaRPr lang="en-CA"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a:solidFill>
                            <a:prstClr val="black"/>
                          </a:solidFill>
                          <a:latin typeface="Times New Roman" panose="02020603050405020304" pitchFamily="18" charset="0"/>
                          <a:cs typeface="Times New Roman" panose="02020603050405020304" pitchFamily="18" charset="0"/>
                        </a:rPr>
                        <a:t>Knowledge Gap and Novelty</a:t>
                      </a:r>
                      <a:endParaRPr lang="en-CA"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9967831"/>
                  </a:ext>
                </a:extLst>
              </a:tr>
              <a:tr h="370840">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IV.</a:t>
                      </a:r>
                      <a:endParaRPr lang="en-CA"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Research Methodology</a:t>
                      </a:r>
                      <a:endParaRPr lang="en-CA"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3800376"/>
                  </a:ext>
                </a:extLst>
              </a:tr>
              <a:tr h="370840">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V.</a:t>
                      </a:r>
                      <a:endParaRPr lang="en-CA"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Optimization Results</a:t>
                      </a:r>
                      <a:endParaRPr lang="en-CA"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19600818"/>
                  </a:ext>
                </a:extLst>
              </a:tr>
              <a:tr h="370840">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VI.</a:t>
                      </a:r>
                      <a:endParaRPr lang="en-CA"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Conclusions</a:t>
                      </a:r>
                      <a:endParaRPr lang="en-CA"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1276325"/>
                  </a:ext>
                </a:extLst>
              </a:tr>
              <a:tr h="370840">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VII.</a:t>
                      </a:r>
                      <a:endParaRPr lang="en-CA"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Future Research</a:t>
                      </a:r>
                      <a:endParaRPr lang="en-CA"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5924233"/>
                  </a:ext>
                </a:extLst>
              </a:tr>
              <a:tr h="370840">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VIII.</a:t>
                      </a:r>
                      <a:endParaRPr lang="en-CA"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a:solidFill>
                            <a:prstClr val="black"/>
                          </a:solidFill>
                          <a:latin typeface="Times New Roman" panose="02020603050405020304" pitchFamily="18" charset="0"/>
                          <a:cs typeface="Times New Roman" panose="02020603050405020304" pitchFamily="18" charset="0"/>
                        </a:rPr>
                        <a:t>Publications to Date</a:t>
                      </a:r>
                      <a:endParaRPr lang="en-CA"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40536874"/>
                  </a:ext>
                </a:extLst>
              </a:tr>
              <a:tr h="370840">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IX.</a:t>
                      </a:r>
                      <a:endParaRPr lang="en-CA"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Comments &amp; Questions</a:t>
                      </a:r>
                      <a:endParaRPr lang="en-CA"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82441786"/>
                  </a:ext>
                </a:extLst>
              </a:tr>
            </a:tbl>
          </a:graphicData>
        </a:graphic>
      </p:graphicFrame>
    </p:spTree>
    <p:extLst>
      <p:ext uri="{BB962C8B-B14F-4D97-AF65-F5344CB8AC3E}">
        <p14:creationId xmlns:p14="http://schemas.microsoft.com/office/powerpoint/2010/main" val="3225875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Primary Motor Force Comparison</a:t>
            </a:r>
          </a:p>
        </p:txBody>
      </p:sp>
      <mc:AlternateContent xmlns:mc="http://schemas.openxmlformats.org/markup-compatibility/2006" xmlns:a14="http://schemas.microsoft.com/office/drawing/2010/main">
        <mc:Choice Requires="a14">
          <p:sp>
            <p:nvSpPr>
              <p:cNvPr id="14" name="TextBox 71">
                <a:extLst>
                  <a:ext uri="{FF2B5EF4-FFF2-40B4-BE49-F238E27FC236}">
                    <a16:creationId xmlns:a16="http://schemas.microsoft.com/office/drawing/2014/main" id="{5C58A266-C1A6-C99E-EA82-91111A9C4075}"/>
                  </a:ext>
                </a:extLst>
              </p:cNvPr>
              <p:cNvSpPr txBox="1"/>
              <p:nvPr/>
            </p:nvSpPr>
            <p:spPr>
              <a:xfrm>
                <a:off x="5623560" y="5485378"/>
                <a:ext cx="6259110" cy="4142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CA" sz="1000"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Fig. 13. </a:t>
                </a:r>
                <a:r>
                  <a:rPr lang="en-US" sz="1000"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Transient tangential (</a:t>
                </a:r>
                <a14:m>
                  <m:oMath xmlns:m="http://schemas.openxmlformats.org/officeDocument/2006/math">
                    <m:sSub>
                      <m:sSubPr>
                        <m:ctrlPr>
                          <a:rPr lang="en-CA" sz="1000" i="1" smtClean="0">
                            <a:solidFill>
                              <a:schemeClr val="tx1"/>
                            </a:solidFill>
                            <a:effectLst/>
                            <a:latin typeface="Cambria Math" panose="02040503050406030204" pitchFamily="18" charset="0"/>
                          </a:rPr>
                        </m:ctrlPr>
                      </m:sSubPr>
                      <m:e>
                        <m:r>
                          <a:rPr lang="en-CA" sz="1000">
                            <a:solidFill>
                              <a:schemeClr val="tx1"/>
                            </a:solidFill>
                            <a:effectLst/>
                            <a:latin typeface="Cambria Math" panose="02040503050406030204" pitchFamily="18" charset="0"/>
                          </a:rPr>
                          <m:t>𝐹</m:t>
                        </m:r>
                      </m:e>
                      <m:sub>
                        <m:r>
                          <a:rPr lang="en-CA" sz="1000">
                            <a:solidFill>
                              <a:schemeClr val="tx1"/>
                            </a:solidFill>
                            <a:effectLst/>
                            <a:latin typeface="Cambria Math" panose="02040503050406030204" pitchFamily="18" charset="0"/>
                          </a:rPr>
                          <m:t>𝑥</m:t>
                        </m:r>
                      </m:sub>
                    </m:sSub>
                  </m:oMath>
                </a14:m>
                <a:r>
                  <a:rPr lang="en-US" sz="1000"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 and normal (</a:t>
                </a:r>
                <a14:m>
                  <m:oMath xmlns:m="http://schemas.openxmlformats.org/officeDocument/2006/math">
                    <m:sSub>
                      <m:sSubPr>
                        <m:ctrlPr>
                          <a:rPr lang="en-CA" sz="1000" i="1">
                            <a:latin typeface="Cambria Math" panose="02040503050406030204" pitchFamily="18" charset="0"/>
                          </a:rPr>
                        </m:ctrlPr>
                      </m:sSubPr>
                      <m:e>
                        <m:r>
                          <a:rPr lang="en-CA" sz="1000">
                            <a:latin typeface="Cambria Math" panose="02040503050406030204" pitchFamily="18" charset="0"/>
                          </a:rPr>
                          <m:t>𝐹</m:t>
                        </m:r>
                      </m:e>
                      <m:sub>
                        <m:r>
                          <a:rPr lang="en-CA" sz="1000" b="0" i="1" smtClean="0">
                            <a:latin typeface="Cambria Math" panose="02040503050406030204" pitchFamily="18" charset="0"/>
                          </a:rPr>
                          <m:t>𝑦</m:t>
                        </m:r>
                      </m:sub>
                    </m:sSub>
                  </m:oMath>
                </a14:m>
                <a:r>
                  <a:rPr lang="en-US" sz="1000"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 force plot of all motors evaluated during the optimization process calculated as a steady state average between the time interval of 48 to 60 </a:t>
                </a:r>
                <a:r>
                  <a:rPr lang="en-US" sz="1000" kern="1200" dirty="0" err="1">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ms.</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p:txBody>
          </p:sp>
        </mc:Choice>
        <mc:Fallback xmlns="">
          <p:sp>
            <p:nvSpPr>
              <p:cNvPr id="14" name="TextBox 71">
                <a:extLst>
                  <a:ext uri="{FF2B5EF4-FFF2-40B4-BE49-F238E27FC236}">
                    <a16:creationId xmlns:a16="http://schemas.microsoft.com/office/drawing/2014/main" id="{5C58A266-C1A6-C99E-EA82-91111A9C4075}"/>
                  </a:ext>
                </a:extLst>
              </p:cNvPr>
              <p:cNvSpPr txBox="1">
                <a:spLocks noRot="1" noChangeAspect="1" noMove="1" noResize="1" noEditPoints="1" noAdjustHandles="1" noChangeArrowheads="1" noChangeShapeType="1" noTextEdit="1"/>
              </p:cNvSpPr>
              <p:nvPr/>
            </p:nvSpPr>
            <p:spPr>
              <a:xfrm>
                <a:off x="5623560" y="5485378"/>
                <a:ext cx="6259110" cy="414281"/>
              </a:xfrm>
              <a:prstGeom prst="rect">
                <a:avLst/>
              </a:prstGeom>
              <a:blipFill>
                <a:blip r:embed="rId3"/>
                <a:stretch>
                  <a:fillRect b="-5882"/>
                </a:stretch>
              </a:blipFill>
            </p:spPr>
            <p:txBody>
              <a:bodyPr/>
              <a:lstStyle/>
              <a:p>
                <a:r>
                  <a:rPr lang="en-CA">
                    <a:noFill/>
                  </a:rPr>
                  <a:t> </a:t>
                </a:r>
              </a:p>
            </p:txBody>
          </p:sp>
        </mc:Fallback>
      </mc:AlternateContent>
      <p:sp>
        <p:nvSpPr>
          <p:cNvPr id="6" name="TextBox 5">
            <a:extLst>
              <a:ext uri="{FF2B5EF4-FFF2-40B4-BE49-F238E27FC236}">
                <a16:creationId xmlns:a16="http://schemas.microsoft.com/office/drawing/2014/main" id="{B3934FCB-1D43-C28E-AE13-4EB3152CD208}"/>
              </a:ext>
            </a:extLst>
          </p:cNvPr>
          <p:cNvSpPr txBox="1"/>
          <p:nvPr/>
        </p:nvSpPr>
        <p:spPr>
          <a:xfrm>
            <a:off x="708660" y="1118318"/>
            <a:ext cx="4034001" cy="276999"/>
          </a:xfrm>
          <a:prstGeom prst="rect">
            <a:avLst/>
          </a:prstGeom>
          <a:noFill/>
        </p:spPr>
        <p:txBody>
          <a:bodyPr wrap="square">
            <a:spAutoFit/>
          </a:bodyPr>
          <a:lstStyle/>
          <a:p>
            <a:pPr algn="ctr">
              <a:spcAft>
                <a:spcPts val="600"/>
              </a:spcAft>
            </a:pPr>
            <a:r>
              <a:rPr lang="en-CA" sz="1200" cap="small" dirty="0">
                <a:effectLst/>
                <a:latin typeface="Times New Roman" panose="02020603050405020304" pitchFamily="18" charset="0"/>
                <a:ea typeface="Calibri" panose="020F0502020204030204" pitchFamily="34" charset="0"/>
                <a:cs typeface="Times New Roman" panose="02020603050405020304" pitchFamily="18" charset="0"/>
              </a:rPr>
              <a:t>Table 9. Motor Modelling and Optimization Domain</a:t>
            </a:r>
          </a:p>
        </p:txBody>
      </p:sp>
      <p:pic>
        <p:nvPicPr>
          <p:cNvPr id="7" name="Picture 6" descr="Chart, line chart&#10;&#10;Description automatically generated">
            <a:extLst>
              <a:ext uri="{FF2B5EF4-FFF2-40B4-BE49-F238E27FC236}">
                <a16:creationId xmlns:a16="http://schemas.microsoft.com/office/drawing/2014/main" id="{25569F73-C05C-5056-E75C-A913EA5D39BE}"/>
              </a:ext>
            </a:extLst>
          </p:cNvPr>
          <p:cNvPicPr>
            <a:picLocks noChangeAspect="1"/>
          </p:cNvPicPr>
          <p:nvPr/>
        </p:nvPicPr>
        <p:blipFill rotWithShape="1">
          <a:blip r:embed="rId4"/>
          <a:srcRect l="347" t="1191"/>
          <a:stretch/>
        </p:blipFill>
        <p:spPr bwMode="auto">
          <a:xfrm>
            <a:off x="5623560" y="1126401"/>
            <a:ext cx="6259110" cy="4221446"/>
          </a:xfrm>
          <a:prstGeom prst="rect">
            <a:avLst/>
          </a:prstGeom>
          <a:ln>
            <a:noFill/>
          </a:ln>
          <a:extLst>
            <a:ext uri="{53640926-AAD7-44D8-BBD7-CCE9431645EC}">
              <a14:shadowObscured xmlns:a14="http://schemas.microsoft.com/office/drawing/2010/main"/>
            </a:ext>
          </a:extLst>
        </p:spPr>
      </p:pic>
      <p:sp>
        <p:nvSpPr>
          <p:cNvPr id="56" name="TextBox 55">
            <a:extLst>
              <a:ext uri="{FF2B5EF4-FFF2-40B4-BE49-F238E27FC236}">
                <a16:creationId xmlns:a16="http://schemas.microsoft.com/office/drawing/2014/main" id="{EF3AA15C-DFE1-4EF6-891F-871C9EE74F71}"/>
              </a:ext>
            </a:extLst>
          </p:cNvPr>
          <p:cNvSpPr txBox="1"/>
          <p:nvPr/>
        </p:nvSpPr>
        <p:spPr>
          <a:xfrm>
            <a:off x="209900" y="4977546"/>
            <a:ext cx="5031520" cy="1015663"/>
          </a:xfrm>
          <a:prstGeom prst="rect">
            <a:avLst/>
          </a:prstGeom>
          <a:noFill/>
          <a:ln>
            <a:solidFill>
              <a:srgbClr val="FF0000"/>
            </a:solidFill>
            <a:prstDash val="lgDash"/>
          </a:ln>
        </p:spPr>
        <p:txBody>
          <a:bodyPr wrap="square" rtlCol="0">
            <a:spAutoFit/>
          </a:bodyPr>
          <a:lstStyle/>
          <a:p>
            <a:pPr algn="ctr"/>
            <a:r>
              <a:rPr lang="en-CA" sz="2000" dirty="0">
                <a:latin typeface="Times New Roman" panose="02020603050405020304" pitchFamily="18" charset="0"/>
                <a:cs typeface="Times New Roman" panose="02020603050405020304" pitchFamily="18" charset="0"/>
              </a:rPr>
              <a:t>The normal force in linear electric motors creates friction and mechanical constraints if not addressed.</a:t>
            </a:r>
          </a:p>
        </p:txBody>
      </p:sp>
      <p:graphicFrame>
        <p:nvGraphicFramePr>
          <p:cNvPr id="9" name="Table 8">
            <a:extLst>
              <a:ext uri="{FF2B5EF4-FFF2-40B4-BE49-F238E27FC236}">
                <a16:creationId xmlns:a16="http://schemas.microsoft.com/office/drawing/2014/main" id="{50CFE745-C82B-A2B0-0A71-8F531A4E09BA}"/>
              </a:ext>
            </a:extLst>
          </p:cNvPr>
          <p:cNvGraphicFramePr>
            <a:graphicFrameLocks noGrp="1"/>
          </p:cNvGraphicFramePr>
          <p:nvPr>
            <p:extLst>
              <p:ext uri="{D42A27DB-BD31-4B8C-83A1-F6EECF244321}">
                <p14:modId xmlns:p14="http://schemas.microsoft.com/office/powerpoint/2010/main" val="1415416671"/>
              </p:ext>
            </p:extLst>
          </p:nvPr>
        </p:nvGraphicFramePr>
        <p:xfrm>
          <a:off x="1417720" y="1514344"/>
          <a:ext cx="2615883" cy="2847360"/>
        </p:xfrm>
        <a:graphic>
          <a:graphicData uri="http://schemas.openxmlformats.org/drawingml/2006/table">
            <a:tbl>
              <a:tblPr firstRow="1" firstCol="1" bandRow="1">
                <a:tableStyleId>{5C22544A-7EE6-4342-B048-85BDC9FD1C3A}</a:tableStyleId>
              </a:tblPr>
              <a:tblGrid>
                <a:gridCol w="1565910">
                  <a:extLst>
                    <a:ext uri="{9D8B030D-6E8A-4147-A177-3AD203B41FA5}">
                      <a16:colId xmlns:a16="http://schemas.microsoft.com/office/drawing/2014/main" val="2328744326"/>
                    </a:ext>
                  </a:extLst>
                </a:gridCol>
                <a:gridCol w="1049973">
                  <a:extLst>
                    <a:ext uri="{9D8B030D-6E8A-4147-A177-3AD203B41FA5}">
                      <a16:colId xmlns:a16="http://schemas.microsoft.com/office/drawing/2014/main" val="591808824"/>
                    </a:ext>
                  </a:extLst>
                </a:gridCol>
              </a:tblGrid>
              <a:tr h="360000">
                <a:tc>
                  <a:txBody>
                    <a:bodyPr/>
                    <a:lstStyle/>
                    <a:p>
                      <a:pPr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Configuration</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Value</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6242741"/>
                  </a:ext>
                </a:extLst>
              </a:tr>
              <a:tr h="432000">
                <a:tc>
                  <a:txBody>
                    <a:bodyPr/>
                    <a:lstStyle/>
                    <a:p>
                      <a:pPr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Iterations</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27</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8367513"/>
                  </a:ext>
                </a:extLst>
              </a:tr>
              <a:tr h="540000">
                <a:tc>
                  <a:txBody>
                    <a:bodyPr/>
                    <a:lstStyle/>
                    <a:p>
                      <a:pPr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Optimization time (s)</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1200"/>
                        </a:spcBef>
                        <a:spcAft>
                          <a:spcPts val="1200"/>
                        </a:spcAft>
                      </a:pPr>
                      <a:r>
                        <a:rPr lang="en-CA" sz="1600">
                          <a:solidFill>
                            <a:schemeClr val="tx1"/>
                          </a:solidFill>
                          <a:effectLst/>
                          <a:latin typeface="Times New Roman" panose="02020603050405020304" pitchFamily="18" charset="0"/>
                          <a:cs typeface="Times New Roman" panose="02020603050405020304" pitchFamily="18" charset="0"/>
                        </a:rPr>
                        <a:t>52.17</a:t>
                      </a:r>
                      <a:endParaRPr lang="en-CA" sz="160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4980487"/>
                  </a:ext>
                </a:extLst>
              </a:tr>
              <a:tr h="540000">
                <a:tc>
                  <a:txBody>
                    <a:bodyPr/>
                    <a:lstStyle/>
                    <a:p>
                      <a:pPr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Motors modelled</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9</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805992"/>
                  </a:ext>
                </a:extLst>
              </a:tr>
              <a:tr h="487680">
                <a:tc>
                  <a:txBody>
                    <a:bodyPr/>
                    <a:lstStyle/>
                    <a:p>
                      <a:pPr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Ns (min, max)</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(12, 54)</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1002848"/>
                  </a:ext>
                </a:extLst>
              </a:tr>
              <a:tr h="487680">
                <a:tc>
                  <a:txBody>
                    <a:bodyPr/>
                    <a:lstStyle/>
                    <a:p>
                      <a:pPr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Np (min, max)</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(4, 12)</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2220293"/>
                  </a:ext>
                </a:extLst>
              </a:tr>
            </a:tbl>
          </a:graphicData>
        </a:graphic>
      </p:graphicFrame>
    </p:spTree>
    <p:extLst>
      <p:ext uri="{BB962C8B-B14F-4D97-AF65-F5344CB8AC3E}">
        <p14:creationId xmlns:p14="http://schemas.microsoft.com/office/powerpoint/2010/main" val="1219195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Primary Motor Forces Relative to q</a:t>
            </a:r>
          </a:p>
        </p:txBody>
      </p:sp>
      <p:sp>
        <p:nvSpPr>
          <p:cNvPr id="56" name="TextBox 55">
            <a:extLst>
              <a:ext uri="{FF2B5EF4-FFF2-40B4-BE49-F238E27FC236}">
                <a16:creationId xmlns:a16="http://schemas.microsoft.com/office/drawing/2014/main" id="{EF3AA15C-DFE1-4EF6-891F-871C9EE74F71}"/>
              </a:ext>
            </a:extLst>
          </p:cNvPr>
          <p:cNvSpPr txBox="1"/>
          <p:nvPr/>
        </p:nvSpPr>
        <p:spPr>
          <a:xfrm>
            <a:off x="309330" y="5194782"/>
            <a:ext cx="4860070" cy="707886"/>
          </a:xfrm>
          <a:prstGeom prst="rect">
            <a:avLst/>
          </a:prstGeom>
          <a:noFill/>
          <a:ln>
            <a:solidFill>
              <a:srgbClr val="FF0000"/>
            </a:solidFill>
            <a:prstDash val="lgDash"/>
          </a:ln>
        </p:spPr>
        <p:txBody>
          <a:bodyPr wrap="square" rtlCol="0">
            <a:spAutoFit/>
          </a:bodyPr>
          <a:lstStyle/>
          <a:p>
            <a:pPr algn="ctr"/>
            <a:r>
              <a:rPr lang="en-CA" sz="2000" dirty="0">
                <a:latin typeface="Times New Roman" panose="02020603050405020304" pitchFamily="18" charset="0"/>
                <a:cs typeface="Times New Roman" panose="02020603050405020304" pitchFamily="18" charset="0"/>
              </a:rPr>
              <a:t>Categorizing by the value of </a:t>
            </a:r>
            <a:r>
              <a:rPr lang="en-CA" sz="2000" i="1" dirty="0">
                <a:latin typeface="Times New Roman" panose="02020603050405020304" pitchFamily="18" charset="0"/>
                <a:cs typeface="Times New Roman" panose="02020603050405020304" pitchFamily="18" charset="0"/>
              </a:rPr>
              <a:t>q</a:t>
            </a:r>
            <a:r>
              <a:rPr lang="en-CA" sz="2000" dirty="0">
                <a:latin typeface="Times New Roman" panose="02020603050405020304" pitchFamily="18" charset="0"/>
                <a:cs typeface="Times New Roman" panose="02020603050405020304" pitchFamily="18" charset="0"/>
              </a:rPr>
              <a:t> allows visually produced a trend across the motor domain.</a:t>
            </a:r>
          </a:p>
        </p:txBody>
      </p:sp>
      <p:grpSp>
        <p:nvGrpSpPr>
          <p:cNvPr id="3" name="Group 2">
            <a:extLst>
              <a:ext uri="{FF2B5EF4-FFF2-40B4-BE49-F238E27FC236}">
                <a16:creationId xmlns:a16="http://schemas.microsoft.com/office/drawing/2014/main" id="{219263A2-A37E-6DA0-B572-331E2945EA27}"/>
              </a:ext>
            </a:extLst>
          </p:cNvPr>
          <p:cNvGrpSpPr/>
          <p:nvPr/>
        </p:nvGrpSpPr>
        <p:grpSpPr>
          <a:xfrm>
            <a:off x="5936683" y="1126400"/>
            <a:ext cx="5945987" cy="4776268"/>
            <a:chOff x="5936683" y="1126400"/>
            <a:chExt cx="5945987" cy="4776268"/>
          </a:xfrm>
        </p:grpSpPr>
        <mc:AlternateContent xmlns:mc="http://schemas.openxmlformats.org/markup-compatibility/2006" xmlns:a14="http://schemas.microsoft.com/office/drawing/2010/main">
          <mc:Choice Requires="a14">
            <p:sp>
              <p:nvSpPr>
                <p:cNvPr id="14" name="TextBox 71">
                  <a:extLst>
                    <a:ext uri="{FF2B5EF4-FFF2-40B4-BE49-F238E27FC236}">
                      <a16:creationId xmlns:a16="http://schemas.microsoft.com/office/drawing/2014/main" id="{5C58A266-C1A6-C99E-EA82-91111A9C4075}"/>
                    </a:ext>
                  </a:extLst>
                </p:cNvPr>
                <p:cNvSpPr txBox="1"/>
                <p:nvPr/>
              </p:nvSpPr>
              <p:spPr>
                <a:xfrm>
                  <a:off x="5936683" y="5490696"/>
                  <a:ext cx="5945985" cy="41197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CA" sz="1000"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Fig. 14. </a:t>
                  </a:r>
                  <a:r>
                    <a:rPr lang="en-US" sz="1000"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Average steady state thrust plot with data point annotations in the format: (</a:t>
                  </a:r>
                  <a14:m>
                    <m:oMath xmlns:m="http://schemas.openxmlformats.org/officeDocument/2006/math">
                      <m:sSub>
                        <m:sSubPr>
                          <m:ctrlPr>
                            <a:rPr lang="en-CA" sz="1000" i="1" smtClean="0">
                              <a:solidFill>
                                <a:schemeClr val="tx1"/>
                              </a:solidFill>
                              <a:effectLst/>
                              <a:latin typeface="Cambria Math" panose="02040503050406030204" pitchFamily="18" charset="0"/>
                            </a:rPr>
                          </m:ctrlPr>
                        </m:sSubPr>
                        <m:e>
                          <m:r>
                            <a:rPr lang="en-US" sz="1000">
                              <a:solidFill>
                                <a:schemeClr val="tx1"/>
                              </a:solidFill>
                              <a:effectLst/>
                              <a:latin typeface="Cambria Math" panose="02040503050406030204" pitchFamily="18" charset="0"/>
                            </a:rPr>
                            <m:t>𝑁</m:t>
                          </m:r>
                        </m:e>
                        <m:sub>
                          <m:r>
                            <a:rPr lang="en-US" sz="1000">
                              <a:solidFill>
                                <a:schemeClr val="tx1"/>
                              </a:solidFill>
                              <a:effectLst/>
                              <a:latin typeface="Cambria Math" panose="02040503050406030204" pitchFamily="18" charset="0"/>
                            </a:rPr>
                            <m:t>𝑠</m:t>
                          </m:r>
                        </m:sub>
                      </m:sSub>
                    </m:oMath>
                  </a14:m>
                  <a:r>
                    <a:rPr lang="en-US" sz="1000"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sSub>
                        <m:sSubPr>
                          <m:ctrlPr>
                            <a:rPr lang="en-CA" sz="1000" i="1">
                              <a:latin typeface="Cambria Math" panose="02040503050406030204" pitchFamily="18" charset="0"/>
                            </a:rPr>
                          </m:ctrlPr>
                        </m:sSubPr>
                        <m:e>
                          <m:r>
                            <a:rPr lang="en-US" sz="1000">
                              <a:latin typeface="Cambria Math" panose="02040503050406030204" pitchFamily="18" charset="0"/>
                            </a:rPr>
                            <m:t>𝑁</m:t>
                          </m:r>
                        </m:e>
                        <m:sub>
                          <m:r>
                            <a:rPr lang="en-CA" sz="1000">
                              <a:latin typeface="Cambria Math" panose="02040503050406030204" pitchFamily="18" charset="0"/>
                            </a:rPr>
                            <m:t>𝑝</m:t>
                          </m:r>
                        </m:sub>
                      </m:sSub>
                    </m:oMath>
                  </a14:m>
                  <a:r>
                    <a:rPr lang="en-US" sz="1000"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 grouped by the </a:t>
                  </a:r>
                  <a:r>
                    <a:rPr lang="en-US" sz="1000" i="1"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x</a:t>
                  </a:r>
                  <a:r>
                    <a:rPr lang="en-US" sz="1000"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-axis into columns of </a:t>
                  </a:r>
                  <a:r>
                    <a:rPr lang="en-US" sz="1000" i="1"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q</a:t>
                  </a:r>
                  <a:r>
                    <a:rPr lang="en-US" sz="1000"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 values.</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p:txBody>
            </p:sp>
          </mc:Choice>
          <mc:Fallback xmlns="">
            <p:sp>
              <p:nvSpPr>
                <p:cNvPr id="14" name="TextBox 71">
                  <a:extLst>
                    <a:ext uri="{FF2B5EF4-FFF2-40B4-BE49-F238E27FC236}">
                      <a16:creationId xmlns:a16="http://schemas.microsoft.com/office/drawing/2014/main" id="{5C58A266-C1A6-C99E-EA82-91111A9C4075}"/>
                    </a:ext>
                  </a:extLst>
                </p:cNvPr>
                <p:cNvSpPr txBox="1">
                  <a:spLocks noRot="1" noChangeAspect="1" noMove="1" noResize="1" noEditPoints="1" noAdjustHandles="1" noChangeArrowheads="1" noChangeShapeType="1" noTextEdit="1"/>
                </p:cNvSpPr>
                <p:nvPr/>
              </p:nvSpPr>
              <p:spPr>
                <a:xfrm>
                  <a:off x="5936683" y="5490696"/>
                  <a:ext cx="5945985" cy="411972"/>
                </a:xfrm>
                <a:prstGeom prst="rect">
                  <a:avLst/>
                </a:prstGeom>
                <a:blipFill>
                  <a:blip r:embed="rId4"/>
                  <a:stretch>
                    <a:fillRect r="-308" b="-7463"/>
                  </a:stretch>
                </a:blipFill>
              </p:spPr>
              <p:txBody>
                <a:bodyPr/>
                <a:lstStyle/>
                <a:p>
                  <a:r>
                    <a:rPr lang="en-CA">
                      <a:noFill/>
                    </a:rPr>
                    <a:t> </a:t>
                  </a:r>
                </a:p>
              </p:txBody>
            </p:sp>
          </mc:Fallback>
        </mc:AlternateContent>
        <p:pic>
          <p:nvPicPr>
            <p:cNvPr id="4" name="Picture 3" descr="A picture containing table&#10;&#10;Description automatically generated">
              <a:extLst>
                <a:ext uri="{FF2B5EF4-FFF2-40B4-BE49-F238E27FC236}">
                  <a16:creationId xmlns:a16="http://schemas.microsoft.com/office/drawing/2014/main" id="{343E369A-88E5-1342-B9A1-F959A364F3EF}"/>
                </a:ext>
              </a:extLst>
            </p:cNvPr>
            <p:cNvPicPr>
              <a:picLocks noChangeAspect="1"/>
            </p:cNvPicPr>
            <p:nvPr/>
          </p:nvPicPr>
          <p:blipFill rotWithShape="1">
            <a:blip r:embed="rId5"/>
            <a:srcRect l="463"/>
            <a:stretch/>
          </p:blipFill>
          <p:spPr bwMode="auto">
            <a:xfrm>
              <a:off x="5936684" y="1126400"/>
              <a:ext cx="5945986" cy="4337140"/>
            </a:xfrm>
            <a:prstGeom prst="rect">
              <a:avLst/>
            </a:prstGeom>
            <a:ln>
              <a:noFill/>
            </a:ln>
            <a:extLst>
              <a:ext uri="{53640926-AAD7-44D8-BBD7-CCE9431645EC}">
                <a14:shadowObscured xmlns:a14="http://schemas.microsoft.com/office/drawing/2010/main"/>
              </a:ext>
            </a:extLst>
          </p:spPr>
        </p:pic>
      </p:gr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D7A7FC8C-DC68-40BB-1739-4100D0A6EC4E}"/>
                  </a:ext>
                </a:extLst>
              </p:cNvPr>
              <p:cNvGraphicFramePr>
                <a:graphicFrameLocks noGrp="1"/>
              </p:cNvGraphicFramePr>
              <p:nvPr>
                <p:extLst>
                  <p:ext uri="{D42A27DB-BD31-4B8C-83A1-F6EECF244321}">
                    <p14:modId xmlns:p14="http://schemas.microsoft.com/office/powerpoint/2010/main" val="2581706010"/>
                  </p:ext>
                </p:extLst>
              </p:nvPr>
            </p:nvGraphicFramePr>
            <p:xfrm>
              <a:off x="750904" y="1451252"/>
              <a:ext cx="3976921" cy="3315032"/>
            </p:xfrm>
            <a:graphic>
              <a:graphicData uri="http://schemas.openxmlformats.org/drawingml/2006/table">
                <a:tbl>
                  <a:tblPr firstRow="1" firstCol="1" bandRow="1">
                    <a:tableStyleId>{5C22544A-7EE6-4342-B048-85BDC9FD1C3A}</a:tableStyleId>
                  </a:tblPr>
                  <a:tblGrid>
                    <a:gridCol w="2061083">
                      <a:extLst>
                        <a:ext uri="{9D8B030D-6E8A-4147-A177-3AD203B41FA5}">
                          <a16:colId xmlns:a16="http://schemas.microsoft.com/office/drawing/2014/main" val="1805298890"/>
                        </a:ext>
                      </a:extLst>
                    </a:gridCol>
                    <a:gridCol w="957919">
                      <a:extLst>
                        <a:ext uri="{9D8B030D-6E8A-4147-A177-3AD203B41FA5}">
                          <a16:colId xmlns:a16="http://schemas.microsoft.com/office/drawing/2014/main" val="2482931571"/>
                        </a:ext>
                      </a:extLst>
                    </a:gridCol>
                    <a:gridCol w="957919">
                      <a:extLst>
                        <a:ext uri="{9D8B030D-6E8A-4147-A177-3AD203B41FA5}">
                          <a16:colId xmlns:a16="http://schemas.microsoft.com/office/drawing/2014/main" val="3310823355"/>
                        </a:ext>
                      </a:extLst>
                    </a:gridCol>
                  </a:tblGrid>
                  <a:tr h="360000">
                    <a:tc>
                      <a:txBody>
                        <a:bodyPr/>
                        <a:lstStyle/>
                        <a:p>
                          <a:pPr lvl="0" algn="ctr">
                            <a:lnSpc>
                              <a:spcPct val="100000"/>
                            </a:lnSpc>
                            <a:spcBef>
                              <a:spcPts val="1200"/>
                            </a:spcBef>
                            <a:spcAft>
                              <a:spcPts val="1200"/>
                            </a:spcAft>
                          </a:pPr>
                          <a:r>
                            <a:rPr lang="en-CA" sz="1600" b="1"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rPr>
                            <a:t>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1200"/>
                            </a:spcBef>
                            <a:spcAft>
                              <a:spcPts val="1200"/>
                            </a:spcAft>
                          </a:pPr>
                          <a:r>
                            <a:rPr lang="en-CA" sz="1600" b="1"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rPr>
                            <a:t>Variable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1200"/>
                            </a:spcBef>
                            <a:spcAft>
                              <a:spcPts val="1200"/>
                            </a:spcAft>
                          </a:pPr>
                          <a:r>
                            <a:rPr lang="en-CA" sz="1600" b="1"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rPr>
                            <a:t>Value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379393"/>
                      </a:ext>
                    </a:extLst>
                  </a:tr>
                  <a:tr h="382207">
                    <a:tc>
                      <a:txBody>
                        <a:bodyPr/>
                        <a:lstStyle/>
                        <a:p>
                          <a:pPr lvl="0"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Pole pitch (mm)</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1200"/>
                            </a:spcBef>
                            <a:spcAft>
                              <a:spcPts val="1200"/>
                            </a:spcAft>
                          </a:pPr>
                          <a14:m>
                            <m:oMathPara xmlns:m="http://schemas.openxmlformats.org/officeDocument/2006/math">
                              <m:oMathParaPr>
                                <m:jc m:val="center"/>
                              </m:oMathParaPr>
                              <m:oMath xmlns:m="http://schemas.openxmlformats.org/officeDocument/2006/math">
                                <m:sSub>
                                  <m:sSubPr>
                                    <m:ctrlPr>
                                      <a:rPr lang="en-CA" sz="1600" i="1" smtClean="0">
                                        <a:solidFill>
                                          <a:schemeClr val="tx1"/>
                                        </a:solidFill>
                                        <a:effectLst/>
                                        <a:latin typeface="Cambria Math" panose="02040503050406030204" pitchFamily="18" charset="0"/>
                                      </a:rPr>
                                    </m:ctrlPr>
                                  </m:sSubPr>
                                  <m:e>
                                    <m:r>
                                      <a:rPr lang="en-US" sz="1600">
                                        <a:solidFill>
                                          <a:schemeClr val="tx1"/>
                                        </a:solidFill>
                                        <a:effectLst/>
                                        <a:latin typeface="Cambria Math" panose="02040503050406030204" pitchFamily="18" charset="0"/>
                                      </a:rPr>
                                      <m:t>𝑦</m:t>
                                    </m:r>
                                  </m:e>
                                  <m:sub>
                                    <m:r>
                                      <a:rPr lang="en-US" sz="1600">
                                        <a:solidFill>
                                          <a:schemeClr val="tx1"/>
                                        </a:solidFill>
                                        <a:effectLst/>
                                        <a:latin typeface="Cambria Math" panose="02040503050406030204" pitchFamily="18" charset="0"/>
                                      </a:rPr>
                                      <m:t>𝑝</m:t>
                                    </m:r>
                                  </m:sub>
                                </m:sSub>
                                <m:r>
                                  <a:rPr lang="en-US" sz="1600">
                                    <a:solidFill>
                                      <a:schemeClr val="tx1"/>
                                    </a:solidFill>
                                    <a:effectLst/>
                                    <a:latin typeface="Cambria Math" panose="02040503050406030204" pitchFamily="18" charset="0"/>
                                  </a:rPr>
                                  <m:t> </m:t>
                                </m:r>
                              </m:oMath>
                            </m:oMathPara>
                          </a14:m>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1200"/>
                            </a:spcBef>
                            <a:spcAft>
                              <a:spcPts val="1200"/>
                            </a:spcAft>
                          </a:pPr>
                          <a:r>
                            <a:rPr lang="en-CA" sz="1600" b="0" dirty="0">
                              <a:solidFill>
                                <a:schemeClr val="tx1"/>
                              </a:solidFill>
                              <a:effectLst/>
                              <a:latin typeface="Times New Roman" panose="02020603050405020304" pitchFamily="18" charset="0"/>
                              <a:cs typeface="Times New Roman" panose="02020603050405020304" pitchFamily="18" charset="0"/>
                            </a:rPr>
                            <a:t>67.5</a:t>
                          </a:r>
                          <a:endParaRPr lang="en-CA" sz="1600" b="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0795327"/>
                      </a:ext>
                    </a:extLst>
                  </a:tr>
                  <a:tr h="382207">
                    <a:tc>
                      <a:txBody>
                        <a:bodyPr/>
                        <a:lstStyle/>
                        <a:p>
                          <a:pPr lvl="0"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Tooth width (mm)</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1200"/>
                            </a:spcBef>
                            <a:spcAft>
                              <a:spcPts val="1200"/>
                            </a:spcAft>
                          </a:pPr>
                          <a14:m>
                            <m:oMathPara xmlns:m="http://schemas.openxmlformats.org/officeDocument/2006/math">
                              <m:oMathParaPr>
                                <m:jc m:val="centerGroup"/>
                              </m:oMathParaPr>
                              <m:oMath xmlns:m="http://schemas.openxmlformats.org/officeDocument/2006/math">
                                <m:sSub>
                                  <m:sSubPr>
                                    <m:ctrlPr>
                                      <a:rPr lang="en-CA" sz="1600" i="1" smtClean="0">
                                        <a:solidFill>
                                          <a:schemeClr val="tx1"/>
                                        </a:solidFill>
                                        <a:effectLst/>
                                        <a:latin typeface="Cambria Math" panose="02040503050406030204" pitchFamily="18" charset="0"/>
                                      </a:rPr>
                                    </m:ctrlPr>
                                  </m:sSubPr>
                                  <m:e>
                                    <m:r>
                                      <a:rPr lang="en-US" sz="1600">
                                        <a:solidFill>
                                          <a:schemeClr val="tx1"/>
                                        </a:solidFill>
                                        <a:effectLst/>
                                        <a:latin typeface="Cambria Math" panose="02040503050406030204" pitchFamily="18" charset="0"/>
                                      </a:rPr>
                                      <m:t>𝑤</m:t>
                                    </m:r>
                                  </m:e>
                                  <m:sub>
                                    <m:r>
                                      <a:rPr lang="en-US" sz="1600">
                                        <a:solidFill>
                                          <a:schemeClr val="tx1"/>
                                        </a:solidFill>
                                        <a:effectLst/>
                                        <a:latin typeface="Cambria Math" panose="02040503050406030204" pitchFamily="18" charset="0"/>
                                      </a:rPr>
                                      <m:t>𝑡</m:t>
                                    </m:r>
                                  </m:sub>
                                </m:sSub>
                                <m:r>
                                  <a:rPr lang="en-US" sz="1600">
                                    <a:solidFill>
                                      <a:schemeClr val="tx1"/>
                                    </a:solidFill>
                                    <a:effectLst/>
                                    <a:latin typeface="Cambria Math" panose="02040503050406030204" pitchFamily="18" charset="0"/>
                                  </a:rPr>
                                  <m:t> </m:t>
                                </m:r>
                              </m:oMath>
                            </m:oMathPara>
                          </a14:m>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2.7</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8000019"/>
                      </a:ext>
                    </a:extLst>
                  </a:tr>
                  <a:tr h="382207">
                    <a:tc>
                      <a:txBody>
                        <a:bodyPr/>
                        <a:lstStyle/>
                        <a:p>
                          <a:pPr lvl="0"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Slot width (mm)</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1200"/>
                            </a:spcBef>
                            <a:spcAft>
                              <a:spcPts val="1200"/>
                            </a:spcAft>
                          </a:pPr>
                          <a14:m>
                            <m:oMathPara xmlns:m="http://schemas.openxmlformats.org/officeDocument/2006/math">
                              <m:oMathParaPr>
                                <m:jc m:val="centerGroup"/>
                              </m:oMathParaPr>
                              <m:oMath xmlns:m="http://schemas.openxmlformats.org/officeDocument/2006/math">
                                <m:sSub>
                                  <m:sSubPr>
                                    <m:ctrlPr>
                                      <a:rPr lang="en-CA" sz="1600" i="1" smtClean="0">
                                        <a:solidFill>
                                          <a:schemeClr val="tx1"/>
                                        </a:solidFill>
                                        <a:effectLst/>
                                        <a:latin typeface="Cambria Math" panose="02040503050406030204" pitchFamily="18" charset="0"/>
                                      </a:rPr>
                                    </m:ctrlPr>
                                  </m:sSubPr>
                                  <m:e>
                                    <m:r>
                                      <a:rPr lang="en-US" sz="1600">
                                        <a:solidFill>
                                          <a:schemeClr val="tx1"/>
                                        </a:solidFill>
                                        <a:effectLst/>
                                        <a:latin typeface="Cambria Math" panose="02040503050406030204" pitchFamily="18" charset="0"/>
                                      </a:rPr>
                                      <m:t>𝑤</m:t>
                                    </m:r>
                                  </m:e>
                                  <m:sub>
                                    <m:r>
                                      <a:rPr lang="en-US" sz="1600">
                                        <a:solidFill>
                                          <a:schemeClr val="tx1"/>
                                        </a:solidFill>
                                        <a:effectLst/>
                                        <a:latin typeface="Cambria Math" panose="02040503050406030204" pitchFamily="18" charset="0"/>
                                      </a:rPr>
                                      <m:t>𝑠</m:t>
                                    </m:r>
                                  </m:sub>
                                </m:sSub>
                                <m:r>
                                  <a:rPr lang="en-US" sz="1600">
                                    <a:solidFill>
                                      <a:schemeClr val="tx1"/>
                                    </a:solidFill>
                                    <a:effectLst/>
                                    <a:latin typeface="Cambria Math" panose="02040503050406030204" pitchFamily="18" charset="0"/>
                                  </a:rPr>
                                  <m:t> </m:t>
                                </m:r>
                              </m:oMath>
                            </m:oMathPara>
                          </a14:m>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4.6</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8968135"/>
                      </a:ext>
                    </a:extLst>
                  </a:tr>
                  <a:tr h="382207">
                    <a:tc>
                      <a:txBody>
                        <a:bodyPr/>
                        <a:lstStyle/>
                        <a:p>
                          <a:pPr lvl="0"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Number of slots</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1200"/>
                            </a:spcBef>
                            <a:spcAft>
                              <a:spcPts val="1200"/>
                            </a:spcAft>
                          </a:pPr>
                          <a14:m>
                            <m:oMathPara xmlns:m="http://schemas.openxmlformats.org/officeDocument/2006/math">
                              <m:oMathParaPr>
                                <m:jc m:val="centerGroup"/>
                              </m:oMathParaPr>
                              <m:oMath xmlns:m="http://schemas.openxmlformats.org/officeDocument/2006/math">
                                <m:sSub>
                                  <m:sSubPr>
                                    <m:ctrlPr>
                                      <a:rPr lang="en-CA" sz="1600" i="1" smtClean="0">
                                        <a:solidFill>
                                          <a:schemeClr val="tx1"/>
                                        </a:solidFill>
                                        <a:effectLst/>
                                        <a:latin typeface="Cambria Math" panose="02040503050406030204" pitchFamily="18" charset="0"/>
                                      </a:rPr>
                                    </m:ctrlPr>
                                  </m:sSubPr>
                                  <m:e>
                                    <m:r>
                                      <a:rPr lang="en-US" sz="1600">
                                        <a:solidFill>
                                          <a:schemeClr val="tx1"/>
                                        </a:solidFill>
                                        <a:effectLst/>
                                        <a:latin typeface="Cambria Math" panose="02040503050406030204" pitchFamily="18" charset="0"/>
                                      </a:rPr>
                                      <m:t>𝑁</m:t>
                                    </m:r>
                                  </m:e>
                                  <m:sub>
                                    <m:r>
                                      <a:rPr lang="en-US" sz="1600">
                                        <a:solidFill>
                                          <a:schemeClr val="tx1"/>
                                        </a:solidFill>
                                        <a:effectLst/>
                                        <a:latin typeface="Cambria Math" panose="02040503050406030204" pitchFamily="18" charset="0"/>
                                      </a:rPr>
                                      <m:t>𝑠</m:t>
                                    </m:r>
                                    <m:r>
                                      <a:rPr lang="en-US" sz="1600">
                                        <a:solidFill>
                                          <a:schemeClr val="tx1"/>
                                        </a:solidFill>
                                        <a:effectLst/>
                                        <a:latin typeface="Cambria Math" panose="02040503050406030204" pitchFamily="18" charset="0"/>
                                      </a:rPr>
                                      <m:t> </m:t>
                                    </m:r>
                                  </m:sub>
                                </m:sSub>
                              </m:oMath>
                            </m:oMathPara>
                          </a14:m>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36</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4792861"/>
                      </a:ext>
                    </a:extLst>
                  </a:tr>
                  <a:tr h="382207">
                    <a:tc>
                      <a:txBody>
                        <a:bodyPr/>
                        <a:lstStyle/>
                        <a:p>
                          <a:pPr lvl="0" algn="ctr">
                            <a:lnSpc>
                              <a:spcPct val="100000"/>
                            </a:lnSpc>
                            <a:spcBef>
                              <a:spcPts val="1200"/>
                            </a:spcBef>
                            <a:spcAft>
                              <a:spcPts val="1200"/>
                            </a:spcAft>
                          </a:pPr>
                          <a:r>
                            <a:rPr lang="en-CA" sz="1600">
                              <a:solidFill>
                                <a:schemeClr val="tx1"/>
                              </a:solidFill>
                              <a:effectLst/>
                              <a:latin typeface="Times New Roman" panose="02020603050405020304" pitchFamily="18" charset="0"/>
                              <a:cs typeface="Times New Roman" panose="02020603050405020304" pitchFamily="18" charset="0"/>
                            </a:rPr>
                            <a:t>Number of poles</a:t>
                          </a:r>
                          <a:endParaRPr lang="en-CA" sz="160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1200"/>
                            </a:spcBef>
                            <a:spcAft>
                              <a:spcPts val="1200"/>
                            </a:spcAft>
                          </a:pPr>
                          <a14:m>
                            <m:oMathPara xmlns:m="http://schemas.openxmlformats.org/officeDocument/2006/math">
                              <m:oMathParaPr>
                                <m:jc m:val="centerGroup"/>
                              </m:oMathParaPr>
                              <m:oMath xmlns:m="http://schemas.openxmlformats.org/officeDocument/2006/math">
                                <m:sSub>
                                  <m:sSubPr>
                                    <m:ctrlPr>
                                      <a:rPr lang="en-CA" sz="1600" i="1" smtClean="0">
                                        <a:solidFill>
                                          <a:schemeClr val="tx1"/>
                                        </a:solidFill>
                                        <a:effectLst/>
                                        <a:latin typeface="Cambria Math" panose="02040503050406030204" pitchFamily="18" charset="0"/>
                                      </a:rPr>
                                    </m:ctrlPr>
                                  </m:sSubPr>
                                  <m:e>
                                    <m:r>
                                      <a:rPr lang="en-US" sz="1600">
                                        <a:solidFill>
                                          <a:schemeClr val="tx1"/>
                                        </a:solidFill>
                                        <a:effectLst/>
                                        <a:latin typeface="Cambria Math" panose="02040503050406030204" pitchFamily="18" charset="0"/>
                                      </a:rPr>
                                      <m:t>𝑁</m:t>
                                    </m:r>
                                  </m:e>
                                  <m:sub>
                                    <m:r>
                                      <a:rPr lang="en-US" sz="1600">
                                        <a:solidFill>
                                          <a:schemeClr val="tx1"/>
                                        </a:solidFill>
                                        <a:effectLst/>
                                        <a:latin typeface="Cambria Math" panose="02040503050406030204" pitchFamily="18" charset="0"/>
                                      </a:rPr>
                                      <m:t>𝑝</m:t>
                                    </m:r>
                                  </m:sub>
                                </m:sSub>
                                <m:r>
                                  <a:rPr lang="en-US" sz="1600">
                                    <a:solidFill>
                                      <a:schemeClr val="tx1"/>
                                    </a:solidFill>
                                    <a:effectLst/>
                                    <a:latin typeface="Cambria Math" panose="02040503050406030204" pitchFamily="18" charset="0"/>
                                  </a:rPr>
                                  <m:t> </m:t>
                                </m:r>
                              </m:oMath>
                            </m:oMathPara>
                          </a14:m>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1200"/>
                            </a:spcBef>
                            <a:spcAft>
                              <a:spcPts val="1200"/>
                            </a:spcAft>
                          </a:pPr>
                          <a:r>
                            <a:rPr lang="en-US" sz="1600" dirty="0">
                              <a:solidFill>
                                <a:schemeClr val="tx1"/>
                              </a:solidFill>
                              <a:effectLst/>
                              <a:latin typeface="Times New Roman" panose="02020603050405020304" pitchFamily="18" charset="0"/>
                              <a:cs typeface="Times New Roman" panose="02020603050405020304" pitchFamily="18" charset="0"/>
                            </a:rPr>
                            <a:t>4</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2742350"/>
                      </a:ext>
                    </a:extLst>
                  </a:tr>
                  <a:tr h="540000">
                    <a:tc>
                      <a:txBody>
                        <a:bodyPr/>
                        <a:lstStyle/>
                        <a:p>
                          <a:pPr lvl="0"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Number of turns per coil</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1200"/>
                            </a:spcBef>
                            <a:spcAft>
                              <a:spcPts val="1200"/>
                            </a:spcAft>
                          </a:pPr>
                          <a14:m>
                            <m:oMathPara xmlns:m="http://schemas.openxmlformats.org/officeDocument/2006/math">
                              <m:oMathParaPr>
                                <m:jc m:val="centerGroup"/>
                              </m:oMathParaPr>
                              <m:oMath xmlns:m="http://schemas.openxmlformats.org/officeDocument/2006/math">
                                <m:sSub>
                                  <m:sSubPr>
                                    <m:ctrlPr>
                                      <a:rPr lang="en-CA" sz="1600" i="1" smtClean="0">
                                        <a:solidFill>
                                          <a:schemeClr val="tx1"/>
                                        </a:solidFill>
                                        <a:effectLst/>
                                        <a:latin typeface="Cambria Math" panose="02040503050406030204" pitchFamily="18" charset="0"/>
                                      </a:rPr>
                                    </m:ctrlPr>
                                  </m:sSubPr>
                                  <m:e>
                                    <m:r>
                                      <a:rPr lang="en-US" sz="1600">
                                        <a:solidFill>
                                          <a:schemeClr val="tx1"/>
                                        </a:solidFill>
                                        <a:effectLst/>
                                        <a:latin typeface="Cambria Math" panose="02040503050406030204" pitchFamily="18" charset="0"/>
                                      </a:rPr>
                                      <m:t>𝑁</m:t>
                                    </m:r>
                                  </m:e>
                                  <m:sub>
                                    <m:r>
                                      <a:rPr lang="en-US" sz="1600">
                                        <a:solidFill>
                                          <a:schemeClr val="tx1"/>
                                        </a:solidFill>
                                        <a:effectLst/>
                                        <a:latin typeface="Cambria Math" panose="02040503050406030204" pitchFamily="18" charset="0"/>
                                      </a:rPr>
                                      <m:t>𝑡</m:t>
                                    </m:r>
                                  </m:sub>
                                </m:sSub>
                                <m:r>
                                  <a:rPr lang="en-US" sz="1600">
                                    <a:solidFill>
                                      <a:schemeClr val="tx1"/>
                                    </a:solidFill>
                                    <a:effectLst/>
                                    <a:latin typeface="Cambria Math" panose="02040503050406030204" pitchFamily="18" charset="0"/>
                                  </a:rPr>
                                  <m:t> </m:t>
                                </m:r>
                              </m:oMath>
                            </m:oMathPara>
                          </a14:m>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1200"/>
                            </a:spcBef>
                            <a:spcAft>
                              <a:spcPts val="1200"/>
                            </a:spcAft>
                          </a:pPr>
                          <a:r>
                            <a:rPr lang="en-US" sz="1600" dirty="0">
                              <a:solidFill>
                                <a:schemeClr val="tx1"/>
                              </a:solidFill>
                              <a:effectLst/>
                              <a:latin typeface="Times New Roman" panose="02020603050405020304" pitchFamily="18" charset="0"/>
                              <a:cs typeface="Times New Roman" panose="02020603050405020304" pitchFamily="18" charset="0"/>
                            </a:rPr>
                            <a:t>14</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7476528"/>
                      </a:ext>
                    </a:extLst>
                  </a:tr>
                  <a:tr h="382207">
                    <a:tc>
                      <a:txBody>
                        <a:bodyPr/>
                        <a:lstStyle/>
                        <a:p>
                          <a:pPr lvl="0"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Coil pitch</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1200"/>
                            </a:spcBef>
                            <a:spcAft>
                              <a:spcPts val="1200"/>
                            </a:spcAft>
                          </a:pPr>
                          <a14:m>
                            <m:oMathPara xmlns:m="http://schemas.openxmlformats.org/officeDocument/2006/math">
                              <m:oMathParaPr>
                                <m:jc m:val="centerGroup"/>
                              </m:oMathParaPr>
                              <m:oMath xmlns:m="http://schemas.openxmlformats.org/officeDocument/2006/math">
                                <m:sSub>
                                  <m:sSubPr>
                                    <m:ctrlPr>
                                      <a:rPr lang="en-CA" sz="1600" i="1" smtClean="0">
                                        <a:solidFill>
                                          <a:schemeClr val="tx1"/>
                                        </a:solidFill>
                                        <a:effectLst/>
                                        <a:latin typeface="Cambria Math" panose="02040503050406030204" pitchFamily="18" charset="0"/>
                                      </a:rPr>
                                    </m:ctrlPr>
                                  </m:sSubPr>
                                  <m:e>
                                    <m:r>
                                      <a:rPr lang="en-US" sz="1600">
                                        <a:solidFill>
                                          <a:schemeClr val="tx1"/>
                                        </a:solidFill>
                                        <a:effectLst/>
                                        <a:latin typeface="Cambria Math" panose="02040503050406030204" pitchFamily="18" charset="0"/>
                                      </a:rPr>
                                      <m:t>𝑦</m:t>
                                    </m:r>
                                  </m:e>
                                  <m:sub>
                                    <m:r>
                                      <a:rPr lang="en-US" sz="1600">
                                        <a:solidFill>
                                          <a:schemeClr val="tx1"/>
                                        </a:solidFill>
                                        <a:effectLst/>
                                        <a:latin typeface="Cambria Math" panose="02040503050406030204" pitchFamily="18" charset="0"/>
                                      </a:rPr>
                                      <m:t>𝑐</m:t>
                                    </m:r>
                                  </m:sub>
                                </m:sSub>
                                <m:r>
                                  <a:rPr lang="en-US" sz="1600">
                                    <a:solidFill>
                                      <a:schemeClr val="tx1"/>
                                    </a:solidFill>
                                    <a:effectLst/>
                                    <a:latin typeface="Cambria Math" panose="02040503050406030204" pitchFamily="18" charset="0"/>
                                  </a:rPr>
                                  <m:t> </m:t>
                                </m:r>
                              </m:oMath>
                            </m:oMathPara>
                          </a14:m>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1200"/>
                            </a:spcBef>
                            <a:spcAft>
                              <a:spcPts val="1200"/>
                            </a:spcAft>
                          </a:pPr>
                          <a:r>
                            <a:rPr lang="en-US" sz="1600" dirty="0">
                              <a:solidFill>
                                <a:schemeClr val="tx1"/>
                              </a:solidFill>
                              <a:effectLst/>
                              <a:latin typeface="Times New Roman" panose="02020603050405020304" pitchFamily="18" charset="0"/>
                              <a:cs typeface="Times New Roman" panose="02020603050405020304" pitchFamily="18" charset="0"/>
                            </a:rPr>
                            <a:t>8</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1103509"/>
                      </a:ext>
                    </a:extLst>
                  </a:tr>
                </a:tbl>
              </a:graphicData>
            </a:graphic>
          </p:graphicFrame>
        </mc:Choice>
        <mc:Fallback xmlns="">
          <p:graphicFrame>
            <p:nvGraphicFramePr>
              <p:cNvPr id="5" name="Table 4">
                <a:extLst>
                  <a:ext uri="{FF2B5EF4-FFF2-40B4-BE49-F238E27FC236}">
                    <a16:creationId xmlns:a16="http://schemas.microsoft.com/office/drawing/2014/main" id="{D7A7FC8C-DC68-40BB-1739-4100D0A6EC4E}"/>
                  </a:ext>
                </a:extLst>
              </p:cNvPr>
              <p:cNvGraphicFramePr>
                <a:graphicFrameLocks noGrp="1"/>
              </p:cNvGraphicFramePr>
              <p:nvPr>
                <p:extLst>
                  <p:ext uri="{D42A27DB-BD31-4B8C-83A1-F6EECF244321}">
                    <p14:modId xmlns:p14="http://schemas.microsoft.com/office/powerpoint/2010/main" val="2581706010"/>
                  </p:ext>
                </p:extLst>
              </p:nvPr>
            </p:nvGraphicFramePr>
            <p:xfrm>
              <a:off x="750904" y="1451252"/>
              <a:ext cx="3976921" cy="3315032"/>
            </p:xfrm>
            <a:graphic>
              <a:graphicData uri="http://schemas.openxmlformats.org/drawingml/2006/table">
                <a:tbl>
                  <a:tblPr firstRow="1" firstCol="1" bandRow="1">
                    <a:tableStyleId>{5C22544A-7EE6-4342-B048-85BDC9FD1C3A}</a:tableStyleId>
                  </a:tblPr>
                  <a:tblGrid>
                    <a:gridCol w="2061083">
                      <a:extLst>
                        <a:ext uri="{9D8B030D-6E8A-4147-A177-3AD203B41FA5}">
                          <a16:colId xmlns:a16="http://schemas.microsoft.com/office/drawing/2014/main" val="1805298890"/>
                        </a:ext>
                      </a:extLst>
                    </a:gridCol>
                    <a:gridCol w="957919">
                      <a:extLst>
                        <a:ext uri="{9D8B030D-6E8A-4147-A177-3AD203B41FA5}">
                          <a16:colId xmlns:a16="http://schemas.microsoft.com/office/drawing/2014/main" val="2482931571"/>
                        </a:ext>
                      </a:extLst>
                    </a:gridCol>
                    <a:gridCol w="957919">
                      <a:extLst>
                        <a:ext uri="{9D8B030D-6E8A-4147-A177-3AD203B41FA5}">
                          <a16:colId xmlns:a16="http://schemas.microsoft.com/office/drawing/2014/main" val="3310823355"/>
                        </a:ext>
                      </a:extLst>
                    </a:gridCol>
                  </a:tblGrid>
                  <a:tr h="360000">
                    <a:tc>
                      <a:txBody>
                        <a:bodyPr/>
                        <a:lstStyle/>
                        <a:p>
                          <a:pPr lvl="0" algn="ctr">
                            <a:lnSpc>
                              <a:spcPct val="100000"/>
                            </a:lnSpc>
                            <a:spcBef>
                              <a:spcPts val="1200"/>
                            </a:spcBef>
                            <a:spcAft>
                              <a:spcPts val="1200"/>
                            </a:spcAft>
                          </a:pPr>
                          <a:r>
                            <a:rPr lang="en-CA" sz="1600" b="1"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rPr>
                            <a:t>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1200"/>
                            </a:spcBef>
                            <a:spcAft>
                              <a:spcPts val="1200"/>
                            </a:spcAft>
                          </a:pPr>
                          <a:r>
                            <a:rPr lang="en-CA" sz="1600" b="1"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rPr>
                            <a:t>Variable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1200"/>
                            </a:spcBef>
                            <a:spcAft>
                              <a:spcPts val="1200"/>
                            </a:spcAft>
                          </a:pPr>
                          <a:r>
                            <a:rPr lang="en-CA" sz="1600" b="1"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rPr>
                            <a:t>Value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379393"/>
                      </a:ext>
                    </a:extLst>
                  </a:tr>
                  <a:tr h="415036">
                    <a:tc>
                      <a:txBody>
                        <a:bodyPr/>
                        <a:lstStyle/>
                        <a:p>
                          <a:pPr lvl="0"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Pole pitch (mm)</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14557" t="-88235" r="-100633" b="-625000"/>
                          </a:stretch>
                        </a:blipFill>
                      </a:tcPr>
                    </a:tc>
                    <a:tc>
                      <a:txBody>
                        <a:bodyPr/>
                        <a:lstStyle/>
                        <a:p>
                          <a:pPr algn="ctr">
                            <a:lnSpc>
                              <a:spcPct val="100000"/>
                            </a:lnSpc>
                            <a:spcBef>
                              <a:spcPts val="1200"/>
                            </a:spcBef>
                            <a:spcAft>
                              <a:spcPts val="1200"/>
                            </a:spcAft>
                          </a:pPr>
                          <a:r>
                            <a:rPr lang="en-CA" sz="1600" b="0" dirty="0">
                              <a:solidFill>
                                <a:schemeClr val="tx1"/>
                              </a:solidFill>
                              <a:effectLst/>
                              <a:latin typeface="Times New Roman" panose="02020603050405020304" pitchFamily="18" charset="0"/>
                              <a:cs typeface="Times New Roman" panose="02020603050405020304" pitchFamily="18" charset="0"/>
                            </a:rPr>
                            <a:t>67.5</a:t>
                          </a:r>
                          <a:endParaRPr lang="en-CA" sz="1600" b="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0795327"/>
                      </a:ext>
                    </a:extLst>
                  </a:tr>
                  <a:tr h="396240">
                    <a:tc>
                      <a:txBody>
                        <a:bodyPr/>
                        <a:lstStyle/>
                        <a:p>
                          <a:pPr lvl="0"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Tooth width (mm)</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14557" t="-196923" r="-100633" b="-553846"/>
                          </a:stretch>
                        </a:blipFill>
                      </a:tcPr>
                    </a:tc>
                    <a:tc>
                      <a:txBody>
                        <a:bodyPr/>
                        <a:lstStyle/>
                        <a:p>
                          <a:pPr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2.7</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8000019"/>
                      </a:ext>
                    </a:extLst>
                  </a:tr>
                  <a:tr h="396240">
                    <a:tc>
                      <a:txBody>
                        <a:bodyPr/>
                        <a:lstStyle/>
                        <a:p>
                          <a:pPr lvl="0"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Slot width (mm)</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14557" t="-296923" r="-100633" b="-453846"/>
                          </a:stretch>
                        </a:blipFill>
                      </a:tcPr>
                    </a:tc>
                    <a:tc>
                      <a:txBody>
                        <a:bodyPr/>
                        <a:lstStyle/>
                        <a:p>
                          <a:pPr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4.6</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8968135"/>
                      </a:ext>
                    </a:extLst>
                  </a:tr>
                  <a:tr h="396240">
                    <a:tc>
                      <a:txBody>
                        <a:bodyPr/>
                        <a:lstStyle/>
                        <a:p>
                          <a:pPr lvl="0"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Number of slots</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14557" t="-396923" r="-100633" b="-353846"/>
                          </a:stretch>
                        </a:blipFill>
                      </a:tcPr>
                    </a:tc>
                    <a:tc>
                      <a:txBody>
                        <a:bodyPr/>
                        <a:lstStyle/>
                        <a:p>
                          <a:pPr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36</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4792861"/>
                      </a:ext>
                    </a:extLst>
                  </a:tr>
                  <a:tr h="415036">
                    <a:tc>
                      <a:txBody>
                        <a:bodyPr/>
                        <a:lstStyle/>
                        <a:p>
                          <a:pPr lvl="0" algn="ctr">
                            <a:lnSpc>
                              <a:spcPct val="100000"/>
                            </a:lnSpc>
                            <a:spcBef>
                              <a:spcPts val="1200"/>
                            </a:spcBef>
                            <a:spcAft>
                              <a:spcPts val="1200"/>
                            </a:spcAft>
                          </a:pPr>
                          <a:r>
                            <a:rPr lang="en-CA" sz="1600">
                              <a:solidFill>
                                <a:schemeClr val="tx1"/>
                              </a:solidFill>
                              <a:effectLst/>
                              <a:latin typeface="Times New Roman" panose="02020603050405020304" pitchFamily="18" charset="0"/>
                              <a:cs typeface="Times New Roman" panose="02020603050405020304" pitchFamily="18" charset="0"/>
                            </a:rPr>
                            <a:t>Number of poles</a:t>
                          </a:r>
                          <a:endParaRPr lang="en-CA" sz="160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14557" t="-475000" r="-100633" b="-238235"/>
                          </a:stretch>
                        </a:blipFill>
                      </a:tcPr>
                    </a:tc>
                    <a:tc>
                      <a:txBody>
                        <a:bodyPr/>
                        <a:lstStyle/>
                        <a:p>
                          <a:pPr algn="ctr">
                            <a:lnSpc>
                              <a:spcPct val="100000"/>
                            </a:lnSpc>
                            <a:spcBef>
                              <a:spcPts val="1200"/>
                            </a:spcBef>
                            <a:spcAft>
                              <a:spcPts val="1200"/>
                            </a:spcAft>
                          </a:pPr>
                          <a:r>
                            <a:rPr lang="en-US" sz="1600" dirty="0">
                              <a:solidFill>
                                <a:schemeClr val="tx1"/>
                              </a:solidFill>
                              <a:effectLst/>
                              <a:latin typeface="Times New Roman" panose="02020603050405020304" pitchFamily="18" charset="0"/>
                              <a:cs typeface="Times New Roman" panose="02020603050405020304" pitchFamily="18" charset="0"/>
                            </a:rPr>
                            <a:t>4</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2742350"/>
                      </a:ext>
                    </a:extLst>
                  </a:tr>
                  <a:tr h="540000">
                    <a:tc>
                      <a:txBody>
                        <a:bodyPr/>
                        <a:lstStyle/>
                        <a:p>
                          <a:pPr lvl="0"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Number of turns per coil</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14557" t="-439326" r="-100633" b="-82022"/>
                          </a:stretch>
                        </a:blipFill>
                      </a:tcPr>
                    </a:tc>
                    <a:tc>
                      <a:txBody>
                        <a:bodyPr/>
                        <a:lstStyle/>
                        <a:p>
                          <a:pPr algn="ctr">
                            <a:lnSpc>
                              <a:spcPct val="100000"/>
                            </a:lnSpc>
                            <a:spcBef>
                              <a:spcPts val="1200"/>
                            </a:spcBef>
                            <a:spcAft>
                              <a:spcPts val="1200"/>
                            </a:spcAft>
                          </a:pPr>
                          <a:r>
                            <a:rPr lang="en-US" sz="1600" dirty="0">
                              <a:solidFill>
                                <a:schemeClr val="tx1"/>
                              </a:solidFill>
                              <a:effectLst/>
                              <a:latin typeface="Times New Roman" panose="02020603050405020304" pitchFamily="18" charset="0"/>
                              <a:cs typeface="Times New Roman" panose="02020603050405020304" pitchFamily="18" charset="0"/>
                            </a:rPr>
                            <a:t>14</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7476528"/>
                      </a:ext>
                    </a:extLst>
                  </a:tr>
                  <a:tr h="396240">
                    <a:tc>
                      <a:txBody>
                        <a:bodyPr/>
                        <a:lstStyle/>
                        <a:p>
                          <a:pPr lvl="0"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Coil pitch</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14557" t="-738462" r="-100633" b="-12308"/>
                          </a:stretch>
                        </a:blipFill>
                      </a:tcPr>
                    </a:tc>
                    <a:tc>
                      <a:txBody>
                        <a:bodyPr/>
                        <a:lstStyle/>
                        <a:p>
                          <a:pPr algn="ctr">
                            <a:lnSpc>
                              <a:spcPct val="100000"/>
                            </a:lnSpc>
                            <a:spcBef>
                              <a:spcPts val="1200"/>
                            </a:spcBef>
                            <a:spcAft>
                              <a:spcPts val="1200"/>
                            </a:spcAft>
                          </a:pPr>
                          <a:r>
                            <a:rPr lang="en-US" sz="1600" dirty="0">
                              <a:solidFill>
                                <a:schemeClr val="tx1"/>
                              </a:solidFill>
                              <a:effectLst/>
                              <a:latin typeface="Times New Roman" panose="02020603050405020304" pitchFamily="18" charset="0"/>
                              <a:cs typeface="Times New Roman" panose="02020603050405020304" pitchFamily="18" charset="0"/>
                            </a:rPr>
                            <a:t>8</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1103509"/>
                      </a:ext>
                    </a:extLst>
                  </a:tr>
                </a:tbl>
              </a:graphicData>
            </a:graphic>
          </p:graphicFrame>
        </mc:Fallback>
      </mc:AlternateContent>
      <p:sp>
        <p:nvSpPr>
          <p:cNvPr id="6" name="TextBox 5">
            <a:extLst>
              <a:ext uri="{FF2B5EF4-FFF2-40B4-BE49-F238E27FC236}">
                <a16:creationId xmlns:a16="http://schemas.microsoft.com/office/drawing/2014/main" id="{B3934FCB-1D43-C28E-AE13-4EB3152CD208}"/>
              </a:ext>
            </a:extLst>
          </p:cNvPr>
          <p:cNvSpPr txBox="1"/>
          <p:nvPr/>
        </p:nvSpPr>
        <p:spPr>
          <a:xfrm>
            <a:off x="750904" y="1126400"/>
            <a:ext cx="3976921" cy="276999"/>
          </a:xfrm>
          <a:prstGeom prst="rect">
            <a:avLst/>
          </a:prstGeom>
          <a:noFill/>
        </p:spPr>
        <p:txBody>
          <a:bodyPr wrap="square">
            <a:spAutoFit/>
          </a:bodyPr>
          <a:lstStyle/>
          <a:p>
            <a:pPr algn="ctr">
              <a:spcAft>
                <a:spcPts val="600"/>
              </a:spcAft>
            </a:pPr>
            <a:r>
              <a:rPr lang="en-CA" sz="1200" cap="small" dirty="0">
                <a:effectLst/>
                <a:latin typeface="Times New Roman" panose="02020603050405020304" pitchFamily="18" charset="0"/>
                <a:ea typeface="Calibri" panose="020F0502020204030204" pitchFamily="34" charset="0"/>
                <a:cs typeface="Times New Roman" panose="02020603050405020304" pitchFamily="18" charset="0"/>
              </a:rPr>
              <a:t>Table </a:t>
            </a:r>
            <a:r>
              <a:rPr lang="en-CA" sz="1200" cap="small" dirty="0">
                <a:latin typeface="Times New Roman" panose="02020603050405020304" pitchFamily="18" charset="0"/>
                <a:ea typeface="Calibri" panose="020F0502020204030204" pitchFamily="34" charset="0"/>
                <a:cs typeface="Times New Roman" panose="02020603050405020304" pitchFamily="18" charset="0"/>
              </a:rPr>
              <a:t>10</a:t>
            </a:r>
            <a:r>
              <a:rPr lang="en-CA" sz="1200" cap="small" dirty="0">
                <a:effectLst/>
                <a:latin typeface="Times New Roman" panose="02020603050405020304" pitchFamily="18" charset="0"/>
                <a:ea typeface="Calibri" panose="020F0502020204030204" pitchFamily="34" charset="0"/>
                <a:cs typeface="Times New Roman" panose="02020603050405020304" pitchFamily="18" charset="0"/>
              </a:rPr>
              <a:t>. Optimal Motor Parameters</a:t>
            </a:r>
          </a:p>
        </p:txBody>
      </p:sp>
    </p:spTree>
    <p:extLst>
      <p:ext uri="{BB962C8B-B14F-4D97-AF65-F5344CB8AC3E}">
        <p14:creationId xmlns:p14="http://schemas.microsoft.com/office/powerpoint/2010/main" val="2229761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Optimal Solution Trade-offs</a:t>
            </a:r>
          </a:p>
        </p:txBody>
      </p:sp>
      <p:grpSp>
        <p:nvGrpSpPr>
          <p:cNvPr id="5" name="Group 4">
            <a:extLst>
              <a:ext uri="{FF2B5EF4-FFF2-40B4-BE49-F238E27FC236}">
                <a16:creationId xmlns:a16="http://schemas.microsoft.com/office/drawing/2014/main" id="{8B6D9F48-811F-E808-872B-B0D2B4110EA8}"/>
              </a:ext>
            </a:extLst>
          </p:cNvPr>
          <p:cNvGrpSpPr/>
          <p:nvPr/>
        </p:nvGrpSpPr>
        <p:grpSpPr>
          <a:xfrm>
            <a:off x="5958375" y="994467"/>
            <a:ext cx="5906812" cy="4862559"/>
            <a:chOff x="5958375" y="994467"/>
            <a:chExt cx="5906812" cy="4862559"/>
          </a:xfrm>
        </p:grpSpPr>
        <mc:AlternateContent xmlns:mc="http://schemas.openxmlformats.org/markup-compatibility/2006" xmlns:a14="http://schemas.microsoft.com/office/drawing/2010/main">
          <mc:Choice Requires="a14">
            <p:sp>
              <p:nvSpPr>
                <p:cNvPr id="14" name="TextBox 71">
                  <a:extLst>
                    <a:ext uri="{FF2B5EF4-FFF2-40B4-BE49-F238E27FC236}">
                      <a16:creationId xmlns:a16="http://schemas.microsoft.com/office/drawing/2014/main" id="{5C58A266-C1A6-C99E-EA82-91111A9C4075}"/>
                    </a:ext>
                  </a:extLst>
                </p:cNvPr>
                <p:cNvSpPr txBox="1"/>
                <p:nvPr/>
              </p:nvSpPr>
              <p:spPr>
                <a:xfrm>
                  <a:off x="5958375" y="5445054"/>
                  <a:ext cx="5906812" cy="41197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CA" sz="1000"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Fig. 15. </a:t>
                  </a:r>
                  <a:r>
                    <a:rPr lang="en-US" sz="1000"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Pareto plot of the objectives: motor mass (</a:t>
                  </a:r>
                  <a:r>
                    <a:rPr lang="en-US" sz="1000" i="1"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x</a:t>
                  </a:r>
                  <a:r>
                    <a:rPr lang="en-US" sz="1000"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-axis) and average steady state thrust (</a:t>
                  </a:r>
                  <a:r>
                    <a:rPr lang="en-US" sz="1000" i="1"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y</a:t>
                  </a:r>
                  <a:r>
                    <a:rPr lang="en-US" sz="1000"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-axis), with data point annotations in the format: (</a:t>
                  </a:r>
                  <a14:m>
                    <m:oMath xmlns:m="http://schemas.openxmlformats.org/officeDocument/2006/math">
                      <m:sSub>
                        <m:sSubPr>
                          <m:ctrlPr>
                            <a:rPr lang="en-CA" sz="1000" i="1" smtClean="0">
                              <a:solidFill>
                                <a:schemeClr val="tx1"/>
                              </a:solidFill>
                              <a:effectLst/>
                              <a:latin typeface="Cambria Math" panose="02040503050406030204" pitchFamily="18" charset="0"/>
                            </a:rPr>
                          </m:ctrlPr>
                        </m:sSubPr>
                        <m:e>
                          <m:r>
                            <a:rPr lang="en-US" sz="1000">
                              <a:solidFill>
                                <a:schemeClr val="tx1"/>
                              </a:solidFill>
                              <a:effectLst/>
                              <a:latin typeface="Cambria Math" panose="02040503050406030204" pitchFamily="18" charset="0"/>
                            </a:rPr>
                            <m:t>𝑁</m:t>
                          </m:r>
                        </m:e>
                        <m:sub>
                          <m:r>
                            <a:rPr lang="en-US" sz="1000">
                              <a:solidFill>
                                <a:schemeClr val="tx1"/>
                              </a:solidFill>
                              <a:effectLst/>
                              <a:latin typeface="Cambria Math" panose="02040503050406030204" pitchFamily="18" charset="0"/>
                            </a:rPr>
                            <m:t>𝑠</m:t>
                          </m:r>
                        </m:sub>
                      </m:sSub>
                    </m:oMath>
                  </a14:m>
                  <a:r>
                    <a:rPr lang="en-US" sz="1000"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sSub>
                        <m:sSubPr>
                          <m:ctrlPr>
                            <a:rPr lang="en-CA" sz="1000" i="1">
                              <a:latin typeface="Cambria Math" panose="02040503050406030204" pitchFamily="18" charset="0"/>
                            </a:rPr>
                          </m:ctrlPr>
                        </m:sSubPr>
                        <m:e>
                          <m:r>
                            <a:rPr lang="en-US" sz="1000">
                              <a:latin typeface="Cambria Math" panose="02040503050406030204" pitchFamily="18" charset="0"/>
                            </a:rPr>
                            <m:t>𝑁</m:t>
                          </m:r>
                        </m:e>
                        <m:sub>
                          <m:r>
                            <a:rPr lang="en-CA" sz="1000">
                              <a:latin typeface="Cambria Math" panose="02040503050406030204" pitchFamily="18" charset="0"/>
                            </a:rPr>
                            <m:t>𝑝</m:t>
                          </m:r>
                        </m:sub>
                      </m:sSub>
                    </m:oMath>
                  </a14:m>
                  <a:r>
                    <a:rPr lang="en-US" sz="1000"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p:txBody>
            </p:sp>
          </mc:Choice>
          <mc:Fallback xmlns="">
            <p:sp>
              <p:nvSpPr>
                <p:cNvPr id="14" name="TextBox 71">
                  <a:extLst>
                    <a:ext uri="{FF2B5EF4-FFF2-40B4-BE49-F238E27FC236}">
                      <a16:creationId xmlns:a16="http://schemas.microsoft.com/office/drawing/2014/main" id="{5C58A266-C1A6-C99E-EA82-91111A9C4075}"/>
                    </a:ext>
                  </a:extLst>
                </p:cNvPr>
                <p:cNvSpPr txBox="1">
                  <a:spLocks noRot="1" noChangeAspect="1" noMove="1" noResize="1" noEditPoints="1" noAdjustHandles="1" noChangeArrowheads="1" noChangeShapeType="1" noTextEdit="1"/>
                </p:cNvSpPr>
                <p:nvPr/>
              </p:nvSpPr>
              <p:spPr>
                <a:xfrm>
                  <a:off x="5958375" y="5445054"/>
                  <a:ext cx="5906812" cy="411972"/>
                </a:xfrm>
                <a:prstGeom prst="rect">
                  <a:avLst/>
                </a:prstGeom>
                <a:blipFill>
                  <a:blip r:embed="rId3"/>
                  <a:stretch>
                    <a:fillRect b="-4412"/>
                  </a:stretch>
                </a:blipFill>
              </p:spPr>
              <p:txBody>
                <a:bodyPr/>
                <a:lstStyle/>
                <a:p>
                  <a:r>
                    <a:rPr lang="en-CA">
                      <a:noFill/>
                    </a:rPr>
                    <a:t> </a:t>
                  </a:r>
                </a:p>
              </p:txBody>
            </p:sp>
          </mc:Fallback>
        </mc:AlternateContent>
        <p:pic>
          <p:nvPicPr>
            <p:cNvPr id="3" name="Picture 2" descr="Chart, scatter chart">
              <a:extLst>
                <a:ext uri="{FF2B5EF4-FFF2-40B4-BE49-F238E27FC236}">
                  <a16:creationId xmlns:a16="http://schemas.microsoft.com/office/drawing/2014/main" id="{DA89ACEF-77F2-C806-2FDC-9EF8D4B17DF9}"/>
                </a:ext>
              </a:extLst>
            </p:cNvPr>
            <p:cNvPicPr>
              <a:picLocks noChangeAspect="1"/>
            </p:cNvPicPr>
            <p:nvPr/>
          </p:nvPicPr>
          <p:blipFill rotWithShape="1">
            <a:blip r:embed="rId4"/>
            <a:srcRect l="1274" t="784"/>
            <a:stretch/>
          </p:blipFill>
          <p:spPr bwMode="auto">
            <a:xfrm>
              <a:off x="5958375" y="994467"/>
              <a:ext cx="5906812" cy="4377633"/>
            </a:xfrm>
            <a:prstGeom prst="rect">
              <a:avLst/>
            </a:prstGeom>
            <a:ln>
              <a:noFill/>
            </a:ln>
            <a:extLst>
              <a:ext uri="{53640926-AAD7-44D8-BBD7-CCE9431645EC}">
                <a14:shadowObscured xmlns:a14="http://schemas.microsoft.com/office/drawing/2010/main"/>
              </a:ext>
            </a:extLst>
          </p:spPr>
        </p:pic>
      </p:grpSp>
      <p:sp>
        <p:nvSpPr>
          <p:cNvPr id="8" name="TextBox 7">
            <a:extLst>
              <a:ext uri="{FF2B5EF4-FFF2-40B4-BE49-F238E27FC236}">
                <a16:creationId xmlns:a16="http://schemas.microsoft.com/office/drawing/2014/main" id="{2179C450-B994-6D15-059C-517EB14E87CA}"/>
              </a:ext>
            </a:extLst>
          </p:cNvPr>
          <p:cNvSpPr txBox="1"/>
          <p:nvPr/>
        </p:nvSpPr>
        <p:spPr>
          <a:xfrm>
            <a:off x="326813" y="1184119"/>
            <a:ext cx="5638435" cy="1099404"/>
          </a:xfrm>
          <a:prstGeom prst="rect">
            <a:avLst/>
          </a:prstGeom>
          <a:noFill/>
        </p:spPr>
        <p:txBody>
          <a:bodyPr wrap="square">
            <a:spAutoFit/>
          </a:bodyPr>
          <a:lstStyle/>
          <a:p>
            <a:pPr marL="0" marR="0" lvl="0" indent="0" algn="l" defTabSz="914400" rtl="0" eaLnBrk="1" fontAlgn="auto" latinLnBrk="0" hangingPunct="1">
              <a:lnSpc>
                <a:spcPct val="108000"/>
              </a:lnSpc>
              <a:spcBef>
                <a:spcPts val="600"/>
              </a:spcBef>
              <a:spcAft>
                <a:spcPts val="600"/>
              </a:spcAft>
              <a:buClrTx/>
              <a:buSzTx/>
              <a:buFont typeface="Arial" panose="020B0604020202020204" pitchFamily="34" charset="0"/>
              <a:buNone/>
              <a:tabLst/>
              <a:defRPr/>
            </a:pPr>
            <a:r>
              <a:rPr kumimoji="0" lang="en-US" sz="18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Designer Validation</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285750" indent="-285750">
              <a:spcBef>
                <a:spcPts val="600"/>
              </a:spcBef>
              <a:buFont typeface="Arial" panose="020B0604020202020204" pitchFamily="34" charset="0"/>
              <a:buChar char="•"/>
              <a:defRPr/>
            </a:pPr>
            <a:r>
              <a:rPr lang="en-US" sz="1800" dirty="0">
                <a:latin typeface="Times New Roman" panose="02020603050405020304" pitchFamily="18" charset="0"/>
                <a:ea typeface="Malgun Gothic" panose="020B0503020000020004" pitchFamily="34" charset="-127"/>
              </a:rPr>
              <a:t>A Pareto-optimal solution plot allows the user to verify the solver’s solution.</a:t>
            </a:r>
          </a:p>
        </p:txBody>
      </p:sp>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DE272A51-3099-6B85-6569-42E840462246}"/>
                  </a:ext>
                </a:extLst>
              </p:cNvPr>
              <p:cNvGraphicFramePr>
                <a:graphicFrameLocks noGrp="1"/>
              </p:cNvGraphicFramePr>
              <p:nvPr>
                <p:extLst>
                  <p:ext uri="{D42A27DB-BD31-4B8C-83A1-F6EECF244321}">
                    <p14:modId xmlns:p14="http://schemas.microsoft.com/office/powerpoint/2010/main" val="3819716387"/>
                  </p:ext>
                </p:extLst>
              </p:nvPr>
            </p:nvGraphicFramePr>
            <p:xfrm>
              <a:off x="219395" y="2734218"/>
              <a:ext cx="5571067" cy="1620000"/>
            </p:xfrm>
            <a:graphic>
              <a:graphicData uri="http://schemas.openxmlformats.org/drawingml/2006/table">
                <a:tbl>
                  <a:tblPr firstRow="1" firstCol="1" bandRow="1">
                    <a:tableStyleId>{5C22544A-7EE6-4342-B048-85BDC9FD1C3A}</a:tableStyleId>
                  </a:tblPr>
                  <a:tblGrid>
                    <a:gridCol w="1490557">
                      <a:extLst>
                        <a:ext uri="{9D8B030D-6E8A-4147-A177-3AD203B41FA5}">
                          <a16:colId xmlns:a16="http://schemas.microsoft.com/office/drawing/2014/main" val="4031096069"/>
                        </a:ext>
                      </a:extLst>
                    </a:gridCol>
                    <a:gridCol w="1703070">
                      <a:extLst>
                        <a:ext uri="{9D8B030D-6E8A-4147-A177-3AD203B41FA5}">
                          <a16:colId xmlns:a16="http://schemas.microsoft.com/office/drawing/2014/main" val="3351403055"/>
                        </a:ext>
                      </a:extLst>
                    </a:gridCol>
                    <a:gridCol w="2377440">
                      <a:extLst>
                        <a:ext uri="{9D8B030D-6E8A-4147-A177-3AD203B41FA5}">
                          <a16:colId xmlns:a16="http://schemas.microsoft.com/office/drawing/2014/main" val="2225901641"/>
                        </a:ext>
                      </a:extLst>
                    </a:gridCol>
                  </a:tblGrid>
                  <a:tr h="540000">
                    <a:tc>
                      <a:txBody>
                        <a:bodyPr/>
                        <a:lstStyle/>
                        <a:p>
                          <a:pPr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Motor (</a:t>
                          </a:r>
                          <a14:m>
                            <m:oMath xmlns:m="http://schemas.openxmlformats.org/officeDocument/2006/math">
                              <m:sSub>
                                <m:sSubPr>
                                  <m:ctrlPr>
                                    <a:rPr lang="en-CA" sz="1600" i="1">
                                      <a:solidFill>
                                        <a:schemeClr val="tx1"/>
                                      </a:solidFill>
                                      <a:effectLst/>
                                      <a:latin typeface="Cambria Math" panose="02040503050406030204" pitchFamily="18" charset="0"/>
                                    </a:rPr>
                                  </m:ctrlPr>
                                </m:sSubPr>
                                <m:e>
                                  <m:r>
                                    <a:rPr lang="en-US" sz="1600">
                                      <a:solidFill>
                                        <a:schemeClr val="tx1"/>
                                      </a:solidFill>
                                      <a:effectLst/>
                                      <a:latin typeface="Cambria Math" panose="02040503050406030204" pitchFamily="18" charset="0"/>
                                    </a:rPr>
                                    <m:t>𝑁</m:t>
                                  </m:r>
                                </m:e>
                                <m:sub>
                                  <m:r>
                                    <a:rPr lang="en-US" sz="1600">
                                      <a:solidFill>
                                        <a:schemeClr val="tx1"/>
                                      </a:solidFill>
                                      <a:effectLst/>
                                      <a:latin typeface="Cambria Math" panose="02040503050406030204" pitchFamily="18" charset="0"/>
                                    </a:rPr>
                                    <m:t>𝑠</m:t>
                                  </m:r>
                                </m:sub>
                              </m:sSub>
                            </m:oMath>
                          </a14:m>
                          <a:r>
                            <a:rPr lang="en-CA" sz="1600" dirty="0">
                              <a:solidFill>
                                <a:schemeClr val="tx1"/>
                              </a:solidFill>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CA" sz="1600" i="1">
                                      <a:solidFill>
                                        <a:schemeClr val="tx1"/>
                                      </a:solidFill>
                                      <a:effectLst/>
                                      <a:latin typeface="Cambria Math" panose="02040503050406030204" pitchFamily="18" charset="0"/>
                                    </a:rPr>
                                  </m:ctrlPr>
                                </m:sSubPr>
                                <m:e>
                                  <m:r>
                                    <a:rPr lang="en-US" sz="1600">
                                      <a:solidFill>
                                        <a:schemeClr val="tx1"/>
                                      </a:solidFill>
                                      <a:effectLst/>
                                      <a:latin typeface="Cambria Math" panose="02040503050406030204" pitchFamily="18" charset="0"/>
                                    </a:rPr>
                                    <m:t>𝑁</m:t>
                                  </m:r>
                                </m:e>
                                <m:sub>
                                  <m:r>
                                    <a:rPr lang="en-CA" sz="1600">
                                      <a:solidFill>
                                        <a:schemeClr val="tx1"/>
                                      </a:solidFill>
                                      <a:effectLst/>
                                      <a:latin typeface="Cambria Math" panose="02040503050406030204" pitchFamily="18" charset="0"/>
                                    </a:rPr>
                                    <m:t>𝑝</m:t>
                                  </m:r>
                                </m:sub>
                              </m:sSub>
                            </m:oMath>
                          </a14:m>
                          <a:r>
                            <a:rPr lang="en-CA" sz="1600" dirty="0">
                              <a:solidFill>
                                <a:schemeClr val="tx1"/>
                              </a:solidFill>
                              <a:effectLst/>
                              <a:latin typeface="Times New Roman" panose="02020603050405020304" pitchFamily="18" charset="0"/>
                              <a:cs typeface="Times New Roman" panose="02020603050405020304" pitchFamily="18" charset="0"/>
                            </a:rPr>
                            <a:t>)</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Mass [Kg], </a:t>
                          </a:r>
                          <a14:m>
                            <m:oMath xmlns:m="http://schemas.openxmlformats.org/officeDocument/2006/math">
                              <m:sSub>
                                <m:sSubPr>
                                  <m:ctrlPr>
                                    <a:rPr lang="en-CA" sz="1600" i="1">
                                      <a:solidFill>
                                        <a:schemeClr val="tx1"/>
                                      </a:solidFill>
                                      <a:effectLst/>
                                      <a:latin typeface="Cambria Math" panose="02040503050406030204" pitchFamily="18" charset="0"/>
                                    </a:rPr>
                                  </m:ctrlPr>
                                </m:sSubPr>
                                <m:e>
                                  <m:r>
                                    <a:rPr lang="en-US" sz="1600">
                                      <a:solidFill>
                                        <a:schemeClr val="tx1"/>
                                      </a:solidFill>
                                      <a:effectLst/>
                                      <a:latin typeface="Cambria Math" panose="02040503050406030204" pitchFamily="18" charset="0"/>
                                    </a:rPr>
                                    <m:t>𝐹</m:t>
                                  </m:r>
                                </m:e>
                                <m:sub>
                                  <m:r>
                                    <a:rPr lang="en-CA" sz="1600">
                                      <a:solidFill>
                                        <a:schemeClr val="tx1"/>
                                      </a:solidFill>
                                      <a:effectLst/>
                                      <a:latin typeface="Cambria Math" panose="02040503050406030204" pitchFamily="18" charset="0"/>
                                    </a:rPr>
                                    <m:t>𝑥</m:t>
                                  </m:r>
                                </m:sub>
                              </m:sSub>
                            </m:oMath>
                          </a14:m>
                          <a:r>
                            <a:rPr lang="en-CA" sz="1600" dirty="0">
                              <a:solidFill>
                                <a:schemeClr val="tx1"/>
                              </a:solidFill>
                              <a:effectLst/>
                              <a:latin typeface="Times New Roman" panose="02020603050405020304" pitchFamily="18" charset="0"/>
                              <a:cs typeface="Times New Roman" panose="02020603050405020304" pitchFamily="18" charset="0"/>
                            </a:rPr>
                            <a:t> [N]</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Δ Objectives Motor 1 to 2</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0052661"/>
                      </a:ext>
                    </a:extLst>
                  </a:tr>
                  <a:tr h="540000">
                    <a:tc>
                      <a:txBody>
                        <a:bodyPr/>
                        <a:lstStyle/>
                        <a:p>
                          <a:pPr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1: (36, 4)</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1200"/>
                            </a:spcBef>
                            <a:spcAft>
                              <a:spcPts val="1200"/>
                            </a:spcAft>
                          </a:pPr>
                          <a:r>
                            <a:rPr lang="en-US" sz="1600">
                              <a:solidFill>
                                <a:schemeClr val="tx1"/>
                              </a:solidFill>
                              <a:effectLst/>
                              <a:latin typeface="Times New Roman" panose="02020603050405020304" pitchFamily="18" charset="0"/>
                              <a:cs typeface="Times New Roman" panose="02020603050405020304" pitchFamily="18" charset="0"/>
                            </a:rPr>
                            <a:t>1.80, 44.58</a:t>
                          </a:r>
                          <a:endParaRPr lang="en-CA" sz="160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lnSpc>
                              <a:spcPct val="100000"/>
                            </a:lnSpc>
                            <a:spcBef>
                              <a:spcPts val="1200"/>
                            </a:spcBef>
                            <a:spcAft>
                              <a:spcPts val="1200"/>
                            </a:spcAft>
                          </a:pPr>
                          <a:r>
                            <a:rPr lang="en-US" sz="1600" dirty="0">
                              <a:solidFill>
                                <a:schemeClr val="tx1"/>
                              </a:solidFill>
                              <a:effectLst/>
                              <a:latin typeface="Times New Roman" panose="02020603050405020304" pitchFamily="18" charset="0"/>
                              <a:cs typeface="Times New Roman" panose="02020603050405020304" pitchFamily="18" charset="0"/>
                            </a:rPr>
                            <a:t>Mass: (+8%)</a:t>
                          </a:r>
                          <a:endParaRPr lang="en-CA" sz="1600" dirty="0">
                            <a:solidFill>
                              <a:schemeClr val="tx1"/>
                            </a:solidFill>
                            <a:effectLst/>
                            <a:latin typeface="Times New Roman" panose="02020603050405020304" pitchFamily="18" charset="0"/>
                            <a:cs typeface="Times New Roman" panose="02020603050405020304" pitchFamily="18" charset="0"/>
                          </a:endParaRPr>
                        </a:p>
                        <a:p>
                          <a:pPr algn="ctr">
                            <a:lnSpc>
                              <a:spcPct val="100000"/>
                            </a:lnSpc>
                            <a:spcBef>
                              <a:spcPts val="1200"/>
                            </a:spcBef>
                            <a:spcAft>
                              <a:spcPts val="1200"/>
                            </a:spcAft>
                          </a:pPr>
                          <a14:m>
                            <m:oMath xmlns:m="http://schemas.openxmlformats.org/officeDocument/2006/math">
                              <m:sSub>
                                <m:sSubPr>
                                  <m:ctrlPr>
                                    <a:rPr lang="en-CA" sz="1600" i="1">
                                      <a:solidFill>
                                        <a:schemeClr val="tx1"/>
                                      </a:solidFill>
                                      <a:effectLst/>
                                      <a:latin typeface="Cambria Math" panose="02040503050406030204" pitchFamily="18" charset="0"/>
                                    </a:rPr>
                                  </m:ctrlPr>
                                </m:sSubPr>
                                <m:e>
                                  <m:r>
                                    <a:rPr lang="en-CA" sz="1600">
                                      <a:solidFill>
                                        <a:schemeClr val="tx1"/>
                                      </a:solidFill>
                                      <a:effectLst/>
                                      <a:latin typeface="Cambria Math" panose="02040503050406030204" pitchFamily="18" charset="0"/>
                                    </a:rPr>
                                    <m:t>𝐹</m:t>
                                  </m:r>
                                </m:e>
                                <m:sub>
                                  <m:r>
                                    <a:rPr lang="en-CA" sz="1600">
                                      <a:solidFill>
                                        <a:schemeClr val="tx1"/>
                                      </a:solidFill>
                                      <a:effectLst/>
                                      <a:latin typeface="Cambria Math" panose="02040503050406030204" pitchFamily="18" charset="0"/>
                                    </a:rPr>
                                    <m:t>𝑥</m:t>
                                  </m:r>
                                </m:sub>
                              </m:sSub>
                            </m:oMath>
                          </a14:m>
                          <a:r>
                            <a:rPr lang="en-US" sz="1600" dirty="0">
                              <a:solidFill>
                                <a:schemeClr val="tx1"/>
                              </a:solidFill>
                              <a:effectLst/>
                              <a:latin typeface="Times New Roman" panose="02020603050405020304" pitchFamily="18" charset="0"/>
                              <a:cs typeface="Times New Roman" panose="02020603050405020304" pitchFamily="18" charset="0"/>
                            </a:rPr>
                            <a:t>: (+12%)</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7437216"/>
                      </a:ext>
                    </a:extLst>
                  </a:tr>
                  <a:tr h="540000">
                    <a:tc>
                      <a:txBody>
                        <a:bodyPr/>
                        <a:lstStyle/>
                        <a:p>
                          <a:pPr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2: (54, 6)</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1.66, 39.69</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CA"/>
                        </a:p>
                      </a:txBody>
                      <a:tcPr/>
                    </a:tc>
                    <a:extLst>
                      <a:ext uri="{0D108BD9-81ED-4DB2-BD59-A6C34878D82A}">
                        <a16:rowId xmlns:a16="http://schemas.microsoft.com/office/drawing/2014/main" val="391391621"/>
                      </a:ext>
                    </a:extLst>
                  </a:tr>
                </a:tbl>
              </a:graphicData>
            </a:graphic>
          </p:graphicFrame>
        </mc:Choice>
        <mc:Fallback xmlns="">
          <p:graphicFrame>
            <p:nvGraphicFramePr>
              <p:cNvPr id="10" name="Table 9">
                <a:extLst>
                  <a:ext uri="{FF2B5EF4-FFF2-40B4-BE49-F238E27FC236}">
                    <a16:creationId xmlns:a16="http://schemas.microsoft.com/office/drawing/2014/main" id="{DE272A51-3099-6B85-6569-42E840462246}"/>
                  </a:ext>
                </a:extLst>
              </p:cNvPr>
              <p:cNvGraphicFramePr>
                <a:graphicFrameLocks noGrp="1"/>
              </p:cNvGraphicFramePr>
              <p:nvPr>
                <p:extLst>
                  <p:ext uri="{D42A27DB-BD31-4B8C-83A1-F6EECF244321}">
                    <p14:modId xmlns:p14="http://schemas.microsoft.com/office/powerpoint/2010/main" val="3819716387"/>
                  </p:ext>
                </p:extLst>
              </p:nvPr>
            </p:nvGraphicFramePr>
            <p:xfrm>
              <a:off x="219395" y="2734218"/>
              <a:ext cx="5571067" cy="1620000"/>
            </p:xfrm>
            <a:graphic>
              <a:graphicData uri="http://schemas.openxmlformats.org/drawingml/2006/table">
                <a:tbl>
                  <a:tblPr firstRow="1" firstCol="1" bandRow="1">
                    <a:tableStyleId>{5C22544A-7EE6-4342-B048-85BDC9FD1C3A}</a:tableStyleId>
                  </a:tblPr>
                  <a:tblGrid>
                    <a:gridCol w="1490557">
                      <a:extLst>
                        <a:ext uri="{9D8B030D-6E8A-4147-A177-3AD203B41FA5}">
                          <a16:colId xmlns:a16="http://schemas.microsoft.com/office/drawing/2014/main" val="4031096069"/>
                        </a:ext>
                      </a:extLst>
                    </a:gridCol>
                    <a:gridCol w="1703070">
                      <a:extLst>
                        <a:ext uri="{9D8B030D-6E8A-4147-A177-3AD203B41FA5}">
                          <a16:colId xmlns:a16="http://schemas.microsoft.com/office/drawing/2014/main" val="3351403055"/>
                        </a:ext>
                      </a:extLst>
                    </a:gridCol>
                    <a:gridCol w="2377440">
                      <a:extLst>
                        <a:ext uri="{9D8B030D-6E8A-4147-A177-3AD203B41FA5}">
                          <a16:colId xmlns:a16="http://schemas.microsoft.com/office/drawing/2014/main" val="2225901641"/>
                        </a:ext>
                      </a:extLst>
                    </a:gridCol>
                  </a:tblGrid>
                  <a:tr h="540000">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408" t="-1124" r="-274286" b="-202247"/>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87857" t="-1124" r="-140000" b="-202247"/>
                          </a:stretch>
                        </a:blipFill>
                      </a:tcPr>
                    </a:tc>
                    <a:tc>
                      <a:txBody>
                        <a:bodyPr/>
                        <a:lstStyle/>
                        <a:p>
                          <a:pPr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Δ Objectives Motor 1 to 2</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0052661"/>
                      </a:ext>
                    </a:extLst>
                  </a:tr>
                  <a:tr h="540000">
                    <a:tc>
                      <a:txBody>
                        <a:bodyPr/>
                        <a:lstStyle/>
                        <a:p>
                          <a:pPr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1: (36, 4)</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1200"/>
                            </a:spcBef>
                            <a:spcAft>
                              <a:spcPts val="1200"/>
                            </a:spcAft>
                          </a:pPr>
                          <a:r>
                            <a:rPr lang="en-US" sz="1600">
                              <a:solidFill>
                                <a:schemeClr val="tx1"/>
                              </a:solidFill>
                              <a:effectLst/>
                              <a:latin typeface="Times New Roman" panose="02020603050405020304" pitchFamily="18" charset="0"/>
                              <a:cs typeface="Times New Roman" panose="02020603050405020304" pitchFamily="18" charset="0"/>
                            </a:rPr>
                            <a:t>1.80, 44.58</a:t>
                          </a:r>
                          <a:endParaRPr lang="en-CA" sz="160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34872" t="-50562" r="-513" b="-1124"/>
                          </a:stretch>
                        </a:blipFill>
                      </a:tcPr>
                    </a:tc>
                    <a:extLst>
                      <a:ext uri="{0D108BD9-81ED-4DB2-BD59-A6C34878D82A}">
                        <a16:rowId xmlns:a16="http://schemas.microsoft.com/office/drawing/2014/main" val="2607437216"/>
                      </a:ext>
                    </a:extLst>
                  </a:tr>
                  <a:tr h="540000">
                    <a:tc>
                      <a:txBody>
                        <a:bodyPr/>
                        <a:lstStyle/>
                        <a:p>
                          <a:pPr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2: (54, 6)</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1200"/>
                            </a:spcBef>
                            <a:spcAft>
                              <a:spcPts val="1200"/>
                            </a:spcAft>
                          </a:pPr>
                          <a:r>
                            <a:rPr lang="en-CA" sz="1600" dirty="0">
                              <a:solidFill>
                                <a:schemeClr val="tx1"/>
                              </a:solidFill>
                              <a:effectLst/>
                              <a:latin typeface="Times New Roman" panose="02020603050405020304" pitchFamily="18" charset="0"/>
                              <a:cs typeface="Times New Roman" panose="02020603050405020304" pitchFamily="18" charset="0"/>
                            </a:rPr>
                            <a:t>1.66, 39.69</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CA"/>
                        </a:p>
                      </a:txBody>
                      <a:tcPr/>
                    </a:tc>
                    <a:extLst>
                      <a:ext uri="{0D108BD9-81ED-4DB2-BD59-A6C34878D82A}">
                        <a16:rowId xmlns:a16="http://schemas.microsoft.com/office/drawing/2014/main" val="391391621"/>
                      </a:ext>
                    </a:extLst>
                  </a:tr>
                </a:tbl>
              </a:graphicData>
            </a:graphic>
          </p:graphicFrame>
        </mc:Fallback>
      </mc:AlternateContent>
      <p:sp>
        <p:nvSpPr>
          <p:cNvPr id="4" name="TextBox 3">
            <a:extLst>
              <a:ext uri="{FF2B5EF4-FFF2-40B4-BE49-F238E27FC236}">
                <a16:creationId xmlns:a16="http://schemas.microsoft.com/office/drawing/2014/main" id="{8F44B90B-7ABF-9523-8CFA-02EA881509D3}"/>
              </a:ext>
            </a:extLst>
          </p:cNvPr>
          <p:cNvSpPr txBox="1"/>
          <p:nvPr/>
        </p:nvSpPr>
        <p:spPr>
          <a:xfrm>
            <a:off x="406552" y="2429969"/>
            <a:ext cx="5196752" cy="276999"/>
          </a:xfrm>
          <a:prstGeom prst="rect">
            <a:avLst/>
          </a:prstGeom>
          <a:noFill/>
        </p:spPr>
        <p:txBody>
          <a:bodyPr wrap="square">
            <a:spAutoFit/>
          </a:bodyPr>
          <a:lstStyle/>
          <a:p>
            <a:pPr algn="ctr">
              <a:spcAft>
                <a:spcPts val="600"/>
              </a:spcAft>
            </a:pPr>
            <a:r>
              <a:rPr lang="en-CA" sz="1200" cap="small" dirty="0">
                <a:effectLst/>
                <a:latin typeface="Times New Roman" panose="02020603050405020304" pitchFamily="18" charset="0"/>
                <a:ea typeface="Calibri" panose="020F0502020204030204" pitchFamily="34" charset="0"/>
                <a:cs typeface="Times New Roman" panose="02020603050405020304" pitchFamily="18" charset="0"/>
              </a:rPr>
              <a:t>Table 11. </a:t>
            </a:r>
            <a:r>
              <a:rPr lang="en-CA" sz="1200" cap="small" dirty="0">
                <a:latin typeface="Times New Roman" panose="02020603050405020304" pitchFamily="18" charset="0"/>
                <a:ea typeface="Calibri" panose="020F0502020204030204" pitchFamily="34" charset="0"/>
                <a:cs typeface="Times New Roman" panose="02020603050405020304" pitchFamily="18" charset="0"/>
              </a:rPr>
              <a:t>Comparison of Two Top Performing Motors</a:t>
            </a:r>
            <a:endParaRPr lang="en-CA" sz="1200" cap="small"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6" name="TextBox 55">
            <a:extLst>
              <a:ext uri="{FF2B5EF4-FFF2-40B4-BE49-F238E27FC236}">
                <a16:creationId xmlns:a16="http://schemas.microsoft.com/office/drawing/2014/main" id="{EF3AA15C-DFE1-4EF6-891F-871C9EE74F71}"/>
              </a:ext>
            </a:extLst>
          </p:cNvPr>
          <p:cNvSpPr txBox="1"/>
          <p:nvPr/>
        </p:nvSpPr>
        <p:spPr>
          <a:xfrm>
            <a:off x="347263" y="5208197"/>
            <a:ext cx="5315329" cy="707886"/>
          </a:xfrm>
          <a:prstGeom prst="rect">
            <a:avLst/>
          </a:prstGeom>
          <a:noFill/>
          <a:ln>
            <a:solidFill>
              <a:srgbClr val="FF0000"/>
            </a:solidFill>
            <a:prstDash val="lgDash"/>
          </a:ln>
        </p:spPr>
        <p:txBody>
          <a:bodyPr wrap="square" rtlCol="0">
            <a:spAutoFit/>
          </a:bodyPr>
          <a:lstStyle/>
          <a:p>
            <a:pPr algn="ctr"/>
            <a:r>
              <a:rPr lang="en-CA" sz="2000" dirty="0">
                <a:latin typeface="Times New Roman" panose="02020603050405020304" pitchFamily="18" charset="0"/>
                <a:cs typeface="Times New Roman" panose="02020603050405020304" pitchFamily="18" charset="0"/>
              </a:rPr>
              <a:t>The solver may not produce the ideal motor for the application, requiring designer intervention.</a:t>
            </a:r>
          </a:p>
        </p:txBody>
      </p:sp>
    </p:spTree>
    <p:extLst>
      <p:ext uri="{BB962C8B-B14F-4D97-AF65-F5344CB8AC3E}">
        <p14:creationId xmlns:p14="http://schemas.microsoft.com/office/powerpoint/2010/main" val="1573873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Concluding Statements</a:t>
            </a:r>
          </a:p>
        </p:txBody>
      </p:sp>
      <p:grpSp>
        <p:nvGrpSpPr>
          <p:cNvPr id="3" name="Group 2">
            <a:extLst>
              <a:ext uri="{FF2B5EF4-FFF2-40B4-BE49-F238E27FC236}">
                <a16:creationId xmlns:a16="http://schemas.microsoft.com/office/drawing/2014/main" id="{EE445AED-22AD-7194-E1A9-16F8B1C545C3}"/>
              </a:ext>
            </a:extLst>
          </p:cNvPr>
          <p:cNvGrpSpPr/>
          <p:nvPr/>
        </p:nvGrpSpPr>
        <p:grpSpPr>
          <a:xfrm>
            <a:off x="689610" y="1348802"/>
            <a:ext cx="11035174" cy="4467798"/>
            <a:chOff x="689610" y="904302"/>
            <a:chExt cx="11035174" cy="4467798"/>
          </a:xfrm>
        </p:grpSpPr>
        <p:sp>
          <p:nvSpPr>
            <p:cNvPr id="4" name="Content Placeholder 2"/>
            <p:cNvSpPr txBox="1">
              <a:spLocks/>
            </p:cNvSpPr>
            <p:nvPr/>
          </p:nvSpPr>
          <p:spPr>
            <a:xfrm>
              <a:off x="2302888" y="904302"/>
              <a:ext cx="9421896" cy="4467798"/>
            </a:xfrm>
            <a:prstGeom prst="rect">
              <a:avLst/>
            </a:prstGeom>
          </p:spPr>
          <p:txBody>
            <a:bodyPr vert="horz" lIns="91440" tIns="45720" rIns="91440" bIns="45720" rtlCol="0">
              <a:noAutofit/>
            </a:bodyPr>
            <a:lstStyle>
              <a:lvl1pPr marL="228600" indent="-228600" algn="l" defTabSz="914400" rtl="0" eaLnBrk="1" latinLnBrk="0" hangingPunct="1">
                <a:lnSpc>
                  <a:spcPct val="108000"/>
                </a:lnSpc>
                <a:spcBef>
                  <a:spcPts val="10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0"/>
                </a:spcBef>
                <a:spcAft>
                  <a:spcPts val="0"/>
                </a:spcAft>
                <a:buClrTx/>
                <a:buSzTx/>
                <a:buFont typeface="Arial" panose="020B0604020202020204" pitchFamily="34" charset="0"/>
                <a:buNone/>
                <a:tabLst/>
                <a:defRPr/>
              </a:pPr>
              <a:r>
                <a:rPr kumimoji="0" lang="en-US" sz="18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Motor Level</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a:spcBef>
                  <a:spcPts val="0"/>
                </a:spcBef>
                <a:spcAft>
                  <a:spcPts val="0"/>
                </a:spcAft>
                <a:defRPr/>
              </a:pPr>
              <a:r>
                <a:rPr lang="en-US" sz="1800" dirty="0">
                  <a:latin typeface="Times New Roman" panose="02020603050405020304" pitchFamily="18" charset="0"/>
                  <a:ea typeface="Malgun Gothic" panose="020B0503020000020004" pitchFamily="34" charset="-127"/>
                </a:rPr>
                <a:t>The optimal motor within the domain of 12-54 slots and 4-12 poles, where 9 feasible motors were objectively compared, has </a:t>
              </a:r>
              <a:r>
                <a:rPr lang="en-US" sz="1800" b="1" dirty="0">
                  <a:latin typeface="Times New Roman" panose="02020603050405020304" pitchFamily="18" charset="0"/>
                  <a:ea typeface="Malgun Gothic" panose="020B0503020000020004" pitchFamily="34" charset="-127"/>
                </a:rPr>
                <a:t>36 slots</a:t>
              </a:r>
              <a:r>
                <a:rPr lang="en-US" sz="1800" dirty="0">
                  <a:latin typeface="Times New Roman" panose="02020603050405020304" pitchFamily="18" charset="0"/>
                  <a:ea typeface="Malgun Gothic" panose="020B0503020000020004" pitchFamily="34" charset="-127"/>
                </a:rPr>
                <a:t> and </a:t>
              </a:r>
              <a:r>
                <a:rPr lang="en-US" sz="1800" b="1" dirty="0">
                  <a:latin typeface="Times New Roman" panose="02020603050405020304" pitchFamily="18" charset="0"/>
                  <a:ea typeface="Malgun Gothic" panose="020B0503020000020004" pitchFamily="34" charset="-127"/>
                </a:rPr>
                <a:t>4 poles</a:t>
              </a:r>
              <a:r>
                <a:rPr lang="en-US" sz="1800" dirty="0">
                  <a:latin typeface="Times New Roman" panose="02020603050405020304" pitchFamily="18" charset="0"/>
                  <a:ea typeface="Malgun Gothic" panose="020B0503020000020004" pitchFamily="34" charset="-127"/>
                </a:rPr>
                <a:t>. Optimal is defined as maximal thrust and minimal mass.</a:t>
              </a:r>
            </a:p>
            <a:p>
              <a:pPr marL="0" indent="0">
                <a:lnSpc>
                  <a:spcPct val="200000"/>
                </a:lnSpc>
                <a:spcBef>
                  <a:spcPts val="0"/>
                </a:spcBef>
                <a:spcAft>
                  <a:spcPts val="0"/>
                </a:spcAft>
                <a:buNone/>
                <a:defRPr/>
              </a:pPr>
              <a:r>
                <a:rPr kumimoji="0" lang="en-US" sz="18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Model Level Objective</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a:spcBef>
                  <a:spcPts val="0"/>
                </a:spcBef>
                <a:spcAft>
                  <a:spcPts val="0"/>
                </a:spcAft>
                <a:defRPr/>
              </a:pPr>
              <a:r>
                <a:rPr lang="en-US" sz="1800" dirty="0">
                  <a:latin typeface="Times New Roman" panose="02020603050405020304" pitchFamily="18" charset="0"/>
                  <a:ea typeface="Malgun Gothic" panose="020B0503020000020004" pitchFamily="34" charset="-127"/>
                </a:rPr>
                <a:t>When comparing ANSYS and HAM, the mean error was 0.017 T. The observed percent error of the magnetic flux density in the motor core between ANSYS and HAM was </a:t>
              </a:r>
              <a:r>
                <a:rPr lang="en-US" sz="1800" b="1" dirty="0">
                  <a:latin typeface="Times New Roman" panose="02020603050405020304" pitchFamily="18" charset="0"/>
                  <a:ea typeface="Malgun Gothic" panose="020B0503020000020004" pitchFamily="34" charset="-127"/>
                </a:rPr>
                <a:t>1.3%</a:t>
              </a:r>
              <a:r>
                <a:rPr lang="en-US" sz="1800" dirty="0">
                  <a:latin typeface="Times New Roman" panose="02020603050405020304" pitchFamily="18" charset="0"/>
                  <a:ea typeface="Malgun Gothic" panose="020B0503020000020004" pitchFamily="34" charset="-127"/>
                </a:rPr>
                <a:t>.</a:t>
              </a:r>
            </a:p>
            <a:p>
              <a:pPr marL="0" marR="0" lvl="0" indent="0" algn="l" defTabSz="914400" rtl="0" eaLnBrk="1" fontAlgn="auto" latinLnBrk="0" hangingPunct="1">
                <a:lnSpc>
                  <a:spcPct val="200000"/>
                </a:lnSpc>
                <a:spcBef>
                  <a:spcPts val="0"/>
                </a:spcBef>
                <a:spcAft>
                  <a:spcPts val="0"/>
                </a:spcAft>
                <a:buClrTx/>
                <a:buSzTx/>
                <a:buFont typeface="Arial" panose="020B0604020202020204" pitchFamily="34" charset="0"/>
                <a:buNone/>
                <a:tabLst/>
                <a:defRPr/>
              </a:pPr>
              <a:r>
                <a:rPr lang="en-US" sz="1800" b="1" u="sng" dirty="0">
                  <a:solidFill>
                    <a:prstClr val="black"/>
                  </a:solidFill>
                  <a:latin typeface="Times New Roman" panose="02020603050405020304" pitchFamily="18" charset="0"/>
                  <a:cs typeface="Times New Roman" panose="02020603050405020304" pitchFamily="18" charset="0"/>
                </a:rPr>
                <a:t>Solver</a:t>
              </a:r>
              <a:r>
                <a:rPr kumimoji="0" lang="en-US" sz="18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Level Objective</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a:spcBef>
                  <a:spcPts val="0"/>
                </a:spcBef>
                <a:spcAft>
                  <a:spcPts val="0"/>
                </a:spcAft>
                <a:defRPr/>
              </a:pPr>
              <a:r>
                <a:rPr lang="en-US" sz="1800" dirty="0">
                  <a:latin typeface="Times New Roman" panose="02020603050405020304" pitchFamily="18" charset="0"/>
                  <a:ea typeface="Malgun Gothic" panose="020B0503020000020004" pitchFamily="34" charset="-127"/>
                </a:rPr>
                <a:t>The NSGAII efficiently reduced the domain to </a:t>
              </a:r>
              <a:r>
                <a:rPr lang="en-US" sz="1800" b="1" dirty="0">
                  <a:latin typeface="Times New Roman" panose="02020603050405020304" pitchFamily="18" charset="0"/>
                  <a:ea typeface="Malgun Gothic" panose="020B0503020000020004" pitchFamily="34" charset="-127"/>
                </a:rPr>
                <a:t>9 mechanically and electrically feasible</a:t>
              </a:r>
              <a:r>
                <a:rPr lang="en-US" sz="1800" dirty="0">
                  <a:latin typeface="Times New Roman" panose="02020603050405020304" pitchFamily="18" charset="0"/>
                  <a:ea typeface="Malgun Gothic" panose="020B0503020000020004" pitchFamily="34" charset="-127"/>
                </a:rPr>
                <a:t>, high-performing motors within </a:t>
              </a:r>
              <a:r>
                <a:rPr lang="en-US" sz="1800" b="1" dirty="0">
                  <a:latin typeface="Times New Roman" panose="02020603050405020304" pitchFamily="18" charset="0"/>
                  <a:ea typeface="Malgun Gothic" panose="020B0503020000020004" pitchFamily="34" charset="-127"/>
                </a:rPr>
                <a:t>5 minutes</a:t>
              </a:r>
              <a:r>
                <a:rPr lang="en-US" sz="1800" dirty="0">
                  <a:latin typeface="Times New Roman" panose="02020603050405020304" pitchFamily="18" charset="0"/>
                  <a:ea typeface="Malgun Gothic" panose="020B0503020000020004" pitchFamily="34" charset="-127"/>
                </a:rPr>
                <a:t>. The average time for configuring and simulating a motor from scratch in ANSYS takes </a:t>
              </a:r>
              <a:r>
                <a:rPr lang="en-US" sz="1800" b="1" dirty="0">
                  <a:latin typeface="Times New Roman" panose="02020603050405020304" pitchFamily="18" charset="0"/>
                  <a:ea typeface="Malgun Gothic" panose="020B0503020000020004" pitchFamily="34" charset="-127"/>
                </a:rPr>
                <a:t>30 minutes</a:t>
              </a:r>
              <a:r>
                <a:rPr lang="en-US" sz="1800" dirty="0">
                  <a:latin typeface="Times New Roman" panose="02020603050405020304" pitchFamily="18" charset="0"/>
                  <a:ea typeface="Malgun Gothic" panose="020B0503020000020004" pitchFamily="34" charset="-127"/>
                </a:rPr>
                <a:t>.</a:t>
              </a:r>
            </a:p>
            <a:p>
              <a:pPr marL="0" indent="0">
                <a:spcBef>
                  <a:spcPts val="600"/>
                </a:spcBef>
                <a:buNone/>
                <a:defRPr/>
              </a:pPr>
              <a:endParaRPr lang="en-US" sz="1800" b="1" dirty="0">
                <a:effectLst/>
                <a:latin typeface="Times New Roman" panose="02020603050405020304" pitchFamily="18" charset="0"/>
                <a:ea typeface="Malgun Gothic" panose="020B0503020000020004" pitchFamily="34" charset="-127"/>
              </a:endParaRPr>
            </a:p>
          </p:txBody>
        </p:sp>
        <p:pic>
          <p:nvPicPr>
            <p:cNvPr id="14" name="Graphic 13" descr="Server with solid fill">
              <a:extLst>
                <a:ext uri="{FF2B5EF4-FFF2-40B4-BE49-F238E27FC236}">
                  <a16:creationId xmlns:a16="http://schemas.microsoft.com/office/drawing/2014/main" id="{138DA2EF-4DDC-1038-0A27-606EC1C243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9610" y="3659512"/>
              <a:ext cx="914400" cy="914400"/>
            </a:xfrm>
            <a:prstGeom prst="rect">
              <a:avLst/>
            </a:prstGeom>
          </p:spPr>
        </p:pic>
        <p:pic>
          <p:nvPicPr>
            <p:cNvPr id="16" name="Graphic 15" descr="Illustrator outline">
              <a:extLst>
                <a:ext uri="{FF2B5EF4-FFF2-40B4-BE49-F238E27FC236}">
                  <a16:creationId xmlns:a16="http://schemas.microsoft.com/office/drawing/2014/main" id="{92EE39B4-0A06-5384-4767-A8FAB544EF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9610" y="2398388"/>
              <a:ext cx="914400" cy="914400"/>
            </a:xfrm>
            <a:prstGeom prst="rect">
              <a:avLst/>
            </a:prstGeom>
          </p:spPr>
        </p:pic>
        <p:pic>
          <p:nvPicPr>
            <p:cNvPr id="20" name="Graphic 19" descr="Train with solid fill">
              <a:extLst>
                <a:ext uri="{FF2B5EF4-FFF2-40B4-BE49-F238E27FC236}">
                  <a16:creationId xmlns:a16="http://schemas.microsoft.com/office/drawing/2014/main" id="{80AF7123-2FDF-C5CA-5172-0ABA25B958B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9610" y="1103636"/>
              <a:ext cx="914400" cy="914400"/>
            </a:xfrm>
            <a:prstGeom prst="rect">
              <a:avLst/>
            </a:prstGeom>
          </p:spPr>
        </p:pic>
      </p:grpSp>
    </p:spTree>
    <p:extLst>
      <p:ext uri="{BB962C8B-B14F-4D97-AF65-F5344CB8AC3E}">
        <p14:creationId xmlns:p14="http://schemas.microsoft.com/office/powerpoint/2010/main" val="712698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Research</a:t>
            </a:r>
          </a:p>
        </p:txBody>
      </p:sp>
      <p:sp>
        <p:nvSpPr>
          <p:cNvPr id="3" name="Content Placeholder 2">
            <a:extLst>
              <a:ext uri="{FF2B5EF4-FFF2-40B4-BE49-F238E27FC236}">
                <a16:creationId xmlns:a16="http://schemas.microsoft.com/office/drawing/2014/main" id="{27360CB2-4E4C-B677-492E-8DF42CF93EB8}"/>
              </a:ext>
            </a:extLst>
          </p:cNvPr>
          <p:cNvSpPr txBox="1">
            <a:spLocks/>
          </p:cNvSpPr>
          <p:nvPr/>
        </p:nvSpPr>
        <p:spPr>
          <a:xfrm>
            <a:off x="1813213" y="2012750"/>
            <a:ext cx="8565573" cy="2832500"/>
          </a:xfrm>
          <a:prstGeom prst="rect">
            <a:avLst/>
          </a:prstGeom>
        </p:spPr>
        <p:txBody>
          <a:bodyPr vert="horz" lIns="91440" tIns="45720" rIns="91440" bIns="45720" rtlCol="0">
            <a:noAutofit/>
          </a:bodyPr>
          <a:lstStyle>
            <a:lvl1pPr marL="228600" indent="-228600" algn="l" defTabSz="914400" rtl="0" eaLnBrk="1" latinLnBrk="0" hangingPunct="1">
              <a:lnSpc>
                <a:spcPct val="108000"/>
              </a:lnSpc>
              <a:spcBef>
                <a:spcPts val="10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spcBef>
                <a:spcPts val="600"/>
              </a:spcBef>
              <a:defRPr/>
            </a:pPr>
            <a:r>
              <a:rPr lang="en-US" sz="1800" dirty="0">
                <a:solidFill>
                  <a:prstClr val="black"/>
                </a:solidFill>
                <a:latin typeface="Times New Roman" panose="02020603050405020304" pitchFamily="18" charset="0"/>
                <a:cs typeface="Times New Roman" panose="02020603050405020304" pitchFamily="18" charset="0"/>
              </a:rPr>
              <a:t>Reduce the motor constraints to optimize across a larger variety and number of motors.</a:t>
            </a:r>
          </a:p>
          <a:p>
            <a:pPr>
              <a:lnSpc>
                <a:spcPct val="200000"/>
              </a:lnSpc>
              <a:spcBef>
                <a:spcPts val="600"/>
              </a:spcBef>
              <a:defRPr/>
            </a:pPr>
            <a:r>
              <a:rPr lang="en-US" sz="1800" dirty="0">
                <a:solidFill>
                  <a:prstClr val="black"/>
                </a:solidFill>
                <a:latin typeface="Times New Roman" panose="02020603050405020304" pitchFamily="18" charset="0"/>
                <a:cs typeface="Times New Roman" panose="02020603050405020304" pitchFamily="18" charset="0"/>
              </a:rPr>
              <a:t>Optimize across low-level parameters once the meta-parameters are determined.</a:t>
            </a:r>
          </a:p>
          <a:p>
            <a:pPr>
              <a:lnSpc>
                <a:spcPct val="200000"/>
              </a:lnSpc>
              <a:spcBef>
                <a:spcPts val="600"/>
              </a:spcBef>
              <a:defRPr/>
            </a:pPr>
            <a:r>
              <a:rPr lang="en-US" sz="1800" dirty="0">
                <a:solidFill>
                  <a:prstClr val="black"/>
                </a:solidFill>
                <a:latin typeface="Times New Roman" panose="02020603050405020304" pitchFamily="18" charset="0"/>
                <a:cs typeface="Times New Roman" panose="02020603050405020304" pitchFamily="18" charset="0"/>
              </a:rPr>
              <a:t>Expand the allowable winding complexity using the WDT to increase the motor domain.</a:t>
            </a:r>
          </a:p>
          <a:p>
            <a:pPr>
              <a:lnSpc>
                <a:spcPct val="200000"/>
              </a:lnSpc>
              <a:spcBef>
                <a:spcPts val="600"/>
              </a:spcBef>
              <a:defRPr/>
            </a:pPr>
            <a:r>
              <a:rPr lang="en-US" sz="1800" dirty="0">
                <a:solidFill>
                  <a:prstClr val="black"/>
                </a:solidFill>
                <a:latin typeface="Times New Roman" panose="02020603050405020304" pitchFamily="18" charset="0"/>
                <a:cs typeface="Times New Roman" panose="02020603050405020304" pitchFamily="18" charset="0"/>
              </a:rPr>
              <a:t>Investigate using an FEA motor modelling API to replace the custom HAM.</a:t>
            </a:r>
          </a:p>
        </p:txBody>
      </p:sp>
    </p:spTree>
    <p:extLst>
      <p:ext uri="{BB962C8B-B14F-4D97-AF65-F5344CB8AC3E}">
        <p14:creationId xmlns:p14="http://schemas.microsoft.com/office/powerpoint/2010/main" val="38008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Publication to Date</a:t>
            </a:r>
          </a:p>
        </p:txBody>
      </p:sp>
      <p:sp>
        <p:nvSpPr>
          <p:cNvPr id="4" name="Content Placeholder 2"/>
          <p:cNvSpPr txBox="1">
            <a:spLocks/>
          </p:cNvSpPr>
          <p:nvPr/>
        </p:nvSpPr>
        <p:spPr>
          <a:xfrm>
            <a:off x="521368" y="1649092"/>
            <a:ext cx="11149263" cy="3559816"/>
          </a:xfrm>
          <a:prstGeom prst="rect">
            <a:avLst/>
          </a:prstGeom>
        </p:spPr>
        <p:txBody>
          <a:bodyPr vert="horz" lIns="91440" tIns="45720" rIns="91440" bIns="45720" rtlCol="0">
            <a:noAutofit/>
          </a:bodyPr>
          <a:lstStyle>
            <a:lvl1pPr marL="228600" indent="-228600" algn="l" defTabSz="914400" rtl="0" eaLnBrk="1" latinLnBrk="0" hangingPunct="1">
              <a:lnSpc>
                <a:spcPct val="108000"/>
              </a:lnSpc>
              <a:spcBef>
                <a:spcPts val="10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defRPr/>
            </a:pPr>
            <a:r>
              <a:rPr lang="en-US" sz="1800" dirty="0">
                <a:solidFill>
                  <a:prstClr val="black"/>
                </a:solidFill>
                <a:latin typeface="Times New Roman" panose="02020603050405020304" pitchFamily="18" charset="0"/>
                <a:cs typeface="Times New Roman" panose="02020603050405020304" pitchFamily="18" charset="0"/>
              </a:rPr>
              <a:t>A. </a:t>
            </a:r>
            <a:r>
              <a:rPr lang="en-US" sz="1800" dirty="0" err="1">
                <a:solidFill>
                  <a:prstClr val="black"/>
                </a:solidFill>
                <a:latin typeface="Times New Roman" panose="02020603050405020304" pitchFamily="18" charset="0"/>
                <a:cs typeface="Times New Roman" panose="02020603050405020304" pitchFamily="18" charset="0"/>
              </a:rPr>
              <a:t>Mollaeian</a:t>
            </a:r>
            <a:r>
              <a:rPr lang="en-US" sz="1800" dirty="0">
                <a:solidFill>
                  <a:prstClr val="black"/>
                </a:solidFill>
                <a:latin typeface="Times New Roman" panose="02020603050405020304" pitchFamily="18" charset="0"/>
                <a:cs typeface="Times New Roman" panose="02020603050405020304" pitchFamily="18" charset="0"/>
              </a:rPr>
              <a:t> et al., "Fourier-Based Modeling of an Induction Machine Considering the Finite Permeability and Nonlinear Magnetic Properties," in IEEE Transactions on Energy Conversion, vol. 36, no. 4, pp. 3427-3437, Dec. 2021, </a:t>
            </a:r>
            <a:r>
              <a:rPr lang="en-US" sz="1800" dirty="0" err="1">
                <a:solidFill>
                  <a:prstClr val="black"/>
                </a:solidFill>
                <a:latin typeface="Times New Roman" panose="02020603050405020304" pitchFamily="18" charset="0"/>
                <a:cs typeface="Times New Roman" panose="02020603050405020304" pitchFamily="18" charset="0"/>
              </a:rPr>
              <a:t>doi</a:t>
            </a:r>
            <a:r>
              <a:rPr lang="en-US" sz="1800" dirty="0">
                <a:solidFill>
                  <a:prstClr val="black"/>
                </a:solidFill>
                <a:latin typeface="Times New Roman" panose="02020603050405020304" pitchFamily="18" charset="0"/>
                <a:cs typeface="Times New Roman" panose="02020603050405020304" pitchFamily="18" charset="0"/>
              </a:rPr>
              <a:t>: 10.1109/TEC.2021.3085748.</a:t>
            </a:r>
            <a:r>
              <a:rPr lang="en-CA" sz="1800" dirty="0">
                <a:latin typeface="Times New Roman" panose="02020603050405020304" pitchFamily="18" charset="0"/>
                <a:ea typeface="MS Mincho" panose="02020609040205080304" pitchFamily="49" charset="-128"/>
              </a:rPr>
              <a:t>–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Accepted</a:t>
            </a:r>
          </a:p>
        </p:txBody>
      </p:sp>
    </p:spTree>
    <p:extLst>
      <p:ext uri="{BB962C8B-B14F-4D97-AF65-F5344CB8AC3E}">
        <p14:creationId xmlns:p14="http://schemas.microsoft.com/office/powerpoint/2010/main" val="2497225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Comments and Questions</a:t>
            </a:r>
          </a:p>
        </p:txBody>
      </p:sp>
      <p:sp>
        <p:nvSpPr>
          <p:cNvPr id="4" name="Content Placeholder 2"/>
          <p:cNvSpPr txBox="1">
            <a:spLocks/>
          </p:cNvSpPr>
          <p:nvPr/>
        </p:nvSpPr>
        <p:spPr>
          <a:xfrm>
            <a:off x="2595562" y="2387640"/>
            <a:ext cx="7000875" cy="1041360"/>
          </a:xfrm>
          <a:prstGeom prst="rect">
            <a:avLst/>
          </a:prstGeom>
        </p:spPr>
        <p:txBody>
          <a:bodyPr vert="horz" lIns="91440" tIns="45720" rIns="91440" bIns="45720" rtlCol="0">
            <a:noAutofit/>
          </a:bodyPr>
          <a:lstStyle>
            <a:lvl1pPr marL="228600" indent="-228600" algn="l" defTabSz="914400" rtl="0" eaLnBrk="1" latinLnBrk="0" hangingPunct="1">
              <a:lnSpc>
                <a:spcPct val="108000"/>
              </a:lnSpc>
              <a:spcBef>
                <a:spcPts val="10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8000"/>
              </a:lnSpc>
              <a:spcBef>
                <a:spcPts val="1000"/>
              </a:spcBef>
              <a:spcAft>
                <a:spcPts val="600"/>
              </a:spcAft>
              <a:buClrTx/>
              <a:buSzTx/>
              <a:buFont typeface="Arial" panose="020B0604020202020204" pitchFamily="34" charset="0"/>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Thank You</a:t>
            </a:r>
          </a:p>
          <a:p>
            <a:pPr marL="0" marR="0" lvl="0" indent="0" algn="ctr" defTabSz="914400" rtl="0" eaLnBrk="1" fontAlgn="auto" latinLnBrk="0" hangingPunct="1">
              <a:lnSpc>
                <a:spcPct val="108000"/>
              </a:lnSpc>
              <a:spcBef>
                <a:spcPts val="1000"/>
              </a:spcBef>
              <a:spcAft>
                <a:spcPts val="600"/>
              </a:spcAft>
              <a:buClrTx/>
              <a:buSzTx/>
              <a:buFont typeface="Arial" panose="020B0604020202020204" pitchFamily="34" charset="0"/>
              <a:buNone/>
              <a:tabLst/>
              <a:defRPr/>
            </a:pPr>
            <a:r>
              <a:rPr lang="en-US" sz="2400" b="1" dirty="0">
                <a:solidFill>
                  <a:prstClr val="black"/>
                </a:solidFill>
                <a:latin typeface="Times New Roman" panose="02020603050405020304" pitchFamily="18" charset="0"/>
                <a:cs typeface="Times New Roman" panose="02020603050405020304" pitchFamily="18" charset="0"/>
              </a:rPr>
              <a:t>Any comments, feedback or questions?</a:t>
            </a:r>
            <a:endPar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0694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5" name="TextBox 10">
            <a:extLst>
              <a:ext uri="{FF2B5EF4-FFF2-40B4-BE49-F238E27FC236}">
                <a16:creationId xmlns:a16="http://schemas.microsoft.com/office/drawing/2014/main" id="{52BF45A9-3228-4B0B-9E6A-88A9548AE896}"/>
              </a:ext>
            </a:extLst>
          </p:cNvPr>
          <p:cNvSpPr txBox="1"/>
          <p:nvPr/>
        </p:nvSpPr>
        <p:spPr>
          <a:xfrm>
            <a:off x="138546" y="823850"/>
            <a:ext cx="11914908" cy="497059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Aft>
                <a:spcPts val="600"/>
              </a:spcAft>
              <a:buSzPts val="800"/>
              <a:tabLst>
                <a:tab pos="228600" algn="l"/>
              </a:tabLst>
            </a:pP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[1]	J. H. Xue and F. P. </a:t>
            </a:r>
            <a:r>
              <a:rPr lang="en-US" sz="12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Banko</a:t>
            </a: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“Pioneering the Application of High Speed Rail Express Trainsets in the United States,” Parsons Brinckerhoff, 2012.</a:t>
            </a:r>
          </a:p>
          <a:p>
            <a:pPr lvl="0">
              <a:spcAft>
                <a:spcPts val="600"/>
              </a:spcAft>
              <a:buSzPts val="800"/>
              <a:tabLst>
                <a:tab pos="228600" algn="l"/>
              </a:tabLst>
            </a:pP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[2]	“Claude </a:t>
            </a:r>
            <a:r>
              <a:rPr lang="en-US" sz="12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Nicollier</a:t>
            </a: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Swissloop</a:t>
            </a: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[Online]. Available: https://swissloop.ch/prototypes/claude-nicollier/. [Accessed: 20-Jan-2023].</a:t>
            </a:r>
          </a:p>
          <a:p>
            <a:pPr lvl="0">
              <a:spcAft>
                <a:spcPts val="600"/>
              </a:spcAft>
              <a:buSzPts val="800"/>
              <a:tabLst>
                <a:tab pos="228600" algn="l"/>
              </a:tabLst>
            </a:pP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a:t>
            </a:r>
            <a:r>
              <a:rPr lang="en-US" sz="1200" dirty="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3</a:t>
            </a: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“Ice 3,” Wikipedia, 14-Jan-2023. [Online]. Available: https://en.wikipedia.org/wiki/ICE_3. [Accessed: 20-Jan-2023].</a:t>
            </a:r>
          </a:p>
          <a:p>
            <a:pPr lvl="0">
              <a:spcAft>
                <a:spcPts val="600"/>
              </a:spcAft>
              <a:buSzPts val="800"/>
              <a:tabLst>
                <a:tab pos="228600" algn="l"/>
              </a:tabLst>
            </a:pP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[4] D. C. Horvath, S. D. </a:t>
            </a:r>
            <a:r>
              <a:rPr lang="en-US" sz="12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Pekarek</a:t>
            </a: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and S. D. </a:t>
            </a:r>
            <a:r>
              <a:rPr lang="en-US" sz="12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Sudhoff</a:t>
            </a: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 scaled mesh/nodal formulation of magnetic equivalent circuits with motion,” IEEE Transactions on Energy Conversion, vol. 34, no. 1, 	pp. 58–69, 2019.</a:t>
            </a:r>
          </a:p>
          <a:p>
            <a:pPr lvl="0">
              <a:spcAft>
                <a:spcPts val="600"/>
              </a:spcAft>
              <a:buSzPts val="800"/>
              <a:tabLst>
                <a:tab pos="228600" algn="l"/>
              </a:tabLst>
            </a:pP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[5] T. T. </a:t>
            </a:r>
            <a:r>
              <a:rPr lang="en-US" sz="12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Overboom</a:t>
            </a: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J. </a:t>
            </a:r>
            <a:r>
              <a:rPr lang="en-US" sz="12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Smeets</a:t>
            </a: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J. W. Jansen and E. A. </a:t>
            </a:r>
            <a:r>
              <a:rPr lang="en-US" sz="12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Lomonova</a:t>
            </a: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“Semi-analytical modeling of a linear induction motor including primary slotting”. In Proceedings of the 15th International 	Symposium on Electromagnetic Fields in Mechatronics (ISEF), Funchal, Portugal, 1–3 September 2011; pp. 1–8.</a:t>
            </a:r>
          </a:p>
          <a:p>
            <a:pPr lvl="0">
              <a:spcAft>
                <a:spcPts val="600"/>
              </a:spcAft>
              <a:buSzPts val="800"/>
              <a:tabLst>
                <a:tab pos="228600" algn="l"/>
              </a:tabLst>
            </a:pP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[6] S. </a:t>
            </a:r>
            <a:r>
              <a:rPr lang="en-US" sz="12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Ouagued</a:t>
            </a: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 Aden </a:t>
            </a:r>
            <a:r>
              <a:rPr lang="en-US" sz="12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Diriye</a:t>
            </a: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Y. Amara, and G. Barakat, “A General Framework Based on a Hybrid Analytical Model for the Analysis and Design of Permanent Magnet Machines,” IEEE 	Transactions on Magnetics, vol. 51, no. 11, pp. 1–4, Nov. 2015, </a:t>
            </a:r>
            <a:r>
              <a:rPr lang="en-US" sz="12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doi</a:t>
            </a: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10.1109/tmag.2015.2442214.</a:t>
            </a:r>
          </a:p>
          <a:p>
            <a:pPr lvl="0">
              <a:spcAft>
                <a:spcPts val="600"/>
              </a:spcAft>
              <a:buSzPts val="800"/>
              <a:tabLst>
                <a:tab pos="228600" algn="l"/>
              </a:tabLst>
            </a:pP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[7] B. L. </a:t>
            </a:r>
            <a:r>
              <a:rPr lang="en-US" sz="12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Gysen</a:t>
            </a: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E. Ilhan, K. J. </a:t>
            </a:r>
            <a:r>
              <a:rPr lang="en-US" sz="12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Meessen</a:t>
            </a: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J. J. </a:t>
            </a:r>
            <a:r>
              <a:rPr lang="en-US" sz="12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Paulides</a:t>
            </a: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and E. A. </a:t>
            </a:r>
            <a:r>
              <a:rPr lang="en-US" sz="12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Lomonova</a:t>
            </a: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“Modeling of flux switching permanent magnet machines with Fourier analysis,” IEEE Transactions on 	Magnetics, vol. 46, no. 6, pp. 1499–1502, 2010.</a:t>
            </a:r>
          </a:p>
          <a:p>
            <a:pPr lvl="0">
              <a:spcAft>
                <a:spcPts val="600"/>
              </a:spcAft>
              <a:buSzPts val="800"/>
              <a:tabLst>
                <a:tab pos="228600" algn="l"/>
              </a:tabLst>
            </a:pP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[8] B. Hague, “The principles of electromagnetism, applied to electrical machines,” in Electromagnetic Problems in Electrical Engineering, 1st ed. New York, NY, USA: Dover, 1962.</a:t>
            </a:r>
          </a:p>
          <a:p>
            <a:pPr lvl="0">
              <a:spcAft>
                <a:spcPts val="600"/>
              </a:spcAft>
              <a:buSzPts val="800"/>
              <a:tabLst>
                <a:tab pos="228600" algn="l"/>
              </a:tabLst>
            </a:pP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[9]	 J. </a:t>
            </a:r>
            <a:r>
              <a:rPr lang="en-US" sz="12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Pyrhönen</a:t>
            </a: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T. Jokinen and V. </a:t>
            </a:r>
            <a:r>
              <a:rPr lang="en-US" sz="12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Hrabovcová</a:t>
            </a: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“Design of Rotating	Electrical Machines,” 2008.</a:t>
            </a:r>
          </a:p>
          <a:p>
            <a:pPr lvl="0">
              <a:spcAft>
                <a:spcPts val="600"/>
              </a:spcAft>
              <a:buSzPts val="800"/>
              <a:tabLst>
                <a:tab pos="228600" algn="l"/>
              </a:tabLst>
            </a:pP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[10] S. Yamamura, Theory of Linear Induction Motors, 1st ed., Wiley, 1972.</a:t>
            </a:r>
          </a:p>
          <a:p>
            <a:pPr lvl="0">
              <a:spcAft>
                <a:spcPts val="600"/>
              </a:spcAft>
              <a:buSzPts val="800"/>
              <a:tabLst>
                <a:tab pos="228600" algn="l"/>
              </a:tabLst>
            </a:pP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[11] S. Wang, Z. Zhu, A. Pride, J. Shi, R. </a:t>
            </a:r>
            <a:r>
              <a:rPr lang="en-US" sz="12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Deodhar</a:t>
            </a: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and C. Umemura, “Comparison of different winding configurations for dual three-phase interior PM machines in electric vehicles,” World 	 Electric Vehicle Journal, vol. 13, no. 3, p. 51, 2022.</a:t>
            </a:r>
          </a:p>
          <a:p>
            <a:pPr lvl="0">
              <a:spcAft>
                <a:spcPts val="600"/>
              </a:spcAft>
              <a:buSzPts val="800"/>
              <a:tabLst>
                <a:tab pos="228600" algn="l"/>
              </a:tabLst>
            </a:pP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a:t>
            </a:r>
            <a:r>
              <a:rPr lang="en-US" sz="1200" dirty="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12</a:t>
            </a: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S. R. </a:t>
            </a:r>
            <a:r>
              <a:rPr lang="en-US" sz="12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Aleksandrov</a:t>
            </a: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T. T. </a:t>
            </a:r>
            <a:r>
              <a:rPr lang="en-US" sz="12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Overboom</a:t>
            </a: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and E. A. </a:t>
            </a:r>
            <a:r>
              <a:rPr lang="en-US" sz="12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Lomonova</a:t>
            </a: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“2D hybrid steady-state magnetic field model for linear induction motors,” Mathematical and Computational Applications, vol. 	24, no. 3, p. 74, 2019.</a:t>
            </a:r>
          </a:p>
          <a:p>
            <a:pPr lvl="0">
              <a:spcAft>
                <a:spcPts val="600"/>
              </a:spcAft>
              <a:buSzPts val="800"/>
              <a:tabLst>
                <a:tab pos="228600" algn="l"/>
              </a:tabLst>
            </a:pP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[13] K. J. </a:t>
            </a:r>
            <a:r>
              <a:rPr lang="en-US" sz="12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Pluk</a:t>
            </a: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J. W. Jansen, and E. A. </a:t>
            </a:r>
            <a:r>
              <a:rPr lang="en-US" sz="12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Lomonova</a:t>
            </a: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“Hybrid analytical modeling: Fourier modeling combined with mesh-based magnetic equivalent circuits,” IEEE Transactions on Magnetics, 	vol. 51, no. 8, pp. 1–12, 2015.</a:t>
            </a:r>
          </a:p>
          <a:p>
            <a:pPr lvl="0">
              <a:spcAft>
                <a:spcPts val="600"/>
              </a:spcAft>
              <a:buSzPts val="800"/>
              <a:tabLst>
                <a:tab pos="228600" algn="l"/>
              </a:tabLst>
            </a:pP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[1</a:t>
            </a:r>
            <a:r>
              <a:rPr lang="en-US" sz="1200" dirty="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4</a:t>
            </a: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“PYAEDT documentation 0.6.43#,” </a:t>
            </a:r>
            <a:r>
              <a:rPr lang="en-US" sz="12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PyAEDT</a:t>
            </a: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documentation 0.6.43 - </a:t>
            </a:r>
            <a:r>
              <a:rPr lang="en-US" sz="12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PyAEDT</a:t>
            </a: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[Online]. Available: https://aedt.docs.pyansys.com/release/0.6/. [Accessed: 20-Jan-2023].</a:t>
            </a:r>
          </a:p>
        </p:txBody>
      </p:sp>
    </p:spTree>
    <p:extLst>
      <p:ext uri="{BB962C8B-B14F-4D97-AF65-F5344CB8AC3E}">
        <p14:creationId xmlns:p14="http://schemas.microsoft.com/office/powerpoint/2010/main" val="4178315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5" name="TextBox 10">
            <a:extLst>
              <a:ext uri="{FF2B5EF4-FFF2-40B4-BE49-F238E27FC236}">
                <a16:creationId xmlns:a16="http://schemas.microsoft.com/office/drawing/2014/main" id="{52BF45A9-3228-4B0B-9E6A-88A9548AE896}"/>
              </a:ext>
            </a:extLst>
          </p:cNvPr>
          <p:cNvSpPr txBox="1"/>
          <p:nvPr/>
        </p:nvSpPr>
        <p:spPr>
          <a:xfrm>
            <a:off x="138546" y="823850"/>
            <a:ext cx="11914908" cy="9848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Aft>
                <a:spcPts val="600"/>
              </a:spcAft>
              <a:buSzPts val="800"/>
              <a:tabLst>
                <a:tab pos="228600" algn="l"/>
              </a:tabLst>
            </a:pP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[15] M. Caruso, A. Di Tommaso, F. </a:t>
            </a:r>
            <a:r>
              <a:rPr lang="en-US" sz="12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Marignetti</a:t>
            </a: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R. Miceli, and G. Ricco </a:t>
            </a:r>
            <a:r>
              <a:rPr lang="en-US" sz="12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Galluzzo</a:t>
            </a: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 general mathematical formulation for winding layout arrangement of Electrical Machines,” Energies, vol. </a:t>
            </a:r>
            <a:r>
              <a:rPr lang="en-US" sz="1200" dirty="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a:t>
            </a: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11, no. 2, p. 446, 2018.</a:t>
            </a:r>
          </a:p>
          <a:p>
            <a:pPr lvl="0">
              <a:spcAft>
                <a:spcPts val="600"/>
              </a:spcAft>
              <a:buSzPts val="800"/>
              <a:tabLst>
                <a:tab pos="228600" algn="l"/>
              </a:tabLst>
            </a:pP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[16] C. Timperio “Linear Induction Motor (LIM) for Hyperloop Pod Prototypes,” Published by ETH Zurich, Institute of Electromagnetic Fields (IEF), 2019.</a:t>
            </a:r>
          </a:p>
          <a:p>
            <a:pPr lvl="0">
              <a:spcAft>
                <a:spcPts val="600"/>
              </a:spcAft>
              <a:buSzPts val="800"/>
              <a:tabLst>
                <a:tab pos="228600" algn="l"/>
              </a:tabLst>
            </a:pP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[17] W. </a:t>
            </a:r>
            <a:r>
              <a:rPr lang="en-US" sz="12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Hayt</a:t>
            </a:r>
            <a:r>
              <a:rPr lang="en-US" sz="12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and J. Buck, Engineering Electromagnetics, New York: McGraw-Hill, 2012.</a:t>
            </a:r>
          </a:p>
        </p:txBody>
      </p:sp>
    </p:spTree>
    <p:extLst>
      <p:ext uri="{BB962C8B-B14F-4D97-AF65-F5344CB8AC3E}">
        <p14:creationId xmlns:p14="http://schemas.microsoft.com/office/powerpoint/2010/main" val="1109472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Research Objectives</a:t>
            </a:r>
          </a:p>
        </p:txBody>
      </p:sp>
      <p:sp>
        <p:nvSpPr>
          <p:cNvPr id="4" name="Content Placeholder 2"/>
          <p:cNvSpPr txBox="1">
            <a:spLocks/>
          </p:cNvSpPr>
          <p:nvPr/>
        </p:nvSpPr>
        <p:spPr>
          <a:xfrm>
            <a:off x="2302888" y="904302"/>
            <a:ext cx="9421896" cy="4467798"/>
          </a:xfrm>
          <a:prstGeom prst="rect">
            <a:avLst/>
          </a:prstGeom>
        </p:spPr>
        <p:txBody>
          <a:bodyPr vert="horz" lIns="91440" tIns="45720" rIns="91440" bIns="45720" rtlCol="0">
            <a:noAutofit/>
          </a:bodyPr>
          <a:lstStyle>
            <a:lvl1pPr marL="228600" indent="-228600" algn="l" defTabSz="914400" rtl="0" eaLnBrk="1" latinLnBrk="0" hangingPunct="1">
              <a:lnSpc>
                <a:spcPct val="108000"/>
              </a:lnSpc>
              <a:spcBef>
                <a:spcPts val="10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0"/>
              </a:spcBef>
              <a:spcAft>
                <a:spcPts val="0"/>
              </a:spcAft>
              <a:buClrTx/>
              <a:buSzTx/>
              <a:buFont typeface="Arial" panose="020B0604020202020204" pitchFamily="34" charset="0"/>
              <a:buNone/>
              <a:tabLst/>
              <a:defRPr/>
            </a:pPr>
            <a:r>
              <a:rPr kumimoji="0" lang="en-US" sz="18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Motor Level Objective</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a:spcBef>
                <a:spcPts val="0"/>
              </a:spcBef>
              <a:spcAft>
                <a:spcPts val="0"/>
              </a:spcAft>
              <a:defRPr/>
            </a:pPr>
            <a:r>
              <a:rPr lang="en-US" sz="1800" dirty="0">
                <a:latin typeface="Times New Roman" panose="02020603050405020304" pitchFamily="18" charset="0"/>
                <a:ea typeface="Malgun Gothic" panose="020B0503020000020004" pitchFamily="34" charset="-127"/>
              </a:rPr>
              <a:t>Produce the optimal motor within the sub-category of double-layer, single-sided, 3-phase, integral slot winding, linear induction motor (LIM).</a:t>
            </a:r>
            <a:endParaRPr lang="en-US" sz="1600" dirty="0">
              <a:latin typeface="Times New Roman" panose="02020603050405020304" pitchFamily="18" charset="0"/>
              <a:ea typeface="Malgun Gothic" panose="020B0503020000020004" pitchFamily="34" charset="-127"/>
            </a:endParaRPr>
          </a:p>
          <a:p>
            <a:pPr marL="0" marR="0" lvl="0" indent="0" algn="l" defTabSz="914400" rtl="0" eaLnBrk="1" fontAlgn="auto" latinLnBrk="0" hangingPunct="1">
              <a:lnSpc>
                <a:spcPct val="108000"/>
              </a:lnSpc>
              <a:spcBef>
                <a:spcPts val="0"/>
              </a:spcBef>
              <a:spcAft>
                <a:spcPts val="0"/>
              </a:spcAft>
              <a:buClrTx/>
              <a:buSzTx/>
              <a:buFont typeface="Arial" panose="020B0604020202020204" pitchFamily="34" charset="0"/>
              <a:buNone/>
              <a:tabLst/>
              <a:defRPr/>
            </a:pPr>
            <a:r>
              <a:rPr kumimoji="0" lang="en-US" sz="18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Model Level Objective</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a:spcBef>
                <a:spcPts val="0"/>
              </a:spcBef>
              <a:spcAft>
                <a:spcPts val="0"/>
              </a:spcAft>
              <a:defRPr/>
            </a:pP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Less than 5% hybrid analytical model (HAM) modelling error compared to </a:t>
            </a:r>
            <a:r>
              <a:rPr lang="en-US" sz="1800" dirty="0">
                <a:latin typeface="Times New Roman" panose="02020603050405020304" pitchFamily="18" charset="0"/>
                <a:ea typeface="Malgun Gothic" panose="020B0503020000020004" pitchFamily="34" charset="-127"/>
              </a:rPr>
              <a:t>transient analysis using </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ANSYS Electronics finite element analysis (FEA) and include</a:t>
            </a:r>
            <a:r>
              <a:rPr lang="en-US" sz="1800" dirty="0">
                <a:latin typeface="Times New Roman" panose="02020603050405020304" pitchFamily="18" charset="0"/>
                <a:ea typeface="Malgun Gothic" panose="020B0503020000020004" pitchFamily="34" charset="-127"/>
              </a:rPr>
              <a:t> robust feasibility checks on the solver validating the motor manufacturability.</a:t>
            </a:r>
          </a:p>
          <a:p>
            <a:pPr marL="0" marR="0" lvl="0" indent="0" algn="l" defTabSz="914400" rtl="0" eaLnBrk="1" fontAlgn="auto" latinLnBrk="0" hangingPunct="1">
              <a:lnSpc>
                <a:spcPct val="108000"/>
              </a:lnSpc>
              <a:spcBef>
                <a:spcPts val="0"/>
              </a:spcBef>
              <a:spcAft>
                <a:spcPts val="0"/>
              </a:spcAft>
              <a:buClrTx/>
              <a:buSzTx/>
              <a:buFont typeface="Arial" panose="020B0604020202020204" pitchFamily="34" charset="0"/>
              <a:buNone/>
              <a:tabLst/>
              <a:defRPr/>
            </a:pPr>
            <a:r>
              <a:rPr lang="en-US" sz="1800" b="1" u="sng" dirty="0">
                <a:solidFill>
                  <a:prstClr val="black"/>
                </a:solidFill>
                <a:latin typeface="Times New Roman" panose="02020603050405020304" pitchFamily="18" charset="0"/>
                <a:cs typeface="Times New Roman" panose="02020603050405020304" pitchFamily="18" charset="0"/>
              </a:rPr>
              <a:t>Solver</a:t>
            </a:r>
            <a:r>
              <a:rPr kumimoji="0" lang="en-US" sz="18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Level Objective</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a:spcBef>
                <a:spcPts val="0"/>
              </a:spcBef>
              <a:spcAft>
                <a:spcPts val="0"/>
              </a:spcAft>
              <a:defRPr/>
            </a:pPr>
            <a:r>
              <a:rPr lang="en-US" sz="1800" dirty="0">
                <a:latin typeface="Times New Roman" panose="02020603050405020304" pitchFamily="18" charset="0"/>
                <a:ea typeface="Malgun Gothic" panose="020B0503020000020004" pitchFamily="34" charset="-127"/>
              </a:rPr>
              <a:t>Pareto-optimal solutions using a non-dominated sorting genetic algorithm II (NSGAII) optimization workflow that outperform the alternative motors in most performance parameters while maintaining computational efficiency.</a:t>
            </a:r>
          </a:p>
          <a:p>
            <a:pPr marL="0" indent="0">
              <a:spcBef>
                <a:spcPts val="600"/>
              </a:spcBef>
              <a:buNone/>
              <a:defRPr/>
            </a:pPr>
            <a:endParaRPr lang="en-US" sz="1800" b="1" dirty="0">
              <a:effectLst/>
              <a:latin typeface="Times New Roman" panose="02020603050405020304" pitchFamily="18" charset="0"/>
              <a:ea typeface="Malgun Gothic" panose="020B0503020000020004" pitchFamily="34" charset="-127"/>
            </a:endParaRPr>
          </a:p>
        </p:txBody>
      </p:sp>
      <p:grpSp>
        <p:nvGrpSpPr>
          <p:cNvPr id="8" name="Group 7">
            <a:extLst>
              <a:ext uri="{FF2B5EF4-FFF2-40B4-BE49-F238E27FC236}">
                <a16:creationId xmlns:a16="http://schemas.microsoft.com/office/drawing/2014/main" id="{78CE82B7-FEA5-E254-D39C-CC5229C93CE3}"/>
              </a:ext>
            </a:extLst>
          </p:cNvPr>
          <p:cNvGrpSpPr/>
          <p:nvPr/>
        </p:nvGrpSpPr>
        <p:grpSpPr>
          <a:xfrm>
            <a:off x="2299163" y="4180212"/>
            <a:ext cx="8719357" cy="1416242"/>
            <a:chOff x="95851" y="4780646"/>
            <a:chExt cx="8886551" cy="1416242"/>
          </a:xfrm>
        </p:grpSpPr>
        <p:sp>
          <p:nvSpPr>
            <p:cNvPr id="6" name="TextBox 5">
              <a:extLst>
                <a:ext uri="{FF2B5EF4-FFF2-40B4-BE49-F238E27FC236}">
                  <a16:creationId xmlns:a16="http://schemas.microsoft.com/office/drawing/2014/main" id="{4B1FCBA4-61F5-A1FA-724F-818F92653F65}"/>
                </a:ext>
              </a:extLst>
            </p:cNvPr>
            <p:cNvSpPr txBox="1"/>
            <p:nvPr/>
          </p:nvSpPr>
          <p:spPr>
            <a:xfrm>
              <a:off x="179748" y="5181225"/>
              <a:ext cx="8802654" cy="1015663"/>
            </a:xfrm>
            <a:prstGeom prst="rect">
              <a:avLst/>
            </a:prstGeom>
            <a:noFill/>
            <a:ln>
              <a:solidFill>
                <a:srgbClr val="FF0000"/>
              </a:solidFill>
              <a:prstDash val="lgDash"/>
            </a:ln>
          </p:spPr>
          <p:txBody>
            <a:bodyPr wrap="square" rtlCol="0">
              <a:spAutoFit/>
            </a:bodyPr>
            <a:lstStyle/>
            <a:p>
              <a:r>
                <a:rPr lang="en-US" sz="2000" dirty="0">
                  <a:latin typeface="Times New Roman" panose="02020603050405020304" pitchFamily="18" charset="0"/>
                  <a:ea typeface="Malgun Gothic" panose="020B0503020000020004" pitchFamily="34" charset="-127"/>
                </a:rPr>
                <a:t>Produce a </a:t>
              </a:r>
              <a:r>
                <a:rPr lang="en-US" sz="2000" dirty="0">
                  <a:effectLst/>
                  <a:latin typeface="Times New Roman" panose="02020603050405020304" pitchFamily="18" charset="0"/>
                  <a:ea typeface="Malgun Gothic" panose="020B0503020000020004" pitchFamily="34" charset="-127"/>
                </a:rPr>
                <a:t>novel holistic model which includes flexible motor modelling, modified constraints, multi-objective optimization, and field plotting to serve as a design tool to automate producing optimal motor designs within their constrained domain.</a:t>
              </a:r>
              <a:endParaRPr lang="en-C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C54A42E-944D-E13F-6A97-513BC0B811A8}"/>
                </a:ext>
              </a:extLst>
            </p:cNvPr>
            <p:cNvSpPr txBox="1"/>
            <p:nvPr/>
          </p:nvSpPr>
          <p:spPr>
            <a:xfrm>
              <a:off x="95851" y="4780646"/>
              <a:ext cx="2062883" cy="369332"/>
            </a:xfrm>
            <a:prstGeom prst="rect">
              <a:avLst/>
            </a:prstGeom>
            <a:noFill/>
          </p:spPr>
          <p:txBody>
            <a:bodyPr wrap="square">
              <a:spAutoFit/>
            </a:bodyPr>
            <a:lstStyle/>
            <a:p>
              <a:pPr marL="0" indent="0">
                <a:buNone/>
                <a:defRPr/>
              </a:pPr>
              <a:r>
                <a:rPr kumimoji="0" lang="en-US" sz="18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Global Objective</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lang="en-US" sz="1800" dirty="0">
                <a:solidFill>
                  <a:prstClr val="black"/>
                </a:solidFill>
                <a:latin typeface="Times New Roman" panose="02020603050405020304" pitchFamily="18" charset="0"/>
                <a:cs typeface="Times New Roman" panose="02020603050405020304" pitchFamily="18" charset="0"/>
              </a:endParaRPr>
            </a:p>
          </p:txBody>
        </p:sp>
      </p:grpSp>
      <p:pic>
        <p:nvPicPr>
          <p:cNvPr id="12" name="Graphic 11" descr="Globe outline">
            <a:extLst>
              <a:ext uri="{FF2B5EF4-FFF2-40B4-BE49-F238E27FC236}">
                <a16:creationId xmlns:a16="http://schemas.microsoft.com/office/drawing/2014/main" id="{35B87EEC-27D4-21DB-BF34-552FC1E6B9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8908" y="4682054"/>
            <a:ext cx="914400" cy="914400"/>
          </a:xfrm>
          <a:prstGeom prst="rect">
            <a:avLst/>
          </a:prstGeom>
        </p:spPr>
      </p:pic>
      <p:pic>
        <p:nvPicPr>
          <p:cNvPr id="14" name="Graphic 13" descr="Server with solid fill">
            <a:extLst>
              <a:ext uri="{FF2B5EF4-FFF2-40B4-BE49-F238E27FC236}">
                <a16:creationId xmlns:a16="http://schemas.microsoft.com/office/drawing/2014/main" id="{138DA2EF-4DDC-1038-0A27-606EC1C243F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8908" y="3265812"/>
            <a:ext cx="914400" cy="914400"/>
          </a:xfrm>
          <a:prstGeom prst="rect">
            <a:avLst/>
          </a:prstGeom>
        </p:spPr>
      </p:pic>
      <p:pic>
        <p:nvPicPr>
          <p:cNvPr id="16" name="Graphic 15" descr="Illustrator outline">
            <a:extLst>
              <a:ext uri="{FF2B5EF4-FFF2-40B4-BE49-F238E27FC236}">
                <a16:creationId xmlns:a16="http://schemas.microsoft.com/office/drawing/2014/main" id="{92EE39B4-0A06-5384-4767-A8FAB544EF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8908" y="2056229"/>
            <a:ext cx="914400" cy="914400"/>
          </a:xfrm>
          <a:prstGeom prst="rect">
            <a:avLst/>
          </a:prstGeom>
        </p:spPr>
      </p:pic>
      <p:pic>
        <p:nvPicPr>
          <p:cNvPr id="20" name="Graphic 19" descr="Train with solid fill">
            <a:extLst>
              <a:ext uri="{FF2B5EF4-FFF2-40B4-BE49-F238E27FC236}">
                <a16:creationId xmlns:a16="http://schemas.microsoft.com/office/drawing/2014/main" id="{80AF7123-2FDF-C5CA-5172-0ABA25B958B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9610" y="1027436"/>
            <a:ext cx="914400" cy="914400"/>
          </a:xfrm>
          <a:prstGeom prst="rect">
            <a:avLst/>
          </a:prstGeom>
        </p:spPr>
      </p:pic>
    </p:spTree>
    <p:extLst>
      <p:ext uri="{BB962C8B-B14F-4D97-AF65-F5344CB8AC3E}">
        <p14:creationId xmlns:p14="http://schemas.microsoft.com/office/powerpoint/2010/main" val="863987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Current Electric Trains</a:t>
            </a:r>
          </a:p>
        </p:txBody>
      </p:sp>
      <p:sp>
        <p:nvSpPr>
          <p:cNvPr id="28" name="TextBox 27">
            <a:extLst>
              <a:ext uri="{FF2B5EF4-FFF2-40B4-BE49-F238E27FC236}">
                <a16:creationId xmlns:a16="http://schemas.microsoft.com/office/drawing/2014/main" id="{ACD71FD4-D434-486A-BE03-FDD7032772FC}"/>
              </a:ext>
            </a:extLst>
          </p:cNvPr>
          <p:cNvSpPr txBox="1"/>
          <p:nvPr/>
        </p:nvSpPr>
        <p:spPr>
          <a:xfrm>
            <a:off x="2046242" y="5326549"/>
            <a:ext cx="8099516" cy="707886"/>
          </a:xfrm>
          <a:prstGeom prst="rect">
            <a:avLst/>
          </a:prstGeom>
          <a:noFill/>
          <a:ln>
            <a:solidFill>
              <a:srgbClr val="FF0000"/>
            </a:solidFill>
            <a:prstDash val="lgDash"/>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Electric trains are an efficient and environmental means of transportation demanding high-speed, efficient and mechanically robust motor integrations.</a:t>
            </a:r>
            <a:endParaRPr lang="en-CA" sz="2000" dirty="0">
              <a:latin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845CECE0-E04D-6287-E61D-29CB84200429}"/>
              </a:ext>
            </a:extLst>
          </p:cNvPr>
          <p:cNvGraphicFramePr>
            <a:graphicFrameLocks noGrp="1"/>
          </p:cNvGraphicFramePr>
          <p:nvPr>
            <p:extLst>
              <p:ext uri="{D42A27DB-BD31-4B8C-83A1-F6EECF244321}">
                <p14:modId xmlns:p14="http://schemas.microsoft.com/office/powerpoint/2010/main" val="399002900"/>
              </p:ext>
            </p:extLst>
          </p:nvPr>
        </p:nvGraphicFramePr>
        <p:xfrm>
          <a:off x="593139" y="1275420"/>
          <a:ext cx="4939477" cy="3816000"/>
        </p:xfrm>
        <a:graphic>
          <a:graphicData uri="http://schemas.openxmlformats.org/drawingml/2006/table">
            <a:tbl>
              <a:tblPr firstRow="1" firstCol="1" bandRow="1">
                <a:tableStyleId>{5C22544A-7EE6-4342-B048-85BDC9FD1C3A}</a:tableStyleId>
              </a:tblPr>
              <a:tblGrid>
                <a:gridCol w="1464757">
                  <a:extLst>
                    <a:ext uri="{9D8B030D-6E8A-4147-A177-3AD203B41FA5}">
                      <a16:colId xmlns:a16="http://schemas.microsoft.com/office/drawing/2014/main" val="345870300"/>
                    </a:ext>
                  </a:extLst>
                </a:gridCol>
                <a:gridCol w="1828800">
                  <a:extLst>
                    <a:ext uri="{9D8B030D-6E8A-4147-A177-3AD203B41FA5}">
                      <a16:colId xmlns:a16="http://schemas.microsoft.com/office/drawing/2014/main" val="2918417652"/>
                    </a:ext>
                  </a:extLst>
                </a:gridCol>
                <a:gridCol w="1645920">
                  <a:extLst>
                    <a:ext uri="{9D8B030D-6E8A-4147-A177-3AD203B41FA5}">
                      <a16:colId xmlns:a16="http://schemas.microsoft.com/office/drawing/2014/main" val="3742781399"/>
                    </a:ext>
                  </a:extLst>
                </a:gridCol>
              </a:tblGrid>
              <a:tr h="612000">
                <a:tc>
                  <a:txBody>
                    <a:bodyPr/>
                    <a:lstStyle/>
                    <a:p>
                      <a:pPr algn="ctr">
                        <a:lnSpc>
                          <a:spcPct val="100000"/>
                        </a:lnSpc>
                      </a:pPr>
                      <a:r>
                        <a:rPr lang="en-US" sz="1600" dirty="0">
                          <a:solidFill>
                            <a:sysClr val="windowText" lastClr="000000"/>
                          </a:solidFill>
                          <a:effectLst/>
                          <a:latin typeface="Times New Roman" panose="02020603050405020304" pitchFamily="18" charset="0"/>
                          <a:cs typeface="Times New Roman" panose="02020603050405020304" pitchFamily="18" charset="0"/>
                        </a:rPr>
                        <a:t>Vehicle Specifications</a:t>
                      </a:r>
                      <a:endPar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13912" marR="1391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pt-BR" sz="1600" dirty="0">
                          <a:solidFill>
                            <a:sysClr val="windowText" lastClr="000000"/>
                          </a:solidFill>
                          <a:effectLst/>
                          <a:latin typeface="Times New Roman" panose="02020603050405020304" pitchFamily="18" charset="0"/>
                          <a:cs typeface="Times New Roman" panose="02020603050405020304" pitchFamily="18" charset="0"/>
                        </a:rPr>
                        <a:t>Siemens Velaro D (DB Class 407)</a:t>
                      </a:r>
                      <a:endPar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13912" marR="1391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US" sz="1600" dirty="0" err="1">
                          <a:solidFill>
                            <a:sysClr val="windowText" lastClr="000000"/>
                          </a:solidFill>
                          <a:effectLst/>
                          <a:latin typeface="Times New Roman" panose="02020603050405020304" pitchFamily="18" charset="0"/>
                          <a:cs typeface="Times New Roman" panose="02020603050405020304" pitchFamily="18" charset="0"/>
                        </a:rPr>
                        <a:t>Swissloop</a:t>
                      </a:r>
                      <a:endPar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13912" marR="1391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06750865"/>
                  </a:ext>
                </a:extLst>
              </a:tr>
              <a:tr h="432000">
                <a:tc>
                  <a:txBody>
                    <a:bodyPr/>
                    <a:lstStyle/>
                    <a:p>
                      <a:pPr algn="ctr">
                        <a:lnSpc>
                          <a:spcPct val="100000"/>
                        </a:lnSpc>
                      </a:pPr>
                      <a:r>
                        <a:rPr lang="en-US" sz="1600" dirty="0">
                          <a:solidFill>
                            <a:sysClr val="windowText" lastClr="000000"/>
                          </a:solidFill>
                          <a:effectLst/>
                          <a:latin typeface="Times New Roman" panose="02020603050405020304" pitchFamily="18" charset="0"/>
                          <a:cs typeface="Times New Roman" panose="02020603050405020304" pitchFamily="18" charset="0"/>
                        </a:rPr>
                        <a:t>Motor Type</a:t>
                      </a:r>
                    </a:p>
                  </a:txBody>
                  <a:tcPr marL="13912" marR="1391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sz="1600" dirty="0">
                          <a:solidFill>
                            <a:sysClr val="windowText" lastClr="000000"/>
                          </a:solidFill>
                          <a:effectLst/>
                          <a:latin typeface="Times New Roman" panose="02020603050405020304" pitchFamily="18" charset="0"/>
                          <a:cs typeface="Times New Roman" panose="02020603050405020304" pitchFamily="18" charset="0"/>
                        </a:rPr>
                        <a:t>RIM</a:t>
                      </a:r>
                      <a:endPar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13912" marR="1391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sz="1600" dirty="0">
                          <a:solidFill>
                            <a:sysClr val="windowText" lastClr="000000"/>
                          </a:solidFill>
                          <a:effectLst/>
                          <a:latin typeface="Times New Roman" panose="02020603050405020304" pitchFamily="18" charset="0"/>
                          <a:cs typeface="Times New Roman" panose="02020603050405020304" pitchFamily="18" charset="0"/>
                        </a:rPr>
                        <a:t>LIM</a:t>
                      </a:r>
                      <a:endPar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13912" marR="1391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5467709"/>
                  </a:ext>
                </a:extLst>
              </a:tr>
              <a:tr h="432000">
                <a:tc>
                  <a:txBody>
                    <a:bodyPr/>
                    <a:lstStyle/>
                    <a:p>
                      <a:pPr algn="ctr">
                        <a:lnSpc>
                          <a:spcPct val="100000"/>
                        </a:lnSpc>
                      </a:pPr>
                      <a:r>
                        <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rPr>
                        <a:t>Average Thrust</a:t>
                      </a:r>
                    </a:p>
                  </a:txBody>
                  <a:tcPr marL="13912" marR="1391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rPr>
                        <a:t>-</a:t>
                      </a:r>
                    </a:p>
                  </a:txBody>
                  <a:tcPr marL="13912" marR="1391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rPr>
                        <a:t>1.2 </a:t>
                      </a:r>
                      <a:r>
                        <a:rPr lang="en-CA" sz="1600" dirty="0" err="1">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rPr>
                        <a:t>kN</a:t>
                      </a:r>
                      <a:r>
                        <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rPr>
                        <a:t> @ 200 kg</a:t>
                      </a:r>
                    </a:p>
                  </a:txBody>
                  <a:tcPr marL="13912" marR="1391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2010120"/>
                  </a:ext>
                </a:extLst>
              </a:tr>
              <a:tr h="432000">
                <a:tc>
                  <a:txBody>
                    <a:bodyPr/>
                    <a:lstStyle/>
                    <a:p>
                      <a:pPr algn="ctr">
                        <a:lnSpc>
                          <a:spcPct val="100000"/>
                        </a:lnSpc>
                      </a:pPr>
                      <a:r>
                        <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rPr>
                        <a:t>Peak Thrust</a:t>
                      </a:r>
                    </a:p>
                  </a:txBody>
                  <a:tcPr marL="13912" marR="1391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rPr>
                        <a:t>19 </a:t>
                      </a:r>
                      <a:r>
                        <a:rPr lang="en-CA" sz="1600" dirty="0" err="1">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rPr>
                        <a:t>kN</a:t>
                      </a:r>
                      <a:r>
                        <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rPr>
                        <a:t> (per wheelset)</a:t>
                      </a:r>
                    </a:p>
                  </a:txBody>
                  <a:tcPr marL="13912" marR="1391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rPr>
                        <a:t>2.8 </a:t>
                      </a:r>
                      <a:r>
                        <a:rPr lang="en-CA" sz="1600" dirty="0" err="1">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rPr>
                        <a:t>kN</a:t>
                      </a:r>
                      <a:endPar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13912" marR="1391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0718264"/>
                  </a:ext>
                </a:extLst>
              </a:tr>
              <a:tr h="612000">
                <a:tc>
                  <a:txBody>
                    <a:bodyPr/>
                    <a:lstStyle/>
                    <a:p>
                      <a:pPr algn="ctr">
                        <a:lnSpc>
                          <a:spcPct val="100000"/>
                        </a:lnSpc>
                      </a:pPr>
                      <a:r>
                        <a:rPr lang="en-US" sz="1600" dirty="0">
                          <a:solidFill>
                            <a:sysClr val="windowText" lastClr="000000"/>
                          </a:solidFill>
                          <a:effectLst/>
                          <a:latin typeface="Times New Roman" panose="02020603050405020304" pitchFamily="18" charset="0"/>
                          <a:cs typeface="Times New Roman" panose="02020603050405020304" pitchFamily="18" charset="0"/>
                        </a:rPr>
                        <a:t>Acceleration</a:t>
                      </a:r>
                    </a:p>
                    <a:p>
                      <a:pPr algn="ctr">
                        <a:lnSpc>
                          <a:spcPct val="100000"/>
                        </a:lnSpc>
                      </a:pPr>
                      <a:r>
                        <a:rPr lang="en-US" sz="1600" dirty="0">
                          <a:solidFill>
                            <a:sysClr val="windowText" lastClr="000000"/>
                          </a:solidFill>
                          <a:effectLst/>
                          <a:latin typeface="Times New Roman" panose="02020603050405020304" pitchFamily="18" charset="0"/>
                          <a:cs typeface="Times New Roman" panose="02020603050405020304" pitchFamily="18" charset="0"/>
                        </a:rPr>
                        <a:t>(0 to 100 km/h)</a:t>
                      </a:r>
                      <a:endPar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13912" marR="1391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sz="1600" dirty="0">
                          <a:solidFill>
                            <a:sysClr val="windowText" lastClr="000000"/>
                          </a:solidFill>
                          <a:effectLst/>
                          <a:latin typeface="Times New Roman" panose="02020603050405020304" pitchFamily="18" charset="0"/>
                          <a:cs typeface="Times New Roman" panose="02020603050405020304" pitchFamily="18" charset="0"/>
                        </a:rPr>
                        <a:t>69.4 s </a:t>
                      </a:r>
                      <a:r>
                        <a:rPr lang="en-US" sz="1600" baseline="30000" dirty="0">
                          <a:solidFill>
                            <a:sysClr val="windowText" lastClr="000000"/>
                          </a:solidFill>
                          <a:effectLst/>
                          <a:latin typeface="Times New Roman" panose="02020603050405020304" pitchFamily="18" charset="0"/>
                          <a:cs typeface="Times New Roman" panose="02020603050405020304" pitchFamily="18" charset="0"/>
                        </a:rPr>
                        <a:t>(1)</a:t>
                      </a:r>
                      <a:endParaRPr lang="en-CA" sz="1600" baseline="300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13912" marR="1391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sz="1600" dirty="0">
                          <a:solidFill>
                            <a:sysClr val="windowText" lastClr="000000"/>
                          </a:solidFill>
                          <a:effectLst/>
                          <a:latin typeface="Times New Roman" panose="02020603050405020304" pitchFamily="18" charset="0"/>
                          <a:cs typeface="Times New Roman" panose="02020603050405020304" pitchFamily="18" charset="0"/>
                        </a:rPr>
                        <a:t>2.35 s</a:t>
                      </a:r>
                      <a:endPar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13912" marR="1391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7244948"/>
                  </a:ext>
                </a:extLst>
              </a:tr>
              <a:tr h="432000">
                <a:tc>
                  <a:txBody>
                    <a:bodyPr/>
                    <a:lstStyle/>
                    <a:p>
                      <a:pPr algn="ctr">
                        <a:lnSpc>
                          <a:spcPct val="100000"/>
                        </a:lnSpc>
                      </a:pPr>
                      <a:r>
                        <a:rPr lang="en-US" sz="1600" dirty="0">
                          <a:solidFill>
                            <a:sysClr val="windowText" lastClr="000000"/>
                          </a:solidFill>
                          <a:effectLst/>
                          <a:latin typeface="Times New Roman" panose="02020603050405020304" pitchFamily="18" charset="0"/>
                          <a:cs typeface="Times New Roman" panose="02020603050405020304" pitchFamily="18" charset="0"/>
                        </a:rPr>
                        <a:t>Top Speed</a:t>
                      </a:r>
                      <a:endPar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13912" marR="1391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sz="1600" dirty="0">
                          <a:solidFill>
                            <a:sysClr val="windowText" lastClr="000000"/>
                          </a:solidFill>
                          <a:effectLst/>
                          <a:latin typeface="Times New Roman" panose="02020603050405020304" pitchFamily="18" charset="0"/>
                          <a:cs typeface="Times New Roman" panose="02020603050405020304" pitchFamily="18" charset="0"/>
                        </a:rPr>
                        <a:t>320 km/h</a:t>
                      </a:r>
                      <a:endPar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13912" marR="1391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sz="1600" dirty="0">
                          <a:solidFill>
                            <a:sysClr val="windowText" lastClr="000000"/>
                          </a:solidFill>
                          <a:effectLst/>
                          <a:latin typeface="Times New Roman" panose="02020603050405020304" pitchFamily="18" charset="0"/>
                          <a:cs typeface="Times New Roman" panose="02020603050405020304" pitchFamily="18" charset="0"/>
                        </a:rPr>
                        <a:t>252 km/h</a:t>
                      </a:r>
                      <a:endPar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13912" marR="1391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2196886"/>
                  </a:ext>
                </a:extLst>
              </a:tr>
              <a:tr h="432000">
                <a:tc>
                  <a:txBody>
                    <a:bodyPr/>
                    <a:lstStyle/>
                    <a:p>
                      <a:pPr algn="ctr">
                        <a:lnSpc>
                          <a:spcPct val="100000"/>
                        </a:lnSpc>
                      </a:pPr>
                      <a:r>
                        <a:rPr lang="en-US" sz="1600" dirty="0">
                          <a:solidFill>
                            <a:sysClr val="windowText" lastClr="000000"/>
                          </a:solidFill>
                          <a:effectLst/>
                          <a:latin typeface="Times New Roman" panose="02020603050405020304" pitchFamily="18" charset="0"/>
                          <a:cs typeface="Times New Roman" panose="02020603050405020304" pitchFamily="18" charset="0"/>
                        </a:rPr>
                        <a:t>Average Power</a:t>
                      </a:r>
                      <a:endPar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13912" marR="1391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effectLst/>
                          <a:latin typeface="Times New Roman" panose="02020603050405020304" pitchFamily="18" charset="0"/>
                          <a:cs typeface="Times New Roman" panose="02020603050405020304" pitchFamily="18" charset="0"/>
                        </a:rPr>
                        <a:t>500-600 kW</a:t>
                      </a:r>
                      <a:endPar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13912" marR="1391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sz="1600" dirty="0">
                          <a:solidFill>
                            <a:sysClr val="windowText" lastClr="000000"/>
                          </a:solidFill>
                          <a:effectLst/>
                          <a:latin typeface="Times New Roman" panose="02020603050405020304" pitchFamily="18" charset="0"/>
                          <a:cs typeface="Times New Roman" panose="02020603050405020304" pitchFamily="18" charset="0"/>
                        </a:rPr>
                        <a:t>90 kW</a:t>
                      </a:r>
                      <a:endPar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13912" marR="1391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8666209"/>
                  </a:ext>
                </a:extLst>
              </a:tr>
              <a:tr h="432000">
                <a:tc>
                  <a:txBody>
                    <a:bodyPr/>
                    <a:lstStyle/>
                    <a:p>
                      <a:pPr algn="ctr">
                        <a:lnSpc>
                          <a:spcPct val="100000"/>
                        </a:lnSpc>
                      </a:pPr>
                      <a:r>
                        <a:rPr lang="en-US" sz="1600" dirty="0">
                          <a:solidFill>
                            <a:sysClr val="windowText" lastClr="000000"/>
                          </a:solidFill>
                          <a:effectLst/>
                          <a:latin typeface="Times New Roman" panose="02020603050405020304" pitchFamily="18" charset="0"/>
                          <a:cs typeface="Times New Roman" panose="02020603050405020304" pitchFamily="18" charset="0"/>
                        </a:rPr>
                        <a:t>Peak Power</a:t>
                      </a:r>
                      <a:endPar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13912" marR="1391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sz="1600" dirty="0">
                          <a:solidFill>
                            <a:sysClr val="windowText" lastClr="000000"/>
                          </a:solidFill>
                          <a:effectLst/>
                          <a:latin typeface="Times New Roman" panose="02020603050405020304" pitchFamily="18" charset="0"/>
                          <a:cs typeface="Times New Roman" panose="02020603050405020304" pitchFamily="18" charset="0"/>
                        </a:rPr>
                        <a:t>-</a:t>
                      </a:r>
                      <a:endPar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13912" marR="1391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sz="1600" dirty="0">
                          <a:solidFill>
                            <a:sysClr val="windowText" lastClr="000000"/>
                          </a:solidFill>
                          <a:effectLst/>
                          <a:latin typeface="Times New Roman" panose="02020603050405020304" pitchFamily="18" charset="0"/>
                          <a:cs typeface="Times New Roman" panose="02020603050405020304" pitchFamily="18" charset="0"/>
                        </a:rPr>
                        <a:t>250 kW</a:t>
                      </a:r>
                      <a:endParaRPr lang="en-CA" sz="1600" dirty="0">
                        <a:solidFill>
                          <a:sysClr val="windowText" lastClr="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13912" marR="1391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3310264"/>
                  </a:ext>
                </a:extLst>
              </a:tr>
            </a:tbl>
          </a:graphicData>
        </a:graphic>
      </p:graphicFrame>
      <p:sp>
        <p:nvSpPr>
          <p:cNvPr id="14" name="TextBox 13">
            <a:extLst>
              <a:ext uri="{FF2B5EF4-FFF2-40B4-BE49-F238E27FC236}">
                <a16:creationId xmlns:a16="http://schemas.microsoft.com/office/drawing/2014/main" id="{961A02F6-53C2-1315-EBE3-636E3CB49C13}"/>
              </a:ext>
            </a:extLst>
          </p:cNvPr>
          <p:cNvSpPr txBox="1"/>
          <p:nvPr/>
        </p:nvSpPr>
        <p:spPr>
          <a:xfrm>
            <a:off x="537140" y="945854"/>
            <a:ext cx="5051473" cy="278389"/>
          </a:xfrm>
          <a:prstGeom prst="rect">
            <a:avLst/>
          </a:prstGeom>
          <a:noFill/>
        </p:spPr>
        <p:txBody>
          <a:bodyPr wrap="square">
            <a:spAutoFit/>
          </a:bodyPr>
          <a:lstStyle/>
          <a:p>
            <a:pPr algn="ctr">
              <a:spcAft>
                <a:spcPts val="600"/>
              </a:spcAft>
            </a:pPr>
            <a:r>
              <a:rPr lang="en-CA" sz="1200" cap="small" dirty="0">
                <a:effectLst/>
                <a:latin typeface="Times New Roman" panose="02020603050405020304" pitchFamily="18" charset="0"/>
                <a:ea typeface="Calibri" panose="020F0502020204030204" pitchFamily="34" charset="0"/>
                <a:cs typeface="Times New Roman" panose="02020603050405020304" pitchFamily="18" charset="0"/>
              </a:rPr>
              <a:t>Table 1. Comparison Between Electric Vehicles 2022 [1]–[2]</a:t>
            </a:r>
          </a:p>
        </p:txBody>
      </p:sp>
      <p:grpSp>
        <p:nvGrpSpPr>
          <p:cNvPr id="5" name="Group 4">
            <a:extLst>
              <a:ext uri="{FF2B5EF4-FFF2-40B4-BE49-F238E27FC236}">
                <a16:creationId xmlns:a16="http://schemas.microsoft.com/office/drawing/2014/main" id="{FDBE859B-34D7-87B7-B8BB-82BA70FFAD14}"/>
              </a:ext>
            </a:extLst>
          </p:cNvPr>
          <p:cNvGrpSpPr/>
          <p:nvPr/>
        </p:nvGrpSpPr>
        <p:grpSpPr>
          <a:xfrm>
            <a:off x="6935788" y="1450107"/>
            <a:ext cx="3435527" cy="3836390"/>
            <a:chOff x="6212823" y="1482158"/>
            <a:chExt cx="3435527" cy="3836390"/>
          </a:xfrm>
        </p:grpSpPr>
        <p:grpSp>
          <p:nvGrpSpPr>
            <p:cNvPr id="3" name="Group 2">
              <a:extLst>
                <a:ext uri="{FF2B5EF4-FFF2-40B4-BE49-F238E27FC236}">
                  <a16:creationId xmlns:a16="http://schemas.microsoft.com/office/drawing/2014/main" id="{041E09D8-0318-4A1B-7C6F-7AF6844575F8}"/>
                </a:ext>
              </a:extLst>
            </p:cNvPr>
            <p:cNvGrpSpPr/>
            <p:nvPr/>
          </p:nvGrpSpPr>
          <p:grpSpPr>
            <a:xfrm>
              <a:off x="6212823" y="3644669"/>
              <a:ext cx="3435527" cy="1673879"/>
              <a:chOff x="6212823" y="3644669"/>
              <a:chExt cx="3435527" cy="1673879"/>
            </a:xfrm>
          </p:grpSpPr>
          <p:sp>
            <p:nvSpPr>
              <p:cNvPr id="16" name="TextBox 15">
                <a:extLst>
                  <a:ext uri="{FF2B5EF4-FFF2-40B4-BE49-F238E27FC236}">
                    <a16:creationId xmlns:a16="http://schemas.microsoft.com/office/drawing/2014/main" id="{6B6ED5B7-DEAB-3BDC-8F01-BC96AA84FF05}"/>
                  </a:ext>
                </a:extLst>
              </p:cNvPr>
              <p:cNvSpPr txBox="1"/>
              <p:nvPr/>
            </p:nvSpPr>
            <p:spPr>
              <a:xfrm>
                <a:off x="6212824" y="4846831"/>
                <a:ext cx="3435526" cy="471717"/>
              </a:xfrm>
              <a:prstGeom prst="rect">
                <a:avLst/>
              </a:prstGeom>
              <a:noFill/>
            </p:spPr>
            <p:txBody>
              <a:bodyPr wrap="square">
                <a:spAutoFit/>
              </a:bodyPr>
              <a:lstStyle/>
              <a:p>
                <a:pPr algn="ctr"/>
                <a:r>
                  <a:rPr lang="en-US" sz="1200" dirty="0">
                    <a:effectLst/>
                    <a:latin typeface="Times New Roman" panose="02020603050405020304" pitchFamily="18" charset="0"/>
                    <a:ea typeface="Malgun Gothic" panose="020B0503020000020004" pitchFamily="34" charset="-127"/>
                  </a:rPr>
                  <a:t>Fig. 2. </a:t>
                </a:r>
                <a:r>
                  <a:rPr lang="en-US" sz="1200" dirty="0" err="1">
                    <a:effectLst/>
                    <a:latin typeface="Times New Roman" panose="02020603050405020304" pitchFamily="18" charset="0"/>
                    <a:ea typeface="Malgun Gothic" panose="020B0503020000020004" pitchFamily="34" charset="-127"/>
                  </a:rPr>
                  <a:t>Swissloop</a:t>
                </a:r>
                <a:r>
                  <a:rPr lang="en-US" sz="1200" dirty="0">
                    <a:effectLst/>
                    <a:latin typeface="Times New Roman" panose="02020603050405020304" pitchFamily="18" charset="0"/>
                    <a:ea typeface="Malgun Gothic" panose="020B0503020000020004" pitchFamily="34" charset="-127"/>
                  </a:rPr>
                  <a:t> linear induction motor with toroidal windings. [2]</a:t>
                </a:r>
                <a:endParaRPr lang="en-CA" dirty="0"/>
              </a:p>
            </p:txBody>
          </p:sp>
          <p:pic>
            <p:nvPicPr>
              <p:cNvPr id="10" name="Picture 9">
                <a:extLst>
                  <a:ext uri="{FF2B5EF4-FFF2-40B4-BE49-F238E27FC236}">
                    <a16:creationId xmlns:a16="http://schemas.microsoft.com/office/drawing/2014/main" id="{AF7FC21F-014E-1ABA-FA23-03540553C9C7}"/>
                  </a:ext>
                </a:extLst>
              </p:cNvPr>
              <p:cNvPicPr>
                <a:picLocks noChangeAspect="1"/>
              </p:cNvPicPr>
              <p:nvPr/>
            </p:nvPicPr>
            <p:blipFill>
              <a:blip r:embed="rId2"/>
              <a:stretch>
                <a:fillRect/>
              </a:stretch>
            </p:blipFill>
            <p:spPr>
              <a:xfrm>
                <a:off x="6212823" y="3644669"/>
                <a:ext cx="3435527" cy="1162110"/>
              </a:xfrm>
              <a:prstGeom prst="rect">
                <a:avLst/>
              </a:prstGeom>
            </p:spPr>
          </p:pic>
        </p:grpSp>
        <p:grpSp>
          <p:nvGrpSpPr>
            <p:cNvPr id="4" name="Group 3">
              <a:extLst>
                <a:ext uri="{FF2B5EF4-FFF2-40B4-BE49-F238E27FC236}">
                  <a16:creationId xmlns:a16="http://schemas.microsoft.com/office/drawing/2014/main" id="{C4381DB6-2AAF-CDFE-D9F6-8E82A901E6C2}"/>
                </a:ext>
              </a:extLst>
            </p:cNvPr>
            <p:cNvGrpSpPr/>
            <p:nvPr/>
          </p:nvGrpSpPr>
          <p:grpSpPr>
            <a:xfrm>
              <a:off x="6597017" y="1482158"/>
              <a:ext cx="2667138" cy="2210074"/>
              <a:chOff x="6321557" y="1721529"/>
              <a:chExt cx="2667138" cy="2210074"/>
            </a:xfrm>
          </p:grpSpPr>
          <p:sp>
            <p:nvSpPr>
              <p:cNvPr id="15" name="TextBox 14">
                <a:extLst>
                  <a:ext uri="{FF2B5EF4-FFF2-40B4-BE49-F238E27FC236}">
                    <a16:creationId xmlns:a16="http://schemas.microsoft.com/office/drawing/2014/main" id="{84FCF18E-5048-7242-09C0-171724C927AA}"/>
                  </a:ext>
                </a:extLst>
              </p:cNvPr>
              <p:cNvSpPr txBox="1"/>
              <p:nvPr/>
            </p:nvSpPr>
            <p:spPr>
              <a:xfrm>
                <a:off x="6321557" y="3469938"/>
                <a:ext cx="2667138" cy="461665"/>
              </a:xfrm>
              <a:prstGeom prst="rect">
                <a:avLst/>
              </a:prstGeom>
              <a:noFill/>
            </p:spPr>
            <p:txBody>
              <a:bodyPr wrap="square">
                <a:spAutoFit/>
              </a:bodyPr>
              <a:lstStyle/>
              <a:p>
                <a:pPr algn="ctr"/>
                <a:r>
                  <a:rPr lang="en-US" sz="1200" dirty="0">
                    <a:effectLst/>
                    <a:latin typeface="Times New Roman" panose="02020603050405020304" pitchFamily="18" charset="0"/>
                    <a:ea typeface="Malgun Gothic" panose="020B0503020000020004" pitchFamily="34" charset="-127"/>
                  </a:rPr>
                  <a:t>Fig. 1. 2013 ICE Siemens </a:t>
                </a:r>
                <a:r>
                  <a:rPr lang="en-US" sz="1200" dirty="0" err="1">
                    <a:effectLst/>
                    <a:latin typeface="Times New Roman" panose="02020603050405020304" pitchFamily="18" charset="0"/>
                    <a:ea typeface="Malgun Gothic" panose="020B0503020000020004" pitchFamily="34" charset="-127"/>
                  </a:rPr>
                  <a:t>Velaro</a:t>
                </a:r>
                <a:r>
                  <a:rPr lang="en-US" sz="1200" dirty="0">
                    <a:effectLst/>
                    <a:latin typeface="Times New Roman" panose="02020603050405020304" pitchFamily="18" charset="0"/>
                    <a:ea typeface="Malgun Gothic" panose="020B0503020000020004" pitchFamily="34" charset="-127"/>
                  </a:rPr>
                  <a:t> D powered train. [3]</a:t>
                </a:r>
                <a:endParaRPr lang="en-CA" dirty="0"/>
              </a:p>
            </p:txBody>
          </p:sp>
          <p:pic>
            <p:nvPicPr>
              <p:cNvPr id="6" name="Picture 5">
                <a:extLst>
                  <a:ext uri="{FF2B5EF4-FFF2-40B4-BE49-F238E27FC236}">
                    <a16:creationId xmlns:a16="http://schemas.microsoft.com/office/drawing/2014/main" id="{25F68EC1-D44A-5245-2E17-58876737DE77}"/>
                  </a:ext>
                </a:extLst>
              </p:cNvPr>
              <p:cNvPicPr>
                <a:picLocks noChangeAspect="1"/>
              </p:cNvPicPr>
              <p:nvPr/>
            </p:nvPicPr>
            <p:blipFill>
              <a:blip r:embed="rId3"/>
              <a:stretch>
                <a:fillRect/>
              </a:stretch>
            </p:blipFill>
            <p:spPr>
              <a:xfrm>
                <a:off x="6321557" y="1721529"/>
                <a:ext cx="2667137" cy="1663786"/>
              </a:xfrm>
              <a:prstGeom prst="rect">
                <a:avLst/>
              </a:prstGeom>
            </p:spPr>
          </p:pic>
        </p:grpSp>
      </p:grpSp>
      <p:sp>
        <p:nvSpPr>
          <p:cNvPr id="17" name="TextBox 16">
            <a:extLst>
              <a:ext uri="{FF2B5EF4-FFF2-40B4-BE49-F238E27FC236}">
                <a16:creationId xmlns:a16="http://schemas.microsoft.com/office/drawing/2014/main" id="{C2A40BD2-8E71-CE14-7B22-8C4FF2E06A64}"/>
              </a:ext>
            </a:extLst>
          </p:cNvPr>
          <p:cNvSpPr txBox="1"/>
          <p:nvPr/>
        </p:nvSpPr>
        <p:spPr>
          <a:xfrm>
            <a:off x="5790006" y="945854"/>
            <a:ext cx="5727087" cy="369332"/>
          </a:xfrm>
          <a:prstGeom prst="rect">
            <a:avLst/>
          </a:prstGeom>
          <a:noFill/>
        </p:spPr>
        <p:txBody>
          <a:bodyPr wrap="square">
            <a:spAutoFit/>
          </a:bodyPr>
          <a:lstStyle/>
          <a:p>
            <a:r>
              <a:rPr lang="en-CA" baseline="30000" dirty="0">
                <a:latin typeface="Times New Roman" panose="02020603050405020304" pitchFamily="18" charset="0"/>
                <a:cs typeface="Times New Roman" panose="02020603050405020304" pitchFamily="18" charset="0"/>
              </a:rPr>
              <a:t>(1) </a:t>
            </a:r>
            <a:r>
              <a:rPr lang="en-CA" dirty="0">
                <a:latin typeface="Times New Roman" panose="02020603050405020304" pitchFamily="18" charset="0"/>
                <a:cs typeface="Times New Roman" panose="02020603050405020304" pitchFamily="18" charset="0"/>
              </a:rPr>
              <a:t>Testing performance exceeds regulated performance</a:t>
            </a:r>
          </a:p>
        </p:txBody>
      </p:sp>
    </p:spTree>
    <p:extLst>
      <p:ext uri="{BB962C8B-B14F-4D97-AF65-F5344CB8AC3E}">
        <p14:creationId xmlns:p14="http://schemas.microsoft.com/office/powerpoint/2010/main" val="2087442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Induction Motor Modeling for Optimization</a:t>
            </a:r>
          </a:p>
        </p:txBody>
      </p:sp>
      <p:sp>
        <p:nvSpPr>
          <p:cNvPr id="35" name="TextBox 34">
            <a:extLst>
              <a:ext uri="{FF2B5EF4-FFF2-40B4-BE49-F238E27FC236}">
                <a16:creationId xmlns:a16="http://schemas.microsoft.com/office/drawing/2014/main" id="{40D61C2A-F045-FFC7-6896-112789159C91}"/>
              </a:ext>
            </a:extLst>
          </p:cNvPr>
          <p:cNvSpPr txBox="1"/>
          <p:nvPr/>
        </p:nvSpPr>
        <p:spPr>
          <a:xfrm>
            <a:off x="398407" y="5617543"/>
            <a:ext cx="11391721" cy="400110"/>
          </a:xfrm>
          <a:prstGeom prst="rect">
            <a:avLst/>
          </a:prstGeom>
          <a:noFill/>
          <a:ln>
            <a:solidFill>
              <a:srgbClr val="FF0000"/>
            </a:solidFill>
            <a:prstDash val="lgDash"/>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FEA software is the industry standard, although hybrid models are accurate and computationally competitive.</a:t>
            </a:r>
            <a:endParaRPr lang="en-CA"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95D2F15-3155-60D5-AAE0-2199288777CF}"/>
              </a:ext>
            </a:extLst>
          </p:cNvPr>
          <p:cNvSpPr txBox="1"/>
          <p:nvPr/>
        </p:nvSpPr>
        <p:spPr>
          <a:xfrm>
            <a:off x="673675" y="920814"/>
            <a:ext cx="10841185" cy="276999"/>
          </a:xfrm>
          <a:prstGeom prst="rect">
            <a:avLst/>
          </a:prstGeom>
          <a:noFill/>
        </p:spPr>
        <p:txBody>
          <a:bodyPr wrap="square">
            <a:spAutoFit/>
          </a:bodyPr>
          <a:lstStyle/>
          <a:p>
            <a:pPr algn="ctr">
              <a:spcAft>
                <a:spcPts val="600"/>
              </a:spcAft>
            </a:pPr>
            <a:r>
              <a:rPr lang="en-CA" sz="1200" cap="small" dirty="0">
                <a:effectLst/>
                <a:latin typeface="Times New Roman" panose="02020603050405020304" pitchFamily="18" charset="0"/>
                <a:ea typeface="Calibri" panose="020F0502020204030204" pitchFamily="34" charset="0"/>
                <a:cs typeface="Times New Roman" panose="02020603050405020304" pitchFamily="18" charset="0"/>
              </a:rPr>
              <a:t>Table 2. Advantages and Disadvantages of Analytical Models </a:t>
            </a:r>
            <a:r>
              <a:rPr lang="en-CA" sz="1200" cap="small"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CA" sz="1200" cap="small"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4</a:t>
            </a:r>
            <a:r>
              <a:rPr lang="en-CA" sz="1200" cap="small"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a:t>
            </a:r>
            <a:endParaRPr lang="en-CA" sz="1200" cap="small"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FCD6F15F-E49E-720F-3A8B-20FA18FA956D}"/>
              </a:ext>
            </a:extLst>
          </p:cNvPr>
          <p:cNvGraphicFramePr/>
          <p:nvPr>
            <p:extLst>
              <p:ext uri="{D42A27DB-BD31-4B8C-83A1-F6EECF244321}">
                <p14:modId xmlns:p14="http://schemas.microsoft.com/office/powerpoint/2010/main" val="2407208603"/>
              </p:ext>
            </p:extLst>
          </p:nvPr>
        </p:nvGraphicFramePr>
        <p:xfrm>
          <a:off x="673676" y="1282333"/>
          <a:ext cx="10841184" cy="4104000"/>
        </p:xfrm>
        <a:graphic>
          <a:graphicData uri="http://schemas.openxmlformats.org/drawingml/2006/table">
            <a:tbl>
              <a:tblPr firstRow="1" bandRow="1">
                <a:tableStyleId>{5C22544A-7EE6-4342-B048-85BDC9FD1C3A}</a:tableStyleId>
              </a:tblPr>
              <a:tblGrid>
                <a:gridCol w="1806864">
                  <a:extLst>
                    <a:ext uri="{9D8B030D-6E8A-4147-A177-3AD203B41FA5}">
                      <a16:colId xmlns:a16="http://schemas.microsoft.com/office/drawing/2014/main" val="1334185341"/>
                    </a:ext>
                  </a:extLst>
                </a:gridCol>
                <a:gridCol w="1806864">
                  <a:extLst>
                    <a:ext uri="{9D8B030D-6E8A-4147-A177-3AD203B41FA5}">
                      <a16:colId xmlns:a16="http://schemas.microsoft.com/office/drawing/2014/main" val="2212725453"/>
                    </a:ext>
                  </a:extLst>
                </a:gridCol>
                <a:gridCol w="1806864">
                  <a:extLst>
                    <a:ext uri="{9D8B030D-6E8A-4147-A177-3AD203B41FA5}">
                      <a16:colId xmlns:a16="http://schemas.microsoft.com/office/drawing/2014/main" val="4272398581"/>
                    </a:ext>
                  </a:extLst>
                </a:gridCol>
                <a:gridCol w="1806864">
                  <a:extLst>
                    <a:ext uri="{9D8B030D-6E8A-4147-A177-3AD203B41FA5}">
                      <a16:colId xmlns:a16="http://schemas.microsoft.com/office/drawing/2014/main" val="4065950699"/>
                    </a:ext>
                  </a:extLst>
                </a:gridCol>
                <a:gridCol w="1806864">
                  <a:extLst>
                    <a:ext uri="{9D8B030D-6E8A-4147-A177-3AD203B41FA5}">
                      <a16:colId xmlns:a16="http://schemas.microsoft.com/office/drawing/2014/main" val="691259587"/>
                    </a:ext>
                  </a:extLst>
                </a:gridCol>
                <a:gridCol w="1806864">
                  <a:extLst>
                    <a:ext uri="{9D8B030D-6E8A-4147-A177-3AD203B41FA5}">
                      <a16:colId xmlns:a16="http://schemas.microsoft.com/office/drawing/2014/main" val="1705144408"/>
                    </a:ext>
                  </a:extLst>
                </a:gridCol>
              </a:tblGrid>
              <a:tr h="360000">
                <a:tc gridSpan="2">
                  <a:txBody>
                    <a:bodyPr/>
                    <a:lstStyle/>
                    <a:p>
                      <a:pPr algn="ctr"/>
                      <a:r>
                        <a:rPr lang="en-CA" sz="1600" dirty="0">
                          <a:solidFill>
                            <a:sysClr val="windowText" lastClr="000000"/>
                          </a:solidFill>
                          <a:latin typeface="Times New Roman" panose="02020603050405020304" pitchFamily="18" charset="0"/>
                          <a:cs typeface="Times New Roman" panose="02020603050405020304" pitchFamily="18" charset="0"/>
                        </a:rPr>
                        <a:t>FEA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CA" sz="1600" dirty="0">
                          <a:solidFill>
                            <a:sysClr val="windowText" lastClr="000000"/>
                          </a:solidFill>
                          <a:latin typeface="Times New Roman" panose="02020603050405020304" pitchFamily="18" charset="0"/>
                          <a:cs typeface="Times New Roman" panose="02020603050405020304" pitchFamily="18" charset="0"/>
                        </a:rPr>
                        <a:t>MEC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CA" sz="1600" dirty="0">
                          <a:solidFill>
                            <a:sysClr val="windowText" lastClr="000000"/>
                          </a:solidFill>
                          <a:latin typeface="Times New Roman" panose="02020603050405020304" pitchFamily="18" charset="0"/>
                          <a:cs typeface="Times New Roman" panose="02020603050405020304" pitchFamily="18" charset="0"/>
                        </a:rPr>
                        <a:t>Harmonic Model (HM)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8087010"/>
                  </a:ext>
                </a:extLst>
              </a:tr>
              <a:tr h="36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ea typeface="Malgun Gothic" panose="020B0503020000020004" pitchFamily="34" charset="-127"/>
                          <a:cs typeface="Times New Roman" panose="02020603050405020304" pitchFamily="18" charset="0"/>
                        </a:rPr>
                        <a:t>Advantage</a:t>
                      </a:r>
                      <a:endParaRPr kumimoji="0" lang="en-CA" sz="1600" b="0" i="0" u="none" strike="noStrike" kern="1200" cap="none" spc="0" normalizeH="0" baseline="0" noProof="0" dirty="0">
                        <a:ln>
                          <a:noFill/>
                        </a:ln>
                        <a:solidFill>
                          <a:prstClr val="black"/>
                        </a:solidFill>
                        <a:effectLst/>
                        <a:uLnTx/>
                        <a:uFillTx/>
                        <a:latin typeface="Times New Roman" panose="02020603050405020304" pitchFamily="18" charset="0"/>
                        <a:ea typeface="Malgun Gothic" panose="020B0503020000020004" pitchFamily="34" charset="-127"/>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ea typeface="Malgun Gothic" panose="020B0503020000020004" pitchFamily="34" charset="-127"/>
                          <a:cs typeface="Times New Roman" panose="02020603050405020304" pitchFamily="18" charset="0"/>
                        </a:rPr>
                        <a:t>Disadvantage</a:t>
                      </a:r>
                      <a:endParaRPr kumimoji="0" lang="en-CA" sz="1600" b="0" i="0" u="none" strike="noStrike" kern="1200" cap="none" spc="0" normalizeH="0" baseline="0" noProof="0" dirty="0">
                        <a:ln>
                          <a:noFill/>
                        </a:ln>
                        <a:solidFill>
                          <a:prstClr val="black"/>
                        </a:solidFill>
                        <a:effectLst/>
                        <a:uLnTx/>
                        <a:uFillTx/>
                        <a:latin typeface="Times New Roman" panose="02020603050405020304" pitchFamily="18" charset="0"/>
                        <a:ea typeface="Malgun Gothic" panose="020B0503020000020004" pitchFamily="34" charset="-127"/>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ea typeface="Malgun Gothic" panose="020B0503020000020004" pitchFamily="34" charset="-127"/>
                          <a:cs typeface="Times New Roman" panose="02020603050405020304" pitchFamily="18" charset="0"/>
                        </a:rPr>
                        <a:t>Advantage</a:t>
                      </a:r>
                      <a:endParaRPr kumimoji="0" lang="en-CA" sz="1600" b="0" i="0" u="none" strike="noStrike" kern="1200" cap="none" spc="0" normalizeH="0" baseline="0" noProof="0" dirty="0">
                        <a:ln>
                          <a:noFill/>
                        </a:ln>
                        <a:solidFill>
                          <a:prstClr val="black"/>
                        </a:solidFill>
                        <a:effectLst/>
                        <a:uLnTx/>
                        <a:uFillTx/>
                        <a:latin typeface="Times New Roman" panose="02020603050405020304" pitchFamily="18" charset="0"/>
                        <a:ea typeface="Malgun Gothic" panose="020B0503020000020004" pitchFamily="34" charset="-127"/>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ea typeface="Malgun Gothic" panose="020B0503020000020004" pitchFamily="34" charset="-127"/>
                          <a:cs typeface="Times New Roman" panose="02020603050405020304" pitchFamily="18" charset="0"/>
                        </a:rPr>
                        <a:t>Disadvantage</a:t>
                      </a:r>
                      <a:endParaRPr kumimoji="0" lang="en-CA" sz="1600" b="0" i="0" u="none" strike="noStrike" kern="1200" cap="none" spc="0" normalizeH="0" baseline="0" noProof="0" dirty="0">
                        <a:ln>
                          <a:noFill/>
                        </a:ln>
                        <a:solidFill>
                          <a:prstClr val="black"/>
                        </a:solidFill>
                        <a:effectLst/>
                        <a:uLnTx/>
                        <a:uFillTx/>
                        <a:latin typeface="Times New Roman" panose="02020603050405020304" pitchFamily="18" charset="0"/>
                        <a:ea typeface="Malgun Gothic" panose="020B0503020000020004" pitchFamily="34" charset="-127"/>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ea typeface="Malgun Gothic" panose="020B0503020000020004" pitchFamily="34" charset="-127"/>
                          <a:cs typeface="Times New Roman" panose="02020603050405020304" pitchFamily="18" charset="0"/>
                        </a:rPr>
                        <a:t>Advantage</a:t>
                      </a:r>
                      <a:endParaRPr kumimoji="0" lang="en-CA" sz="1600" b="0" i="0" u="none" strike="noStrike" kern="1200" cap="none" spc="0" normalizeH="0" baseline="0" noProof="0" dirty="0">
                        <a:ln>
                          <a:noFill/>
                        </a:ln>
                        <a:solidFill>
                          <a:prstClr val="black"/>
                        </a:solidFill>
                        <a:effectLst/>
                        <a:uLnTx/>
                        <a:uFillTx/>
                        <a:latin typeface="Times New Roman" panose="02020603050405020304" pitchFamily="18" charset="0"/>
                        <a:ea typeface="Malgun Gothic" panose="020B0503020000020004" pitchFamily="34" charset="-127"/>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ea typeface="Malgun Gothic" panose="020B0503020000020004" pitchFamily="34" charset="-127"/>
                          <a:cs typeface="Times New Roman" panose="02020603050405020304" pitchFamily="18" charset="0"/>
                        </a:rPr>
                        <a:t>Disadvantage</a:t>
                      </a:r>
                      <a:endParaRPr kumimoji="0" lang="en-CA" sz="1600" b="0" i="0" u="none" strike="noStrike" kern="1200" cap="none" spc="0" normalizeH="0" baseline="0" noProof="0" dirty="0">
                        <a:ln>
                          <a:noFill/>
                        </a:ln>
                        <a:solidFill>
                          <a:prstClr val="black"/>
                        </a:solidFill>
                        <a:effectLst/>
                        <a:uLnTx/>
                        <a:uFillTx/>
                        <a:latin typeface="Times New Roman" panose="02020603050405020304" pitchFamily="18" charset="0"/>
                        <a:ea typeface="Malgun Gothic" panose="020B0503020000020004" pitchFamily="34" charset="-127"/>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795827061"/>
                  </a:ext>
                </a:extLst>
              </a:tr>
              <a:tr h="3384000">
                <a:tc>
                  <a:txBody>
                    <a:bodyPr/>
                    <a:lstStyle/>
                    <a:p>
                      <a:pPr marL="342900" marR="0" lvl="0" indent="-270000" algn="l" defTabSz="914400" rtl="0" eaLnBrk="1" fontAlgn="auto" latinLnBrk="0" hangingPunct="1">
                        <a:lnSpc>
                          <a:spcPct val="100000"/>
                        </a:lnSpc>
                        <a:spcBef>
                          <a:spcPts val="0"/>
                        </a:spcBef>
                        <a:spcAft>
                          <a:spcPts val="600"/>
                        </a:spcAft>
                        <a:buClrTx/>
                        <a:buSzTx/>
                        <a:buFont typeface="Symbol" panose="05050102010706020507" pitchFamily="18" charset="2"/>
                        <a:buChar char=""/>
                        <a:tabLst/>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algun Gothic" panose="020B0503020000020004" pitchFamily="34" charset="-127"/>
                          <a:cs typeface="Times New Roman" panose="02020603050405020304" pitchFamily="18" charset="0"/>
                        </a:rPr>
                        <a:t>Machine code and modern modelling techniques combine accuracy and efficiency</a:t>
                      </a:r>
                    </a:p>
                    <a:p>
                      <a:pPr marL="342900" marR="0" lvl="0" indent="-270000" algn="l" defTabSz="914400" rtl="0" eaLnBrk="1" fontAlgn="auto" latinLnBrk="0" hangingPunct="1">
                        <a:lnSpc>
                          <a:spcPct val="100000"/>
                        </a:lnSpc>
                        <a:spcBef>
                          <a:spcPts val="0"/>
                        </a:spcBef>
                        <a:spcAft>
                          <a:spcPts val="600"/>
                        </a:spcAft>
                        <a:buClrTx/>
                        <a:buSzTx/>
                        <a:buFont typeface="Symbol" panose="05050102010706020507" pitchFamily="18" charset="2"/>
                        <a:buChar char=""/>
                        <a:tabLst/>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algun Gothic" panose="020B0503020000020004" pitchFamily="34" charset="-127"/>
                          <a:cs typeface="Times New Roman" panose="02020603050405020304" pitchFamily="18" charset="0"/>
                        </a:rPr>
                        <a:t>Accurately models magnetic and electrical losses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342900" marR="0" lvl="0" indent="-27000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algun Gothic" panose="020B0503020000020004" pitchFamily="34" charset="-127"/>
                          <a:cs typeface="Times New Roman" panose="02020603050405020304" pitchFamily="18" charset="0"/>
                        </a:rPr>
                        <a:t>High computation demand for dense-mesh, transient simulations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342900" marR="0" lvl="0" indent="-27000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algun Gothic" panose="020B0503020000020004" pitchFamily="34" charset="-127"/>
                          <a:cs typeface="Times New Roman" panose="02020603050405020304" pitchFamily="18" charset="0"/>
                        </a:rPr>
                        <a:t>Accurately models complex geometries with a relatively dense mesh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342900" marR="0" lvl="0" indent="-270000" algn="l" defTabSz="914400" rtl="0" eaLnBrk="1" fontAlgn="auto" latinLnBrk="0" hangingPunct="1">
                        <a:lnSpc>
                          <a:spcPct val="100000"/>
                        </a:lnSpc>
                        <a:spcBef>
                          <a:spcPts val="0"/>
                        </a:spcBef>
                        <a:spcAft>
                          <a:spcPts val="600"/>
                        </a:spcAft>
                        <a:buClrTx/>
                        <a:buSzTx/>
                        <a:buFont typeface="Symbol" panose="05050102010706020507" pitchFamily="18" charset="2"/>
                        <a:buChar char=""/>
                        <a:tabLst/>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algun Gothic" panose="020B0503020000020004" pitchFamily="34" charset="-127"/>
                          <a:cs typeface="Times New Roman" panose="02020603050405020304" pitchFamily="18" charset="0"/>
                        </a:rPr>
                        <a:t>Discretization of the spatial domain scales with model complexity</a:t>
                      </a:r>
                    </a:p>
                    <a:p>
                      <a:pPr marL="342900" marR="0" lvl="0" indent="-270000" algn="l" defTabSz="914400" rtl="0" eaLnBrk="1" fontAlgn="auto" latinLnBrk="0" hangingPunct="1">
                        <a:lnSpc>
                          <a:spcPct val="100000"/>
                        </a:lnSpc>
                        <a:spcBef>
                          <a:spcPts val="0"/>
                        </a:spcBef>
                        <a:spcAft>
                          <a:spcPts val="600"/>
                        </a:spcAft>
                        <a:buClrTx/>
                        <a:buSzTx/>
                        <a:buFont typeface="Symbol" panose="05050102010706020507" pitchFamily="18" charset="2"/>
                        <a:buChar char=""/>
                        <a:tabLst/>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algun Gothic" panose="020B0503020000020004" pitchFamily="34" charset="-127"/>
                          <a:cs typeface="Times New Roman" panose="02020603050405020304" pitchFamily="18" charset="0"/>
                        </a:rPr>
                        <a:t>Errors in the solution occur near abrupt changes in source potential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342900" marR="0" lvl="0" indent="-270000" algn="l" defTabSz="914400" rtl="0" eaLnBrk="1" fontAlgn="auto" latinLnBrk="0" hangingPunct="1">
                        <a:lnSpc>
                          <a:spcPct val="100000"/>
                        </a:lnSpc>
                        <a:spcBef>
                          <a:spcPts val="0"/>
                        </a:spcBef>
                        <a:spcAft>
                          <a:spcPts val="600"/>
                        </a:spcAft>
                        <a:buClrTx/>
                        <a:buSzTx/>
                        <a:buFont typeface="Symbol" panose="05050102010706020507" pitchFamily="18" charset="2"/>
                        <a:buChar char=""/>
                        <a:tabLst/>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algun Gothic" panose="020B0503020000020004" pitchFamily="34" charset="-127"/>
                          <a:cs typeface="Times New Roman" panose="02020603050405020304" pitchFamily="18" charset="0"/>
                        </a:rPr>
                        <a:t>The computation intensity only scales with harmonics, not mesh density</a:t>
                      </a:r>
                    </a:p>
                    <a:p>
                      <a:pPr marL="342900" marR="0" lvl="0" indent="-270000" algn="l" defTabSz="914400" rtl="0" eaLnBrk="1" fontAlgn="auto" latinLnBrk="0" hangingPunct="1">
                        <a:lnSpc>
                          <a:spcPct val="100000"/>
                        </a:lnSpc>
                        <a:spcBef>
                          <a:spcPts val="0"/>
                        </a:spcBef>
                        <a:spcAft>
                          <a:spcPts val="600"/>
                        </a:spcAft>
                        <a:buClrTx/>
                        <a:buSzTx/>
                        <a:buFont typeface="Symbol" panose="05050102010706020507" pitchFamily="18" charset="2"/>
                        <a:buChar char=""/>
                        <a:tabLst/>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algun Gothic" panose="020B0503020000020004" pitchFamily="34" charset="-127"/>
                          <a:cs typeface="Times New Roman" panose="02020603050405020304" pitchFamily="18" charset="0"/>
                        </a:rPr>
                        <a:t>Lack of discretization, allows for solution at any spatial position within the region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342900" marR="0" lvl="0" indent="-270000" algn="l" defTabSz="914400" rtl="0" eaLnBrk="1" fontAlgn="auto" latinLnBrk="0" hangingPunct="1">
                        <a:lnSpc>
                          <a:spcPct val="100000"/>
                        </a:lnSpc>
                        <a:spcBef>
                          <a:spcPts val="0"/>
                        </a:spcBef>
                        <a:spcAft>
                          <a:spcPts val="600"/>
                        </a:spcAft>
                        <a:buClrTx/>
                        <a:buSzTx/>
                        <a:buFont typeface="Symbol" panose="05050102010706020507" pitchFamily="18" charset="2"/>
                        <a:buChar char=""/>
                        <a:tabLst/>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algun Gothic" panose="020B0503020000020004" pitchFamily="34" charset="-127"/>
                          <a:cs typeface="Times New Roman" panose="02020603050405020304" pitchFamily="18" charset="0"/>
                        </a:rPr>
                        <a:t>Inaccurately models complex geometries </a:t>
                      </a:r>
                    </a:p>
                    <a:p>
                      <a:pPr marL="342900" marR="0" lvl="0" indent="-270000" algn="l" defTabSz="914400" rtl="0" eaLnBrk="1" fontAlgn="auto" latinLnBrk="0" hangingPunct="1">
                        <a:lnSpc>
                          <a:spcPct val="100000"/>
                        </a:lnSpc>
                        <a:spcBef>
                          <a:spcPts val="0"/>
                        </a:spcBef>
                        <a:spcAft>
                          <a:spcPts val="600"/>
                        </a:spcAft>
                        <a:buClrTx/>
                        <a:buSzTx/>
                        <a:buFont typeface="Symbol" panose="05050102010706020507" pitchFamily="18" charset="2"/>
                        <a:buChar char=""/>
                        <a:tabLst/>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algun Gothic" panose="020B0503020000020004" pitchFamily="34" charset="-127"/>
                          <a:cs typeface="Times New Roman" panose="02020603050405020304" pitchFamily="18" charset="0"/>
                        </a:rPr>
                        <a:t>Requires many harmonics to accurately predict the waveform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055526940"/>
                  </a:ext>
                </a:extLst>
              </a:tr>
            </a:tbl>
          </a:graphicData>
        </a:graphic>
      </p:graphicFrame>
    </p:spTree>
    <p:extLst>
      <p:ext uri="{BB962C8B-B14F-4D97-AF65-F5344CB8AC3E}">
        <p14:creationId xmlns:p14="http://schemas.microsoft.com/office/powerpoint/2010/main" val="2513468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Induction Motor Modeling for Optimization</a:t>
            </a:r>
          </a:p>
        </p:txBody>
      </p:sp>
      <p:sp>
        <p:nvSpPr>
          <p:cNvPr id="35" name="TextBox 34">
            <a:extLst>
              <a:ext uri="{FF2B5EF4-FFF2-40B4-BE49-F238E27FC236}">
                <a16:creationId xmlns:a16="http://schemas.microsoft.com/office/drawing/2014/main" id="{40D61C2A-F045-FFC7-6896-112789159C91}"/>
              </a:ext>
            </a:extLst>
          </p:cNvPr>
          <p:cNvSpPr txBox="1"/>
          <p:nvPr/>
        </p:nvSpPr>
        <p:spPr>
          <a:xfrm>
            <a:off x="1065978" y="5648766"/>
            <a:ext cx="10060043" cy="400110"/>
          </a:xfrm>
          <a:prstGeom prst="rect">
            <a:avLst/>
          </a:prstGeom>
          <a:noFill/>
          <a:ln>
            <a:solidFill>
              <a:srgbClr val="FF0000"/>
            </a:solidFill>
            <a:prstDash val="lgDash"/>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There are trade-offs when modify motor meta-parameters such as primary motor slots and poles.</a:t>
            </a:r>
            <a:endParaRPr lang="en-CA"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95D2F15-3155-60D5-AAE0-2199288777CF}"/>
              </a:ext>
            </a:extLst>
          </p:cNvPr>
          <p:cNvSpPr txBox="1"/>
          <p:nvPr/>
        </p:nvSpPr>
        <p:spPr>
          <a:xfrm>
            <a:off x="673675" y="920814"/>
            <a:ext cx="10841185" cy="276999"/>
          </a:xfrm>
          <a:prstGeom prst="rect">
            <a:avLst/>
          </a:prstGeom>
          <a:noFill/>
        </p:spPr>
        <p:txBody>
          <a:bodyPr wrap="square">
            <a:spAutoFit/>
          </a:bodyPr>
          <a:lstStyle/>
          <a:p>
            <a:pPr algn="ctr">
              <a:spcAft>
                <a:spcPts val="600"/>
              </a:spcAft>
            </a:pPr>
            <a:r>
              <a:rPr lang="en-CA" sz="1200" cap="small" dirty="0">
                <a:effectLst/>
                <a:latin typeface="Times New Roman" panose="02020603050405020304" pitchFamily="18" charset="0"/>
                <a:ea typeface="Calibri" panose="020F0502020204030204" pitchFamily="34" charset="0"/>
                <a:cs typeface="Times New Roman" panose="02020603050405020304" pitchFamily="18" charset="0"/>
              </a:rPr>
              <a:t>Table 3. Advantages and Disadvantages of Analytical Models </a:t>
            </a:r>
            <a:r>
              <a:rPr lang="en-CA" sz="1200" cap="small"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CA" sz="1200" cap="small"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8</a:t>
            </a:r>
            <a:r>
              <a:rPr lang="en-CA" sz="1200" cap="small"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a:t>
            </a:r>
            <a:endParaRPr lang="en-CA" sz="1200" cap="small"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6A97E51F-2EDD-7866-B8FA-8C6BA13F33D7}"/>
              </a:ext>
            </a:extLst>
          </p:cNvPr>
          <p:cNvGraphicFramePr>
            <a:graphicFrameLocks noGrp="1"/>
          </p:cNvGraphicFramePr>
          <p:nvPr>
            <p:extLst>
              <p:ext uri="{D42A27DB-BD31-4B8C-83A1-F6EECF244321}">
                <p14:modId xmlns:p14="http://schemas.microsoft.com/office/powerpoint/2010/main" val="4290428933"/>
              </p:ext>
            </p:extLst>
          </p:nvPr>
        </p:nvGraphicFramePr>
        <p:xfrm>
          <a:off x="2246264" y="1285483"/>
          <a:ext cx="7696006" cy="3780000"/>
        </p:xfrm>
        <a:graphic>
          <a:graphicData uri="http://schemas.openxmlformats.org/drawingml/2006/table">
            <a:tbl>
              <a:tblPr firstRow="1" firstCol="1" bandRow="1"/>
              <a:tblGrid>
                <a:gridCol w="360000">
                  <a:extLst>
                    <a:ext uri="{9D8B030D-6E8A-4147-A177-3AD203B41FA5}">
                      <a16:colId xmlns:a16="http://schemas.microsoft.com/office/drawing/2014/main" val="447440537"/>
                    </a:ext>
                  </a:extLst>
                </a:gridCol>
                <a:gridCol w="1381763">
                  <a:extLst>
                    <a:ext uri="{9D8B030D-6E8A-4147-A177-3AD203B41FA5}">
                      <a16:colId xmlns:a16="http://schemas.microsoft.com/office/drawing/2014/main" val="3089761049"/>
                    </a:ext>
                  </a:extLst>
                </a:gridCol>
                <a:gridCol w="5954243">
                  <a:extLst>
                    <a:ext uri="{9D8B030D-6E8A-4147-A177-3AD203B41FA5}">
                      <a16:colId xmlns:a16="http://schemas.microsoft.com/office/drawing/2014/main" val="1503918506"/>
                    </a:ext>
                  </a:extLst>
                </a:gridCol>
              </a:tblGrid>
              <a:tr h="1260000">
                <a:tc rowSpan="2">
                  <a:txBody>
                    <a:bodyPr/>
                    <a:lstStyle/>
                    <a:p>
                      <a:pPr algn="ctr">
                        <a:lnSpc>
                          <a:spcPct val="100000"/>
                        </a:lnSpc>
                        <a:spcBef>
                          <a:spcPts val="0"/>
                        </a:spcBef>
                        <a:spcAft>
                          <a:spcPts val="0"/>
                        </a:spcAft>
                      </a:pPr>
                      <a:r>
                        <a:rPr lang="en-US" sz="1600" b="1"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Increase Slots</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39689" marR="39689" marT="0" marB="0" vert="vert27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1755" marR="71755" algn="ctr">
                        <a:lnSpc>
                          <a:spcPct val="100000"/>
                        </a:lnSpc>
                        <a:spcBef>
                          <a:spcPts val="0"/>
                        </a:spcBef>
                        <a:spcAft>
                          <a:spcPts val="0"/>
                        </a:spcAft>
                      </a:pPr>
                      <a:r>
                        <a:rPr lang="en-US" sz="1600" dirty="0">
                          <a:effectLst/>
                          <a:latin typeface="Times New Roman" panose="02020603050405020304" pitchFamily="18" charset="0"/>
                          <a:ea typeface="Malgun Gothic" panose="020B0503020000020004" pitchFamily="34" charset="-127"/>
                          <a:cs typeface="Times New Roman" panose="02020603050405020304" pitchFamily="18" charset="0"/>
                        </a:rPr>
                        <a:t>Advantage</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39689" marR="39689"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marL="342900" lvl="0" indent="-270000" algn="l">
                        <a:lnSpc>
                          <a:spcPct val="100000"/>
                        </a:lnSpc>
                        <a:spcBef>
                          <a:spcPts val="0"/>
                        </a:spcBef>
                        <a:spcAft>
                          <a:spcPts val="0"/>
                        </a:spcAft>
                        <a:buFont typeface="Symbol" panose="05050102010706020507" pitchFamily="18" charset="2"/>
                        <a:buChar char=""/>
                      </a:pPr>
                      <a:r>
                        <a:rPr lang="en-US" sz="16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Better primary field sin wave approximation resulting in improved efficiency</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p>
                      <a:pPr marL="342900" lvl="0" indent="-270000" algn="l">
                        <a:lnSpc>
                          <a:spcPct val="100000"/>
                        </a:lnSpc>
                        <a:spcBef>
                          <a:spcPts val="0"/>
                        </a:spcBef>
                        <a:spcAft>
                          <a:spcPts val="0"/>
                        </a:spcAft>
                        <a:buFont typeface="Symbol" panose="05050102010706020507" pitchFamily="18" charset="2"/>
                        <a:buChar char=""/>
                      </a:pPr>
                      <a:r>
                        <a:rPr lang="en-US" sz="16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Reduced mass due to the metal core being denser than the combination of copper and insulation in the slots</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39689" marR="39689"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602535304"/>
                  </a:ext>
                </a:extLst>
              </a:tr>
              <a:tr h="900000">
                <a:tc vMerge="1">
                  <a:txBody>
                    <a:bodyPr/>
                    <a:lstStyle/>
                    <a:p>
                      <a:endParaRPr lang="en-CA"/>
                    </a:p>
                  </a:txBody>
                  <a:tcPr/>
                </a:tc>
                <a:tc>
                  <a:txBody>
                    <a:bodyPr/>
                    <a:lstStyle/>
                    <a:p>
                      <a:pPr marL="71755" marR="71755" algn="ctr">
                        <a:lnSpc>
                          <a:spcPct val="100000"/>
                        </a:lnSpc>
                        <a:spcBef>
                          <a:spcPts val="0"/>
                        </a:spcBef>
                        <a:spcAft>
                          <a:spcPts val="0"/>
                        </a:spcAft>
                      </a:pPr>
                      <a:r>
                        <a:rPr lang="en-US" sz="1600" dirty="0">
                          <a:effectLst/>
                          <a:latin typeface="Times New Roman" panose="02020603050405020304" pitchFamily="18" charset="0"/>
                          <a:ea typeface="Malgun Gothic" panose="020B0503020000020004" pitchFamily="34" charset="-127"/>
                          <a:cs typeface="Times New Roman" panose="02020603050405020304" pitchFamily="18" charset="0"/>
                        </a:rPr>
                        <a:t>Disadvantage</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39689" marR="39689"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342900" lvl="0" indent="-270000" algn="l">
                        <a:lnSpc>
                          <a:spcPct val="100000"/>
                        </a:lnSpc>
                        <a:spcBef>
                          <a:spcPts val="0"/>
                        </a:spcBef>
                        <a:spcAft>
                          <a:spcPts val="0"/>
                        </a:spcAft>
                        <a:buFont typeface="Symbol" panose="05050102010706020507" pitchFamily="18" charset="2"/>
                        <a:buChar char=""/>
                      </a:pPr>
                      <a:r>
                        <a:rPr lang="en-US" sz="16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Complex to manufacture and wind the coils</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p>
                      <a:pPr marL="342900" lvl="0" indent="-270000" algn="l">
                        <a:lnSpc>
                          <a:spcPct val="100000"/>
                        </a:lnSpc>
                        <a:spcBef>
                          <a:spcPts val="0"/>
                        </a:spcBef>
                        <a:spcAft>
                          <a:spcPts val="0"/>
                        </a:spcAft>
                        <a:buFont typeface="Symbol" panose="05050102010706020507" pitchFamily="18" charset="2"/>
                        <a:buChar char=""/>
                      </a:pPr>
                      <a:r>
                        <a:rPr lang="en-US" sz="16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Localized saturation of the primary core if the primary tooth width is too low </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39689" marR="39689"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577379386"/>
                  </a:ext>
                </a:extLst>
              </a:tr>
              <a:tr h="720000">
                <a:tc rowSpan="2">
                  <a:txBody>
                    <a:bodyPr/>
                    <a:lstStyle/>
                    <a:p>
                      <a:pPr algn="ctr">
                        <a:lnSpc>
                          <a:spcPct val="100000"/>
                        </a:lnSpc>
                        <a:spcBef>
                          <a:spcPts val="0"/>
                        </a:spcBef>
                        <a:spcAft>
                          <a:spcPts val="0"/>
                        </a:spcAft>
                      </a:pPr>
                      <a:r>
                        <a:rPr lang="en-US" sz="1600" b="1"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Increase Poles</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39689" marR="39689" marT="0" marB="0" vert="vert27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Bef>
                          <a:spcPts val="0"/>
                        </a:spcBef>
                        <a:spcAft>
                          <a:spcPts val="0"/>
                        </a:spcAft>
                      </a:pPr>
                      <a:r>
                        <a:rPr lang="en-US" sz="1600">
                          <a:effectLst/>
                          <a:latin typeface="Times New Roman" panose="02020603050405020304" pitchFamily="18" charset="0"/>
                          <a:ea typeface="Malgun Gothic" panose="020B0503020000020004" pitchFamily="34" charset="-127"/>
                          <a:cs typeface="Times New Roman" panose="02020603050405020304" pitchFamily="18" charset="0"/>
                        </a:rPr>
                        <a:t>Advantage</a:t>
                      </a:r>
                      <a:endParaRPr lang="en-CA" sz="16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39689" marR="39689"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marL="342900" lvl="0" indent="-270000" algn="l">
                        <a:lnSpc>
                          <a:spcPct val="100000"/>
                        </a:lnSpc>
                        <a:spcBef>
                          <a:spcPts val="0"/>
                        </a:spcBef>
                        <a:spcAft>
                          <a:spcPts val="0"/>
                        </a:spcAft>
                        <a:buFont typeface="Symbol" panose="05050102010706020507" pitchFamily="18" charset="2"/>
                        <a:buChar char=""/>
                      </a:pPr>
                      <a:r>
                        <a:rPr lang="en-US" sz="16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Improved operating efficiency</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p>
                      <a:pPr marL="342900" lvl="0" indent="-270000" algn="l">
                        <a:lnSpc>
                          <a:spcPct val="100000"/>
                        </a:lnSpc>
                        <a:spcBef>
                          <a:spcPts val="0"/>
                        </a:spcBef>
                        <a:spcAft>
                          <a:spcPts val="0"/>
                        </a:spcAft>
                        <a:buFont typeface="Symbol" panose="05050102010706020507" pitchFamily="18" charset="2"/>
                        <a:buChar char=""/>
                      </a:pPr>
                      <a:r>
                        <a:rPr lang="en-US" sz="16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Reduced mass</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39689" marR="39689"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013790053"/>
                  </a:ext>
                </a:extLst>
              </a:tr>
              <a:tr h="900000">
                <a:tc vMerge="1">
                  <a:txBody>
                    <a:bodyPr/>
                    <a:lstStyle/>
                    <a:p>
                      <a:endParaRPr lang="en-CA"/>
                    </a:p>
                  </a:txBody>
                  <a:tcPr/>
                </a:tc>
                <a:tc>
                  <a:txBody>
                    <a:bodyPr/>
                    <a:lstStyle/>
                    <a:p>
                      <a:pPr algn="ctr">
                        <a:lnSpc>
                          <a:spcPct val="100000"/>
                        </a:lnSpc>
                        <a:spcBef>
                          <a:spcPts val="0"/>
                        </a:spcBef>
                        <a:spcAft>
                          <a:spcPts val="0"/>
                        </a:spcAft>
                      </a:pPr>
                      <a:r>
                        <a:rPr lang="en-US" sz="1600" dirty="0">
                          <a:effectLst/>
                          <a:latin typeface="Times New Roman" panose="02020603050405020304" pitchFamily="18" charset="0"/>
                          <a:ea typeface="Malgun Gothic" panose="020B0503020000020004" pitchFamily="34" charset="-127"/>
                          <a:cs typeface="Times New Roman" panose="02020603050405020304" pitchFamily="18" charset="0"/>
                        </a:rPr>
                        <a:t>Disadvantage</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39689" marR="39689"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342900" lvl="0" indent="-270000" algn="l">
                        <a:lnSpc>
                          <a:spcPct val="100000"/>
                        </a:lnSpc>
                        <a:spcBef>
                          <a:spcPts val="0"/>
                        </a:spcBef>
                        <a:spcAft>
                          <a:spcPts val="0"/>
                        </a:spcAft>
                        <a:buFont typeface="Symbol" panose="05050102010706020507" pitchFamily="18" charset="2"/>
                        <a:buChar char=""/>
                      </a:pPr>
                      <a:r>
                        <a:rPr lang="en-US" sz="16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Increased eddy current losses</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p>
                      <a:pPr marL="342900" lvl="0" indent="-270000" algn="l">
                        <a:lnSpc>
                          <a:spcPct val="100000"/>
                        </a:lnSpc>
                        <a:spcBef>
                          <a:spcPts val="0"/>
                        </a:spcBef>
                        <a:spcAft>
                          <a:spcPts val="0"/>
                        </a:spcAft>
                        <a:buFont typeface="Symbol" panose="05050102010706020507" pitchFamily="18" charset="2"/>
                        <a:buChar char=""/>
                      </a:pPr>
                      <a:r>
                        <a:rPr lang="en-US" sz="16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Reduced maximum speed</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p>
                      <a:pPr marL="342900" lvl="0" indent="-270000" algn="l">
                        <a:lnSpc>
                          <a:spcPct val="100000"/>
                        </a:lnSpc>
                        <a:spcBef>
                          <a:spcPts val="0"/>
                        </a:spcBef>
                        <a:spcAft>
                          <a:spcPts val="0"/>
                        </a:spcAft>
                        <a:buFont typeface="Symbol" panose="05050102010706020507" pitchFamily="18" charset="2"/>
                        <a:buChar char=""/>
                      </a:pPr>
                      <a:r>
                        <a:rPr lang="en-US" sz="16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Reduced thrust force</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39689" marR="39689"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36155246"/>
                  </a:ext>
                </a:extLst>
              </a:tr>
            </a:tbl>
          </a:graphicData>
        </a:graphic>
      </p:graphicFrame>
    </p:spTree>
    <p:extLst>
      <p:ext uri="{BB962C8B-B14F-4D97-AF65-F5344CB8AC3E}">
        <p14:creationId xmlns:p14="http://schemas.microsoft.com/office/powerpoint/2010/main" val="1203190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Hybrid Analytical Model</a:t>
            </a:r>
          </a:p>
        </p:txBody>
      </p:sp>
      <p:sp>
        <p:nvSpPr>
          <p:cNvPr id="40" name="TextBox 39">
            <a:extLst>
              <a:ext uri="{FF2B5EF4-FFF2-40B4-BE49-F238E27FC236}">
                <a16:creationId xmlns:a16="http://schemas.microsoft.com/office/drawing/2014/main" id="{B9F1F867-D875-46D8-95AA-230726AEAC12}"/>
              </a:ext>
            </a:extLst>
          </p:cNvPr>
          <p:cNvSpPr txBox="1"/>
          <p:nvPr/>
        </p:nvSpPr>
        <p:spPr>
          <a:xfrm>
            <a:off x="2295686" y="5675977"/>
            <a:ext cx="7560856" cy="400110"/>
          </a:xfrm>
          <a:prstGeom prst="rect">
            <a:avLst/>
          </a:prstGeom>
          <a:noFill/>
          <a:ln>
            <a:solidFill>
              <a:srgbClr val="FF0000"/>
            </a:solidFill>
            <a:prstDash val="lgDash"/>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Dense HAM meshing accurately models complex motor configurations.</a:t>
            </a:r>
            <a:endParaRPr lang="en-CA" sz="2000"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F205FD62-7E77-6086-C3C9-DC29DA5BD0B1}"/>
              </a:ext>
            </a:extLst>
          </p:cNvPr>
          <p:cNvGrpSpPr/>
          <p:nvPr/>
        </p:nvGrpSpPr>
        <p:grpSpPr>
          <a:xfrm>
            <a:off x="371887" y="1940818"/>
            <a:ext cx="11448223" cy="3533751"/>
            <a:chOff x="371887" y="832108"/>
            <a:chExt cx="11448223" cy="3533751"/>
          </a:xfrm>
        </p:grpSpPr>
        <p:sp>
          <p:nvSpPr>
            <p:cNvPr id="16" name="TextBox 15">
              <a:extLst>
                <a:ext uri="{FF2B5EF4-FFF2-40B4-BE49-F238E27FC236}">
                  <a16:creationId xmlns:a16="http://schemas.microsoft.com/office/drawing/2014/main" id="{3C74C773-FC95-86D6-1CBA-548EC1226CCD}"/>
                </a:ext>
              </a:extLst>
            </p:cNvPr>
            <p:cNvSpPr txBox="1"/>
            <p:nvPr/>
          </p:nvSpPr>
          <p:spPr>
            <a:xfrm>
              <a:off x="371887" y="4088860"/>
              <a:ext cx="11448223" cy="276999"/>
            </a:xfrm>
            <a:prstGeom prst="rect">
              <a:avLst/>
            </a:prstGeom>
            <a:noFill/>
          </p:spPr>
          <p:txBody>
            <a:bodyPr wrap="square">
              <a:spAutoFit/>
            </a:bodyPr>
            <a:lstStyle/>
            <a:p>
              <a:pPr algn="ctr"/>
              <a:r>
                <a:rPr lang="en-US" sz="1200" dirty="0">
                  <a:effectLst/>
                  <a:latin typeface="Times New Roman" panose="02020603050405020304" pitchFamily="18" charset="0"/>
                  <a:ea typeface="Malgun Gothic" panose="020B0503020000020004" pitchFamily="34" charset="-127"/>
                </a:rPr>
                <a:t>Fig. 3. Meshed double-layer linear induction motor model containing boundary conditions and regions.</a:t>
              </a:r>
              <a:endParaRPr lang="en-CA" dirty="0"/>
            </a:p>
          </p:txBody>
        </p:sp>
        <p:pic>
          <p:nvPicPr>
            <p:cNvPr id="3" name="Picture 2" descr="Graphical user interface">
              <a:extLst>
                <a:ext uri="{FF2B5EF4-FFF2-40B4-BE49-F238E27FC236}">
                  <a16:creationId xmlns:a16="http://schemas.microsoft.com/office/drawing/2014/main" id="{332ACEE5-A64E-E9A5-7A73-676C396D68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887" y="832108"/>
              <a:ext cx="11448223" cy="3158067"/>
            </a:xfrm>
            <a:prstGeom prst="rect">
              <a:avLst/>
            </a:prstGeom>
          </p:spPr>
        </p:pic>
      </p:grpSp>
      <p:sp>
        <p:nvSpPr>
          <p:cNvPr id="5" name="Content Placeholder 2">
            <a:extLst>
              <a:ext uri="{FF2B5EF4-FFF2-40B4-BE49-F238E27FC236}">
                <a16:creationId xmlns:a16="http://schemas.microsoft.com/office/drawing/2014/main" id="{20EF244B-4F18-1505-7032-11DB9E37EE8F}"/>
              </a:ext>
            </a:extLst>
          </p:cNvPr>
          <p:cNvSpPr txBox="1">
            <a:spLocks/>
          </p:cNvSpPr>
          <p:nvPr/>
        </p:nvSpPr>
        <p:spPr>
          <a:xfrm>
            <a:off x="371887" y="981968"/>
            <a:ext cx="11408454" cy="958850"/>
          </a:xfrm>
          <a:prstGeom prst="rect">
            <a:avLst/>
          </a:prstGeom>
        </p:spPr>
        <p:txBody>
          <a:bodyPr vert="horz" lIns="91440" tIns="45720" rIns="91440" bIns="45720" rtlCol="0">
            <a:noAutofit/>
          </a:bodyPr>
          <a:lstStyle>
            <a:lvl1pPr marL="228600" indent="-228600" algn="l" defTabSz="914400" rtl="0" eaLnBrk="1" latinLnBrk="0" hangingPunct="1">
              <a:lnSpc>
                <a:spcPct val="108000"/>
              </a:lnSpc>
              <a:spcBef>
                <a:spcPts val="10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8000"/>
              </a:lnSpc>
              <a:spcBef>
                <a:spcPts val="500"/>
              </a:spcBef>
              <a:spcAft>
                <a:spcPts val="60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600"/>
              </a:spcAft>
              <a:buClrTx/>
              <a:buSzTx/>
              <a:buFont typeface="Arial" panose="020B0604020202020204" pitchFamily="34" charset="0"/>
              <a:buNone/>
              <a:tabLst/>
              <a:defRPr/>
            </a:pPr>
            <a:r>
              <a:rPr kumimoji="0" lang="en-US" sz="18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Flexible Modelling</a:t>
            </a:r>
          </a:p>
          <a:p>
            <a:pPr>
              <a:lnSpc>
                <a:spcPct val="100000"/>
              </a:lnSpc>
              <a:spcBef>
                <a:spcPts val="600"/>
              </a:spcBef>
              <a:defRPr/>
            </a:pPr>
            <a:r>
              <a:rPr lang="en-US" sz="1800" dirty="0">
                <a:solidFill>
                  <a:prstClr val="black"/>
                </a:solidFill>
                <a:latin typeface="Times New Roman" panose="02020603050405020304" pitchFamily="18" charset="0"/>
                <a:cs typeface="Times New Roman" panose="02020603050405020304" pitchFamily="18" charset="0"/>
              </a:rPr>
              <a:t>Allows for modelling a wide variety of motor and winding configurations </a:t>
            </a:r>
            <a:r>
              <a:rPr lang="en-US" sz="18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[12], [13]</a:t>
            </a:r>
            <a:endParaRPr lang="en-US" sz="1800" dirty="0">
              <a:solidFill>
                <a:prstClr val="black"/>
              </a:solidFill>
              <a:latin typeface="Times New Roman" panose="02020603050405020304" pitchFamily="18" charset="0"/>
              <a:cs typeface="Times New Roman" panose="02020603050405020304" pitchFamily="18" charset="0"/>
            </a:endParaRPr>
          </a:p>
          <a:p>
            <a:pPr>
              <a:lnSpc>
                <a:spcPct val="100000"/>
              </a:lnSpc>
              <a:spcBef>
                <a:spcPts val="600"/>
              </a:spcBef>
              <a:defRPr/>
            </a:pPr>
            <a:endParaRPr lang="en-US" sz="18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4505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Optimization Algorithm Test Function</a:t>
            </a:r>
            <a:endParaRPr lang="en-CA" dirty="0"/>
          </a:p>
        </p:txBody>
      </p:sp>
      <p:graphicFrame>
        <p:nvGraphicFramePr>
          <p:cNvPr id="13" name="Table 12">
            <a:extLst>
              <a:ext uri="{FF2B5EF4-FFF2-40B4-BE49-F238E27FC236}">
                <a16:creationId xmlns:a16="http://schemas.microsoft.com/office/drawing/2014/main" id="{ACC51587-9D3A-9329-5594-98972B2E5817}"/>
              </a:ext>
            </a:extLst>
          </p:cNvPr>
          <p:cNvGraphicFramePr>
            <a:graphicFrameLocks noGrp="1"/>
          </p:cNvGraphicFramePr>
          <p:nvPr>
            <p:extLst>
              <p:ext uri="{D42A27DB-BD31-4B8C-83A1-F6EECF244321}">
                <p14:modId xmlns:p14="http://schemas.microsoft.com/office/powerpoint/2010/main" val="616434532"/>
              </p:ext>
            </p:extLst>
          </p:nvPr>
        </p:nvGraphicFramePr>
        <p:xfrm>
          <a:off x="4419550" y="2046071"/>
          <a:ext cx="4445403" cy="3467349"/>
        </p:xfrm>
        <a:graphic>
          <a:graphicData uri="http://schemas.openxmlformats.org/drawingml/2006/table">
            <a:tbl>
              <a:tblPr firstRow="1" firstCol="1" bandRow="1"/>
              <a:tblGrid>
                <a:gridCol w="2669251">
                  <a:extLst>
                    <a:ext uri="{9D8B030D-6E8A-4147-A177-3AD203B41FA5}">
                      <a16:colId xmlns:a16="http://schemas.microsoft.com/office/drawing/2014/main" val="1276930404"/>
                    </a:ext>
                  </a:extLst>
                </a:gridCol>
                <a:gridCol w="888076">
                  <a:extLst>
                    <a:ext uri="{9D8B030D-6E8A-4147-A177-3AD203B41FA5}">
                      <a16:colId xmlns:a16="http://schemas.microsoft.com/office/drawing/2014/main" val="2595706265"/>
                    </a:ext>
                  </a:extLst>
                </a:gridCol>
                <a:gridCol w="888076">
                  <a:extLst>
                    <a:ext uri="{9D8B030D-6E8A-4147-A177-3AD203B41FA5}">
                      <a16:colId xmlns:a16="http://schemas.microsoft.com/office/drawing/2014/main" val="1288825113"/>
                    </a:ext>
                  </a:extLst>
                </a:gridCol>
              </a:tblGrid>
              <a:tr h="425667">
                <a:tc>
                  <a:txBody>
                    <a:bodyPr/>
                    <a:lstStyle/>
                    <a:p>
                      <a:pPr algn="ctr">
                        <a:lnSpc>
                          <a:spcPct val="100000"/>
                        </a:lnSpc>
                      </a:pPr>
                      <a:r>
                        <a:rPr lang="en-US" sz="1600" b="1"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Optimization Algorithm</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038" marR="63038"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pPr>
                      <a:r>
                        <a:rPr lang="en-US" sz="1600" b="1"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PSO</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038" marR="63038"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pPr>
                      <a:r>
                        <a:rPr lang="en-US" sz="1600" b="1"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GA </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038" marR="63038"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599686680"/>
                  </a:ext>
                </a:extLst>
              </a:tr>
              <a:tr h="425667">
                <a:tc>
                  <a:txBody>
                    <a:bodyPr/>
                    <a:lstStyle/>
                    <a:p>
                      <a:pPr algn="ctr">
                        <a:lnSpc>
                          <a:spcPct val="100000"/>
                        </a:lnSpc>
                      </a:pPr>
                      <a:r>
                        <a:rPr lang="en-US" sz="1600" b="1"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Total Iterations</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038" marR="63038"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pPr>
                      <a:r>
                        <a:rPr lang="en-US" sz="16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57</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038" marR="63038"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pPr>
                      <a:r>
                        <a:rPr lang="en-US" sz="16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116</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038" marR="63038"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319375536"/>
                  </a:ext>
                </a:extLst>
              </a:tr>
              <a:tr h="425667">
                <a:tc>
                  <a:txBody>
                    <a:bodyPr/>
                    <a:lstStyle/>
                    <a:p>
                      <a:pPr algn="ctr">
                        <a:lnSpc>
                          <a:spcPct val="100000"/>
                        </a:lnSpc>
                      </a:pPr>
                      <a:r>
                        <a:rPr lang="en-CA" sz="1600" b="1" dirty="0">
                          <a:effectLst/>
                          <a:latin typeface="Times New Roman" panose="02020603050405020304" pitchFamily="18" charset="0"/>
                          <a:ea typeface="Malgun Gothic" panose="020B0503020000020004" pitchFamily="34" charset="-127"/>
                          <a:cs typeface="Times New Roman" panose="02020603050405020304" pitchFamily="18" charset="0"/>
                        </a:rPr>
                        <a:t>Objective Function Executions</a:t>
                      </a:r>
                    </a:p>
                  </a:txBody>
                  <a:tcPr marL="63038" marR="63038"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pPr>
                      <a:r>
                        <a:rPr lang="en-CA" sz="1600" dirty="0">
                          <a:effectLst/>
                          <a:latin typeface="Times New Roman" panose="02020603050405020304" pitchFamily="18" charset="0"/>
                          <a:ea typeface="Malgun Gothic" panose="020B0503020000020004" pitchFamily="34" charset="-127"/>
                          <a:cs typeface="Times New Roman" panose="02020603050405020304" pitchFamily="18" charset="0"/>
                        </a:rPr>
                        <a:t>10760</a:t>
                      </a:r>
                    </a:p>
                  </a:txBody>
                  <a:tcPr marL="63038" marR="63038"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pPr>
                      <a:r>
                        <a:rPr lang="en-CA" sz="1600" dirty="0">
                          <a:effectLst/>
                          <a:latin typeface="Times New Roman" panose="02020603050405020304" pitchFamily="18" charset="0"/>
                          <a:ea typeface="Malgun Gothic" panose="020B0503020000020004" pitchFamily="34" charset="-127"/>
                          <a:cs typeface="Times New Roman" panose="02020603050405020304" pitchFamily="18" charset="0"/>
                        </a:rPr>
                        <a:t>4171</a:t>
                      </a:r>
                    </a:p>
                  </a:txBody>
                  <a:tcPr marL="63038" marR="63038"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4157434850"/>
                  </a:ext>
                </a:extLst>
              </a:tr>
              <a:tr h="425667">
                <a:tc>
                  <a:txBody>
                    <a:bodyPr/>
                    <a:lstStyle/>
                    <a:p>
                      <a:pPr algn="ctr">
                        <a:lnSpc>
                          <a:spcPct val="100000"/>
                        </a:lnSpc>
                      </a:pPr>
                      <a:r>
                        <a:rPr lang="en-US" sz="1600" b="1"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Algorithm Run Time (s)</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038" marR="63038"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pPr>
                      <a:r>
                        <a:rPr lang="en-CA" sz="1600" dirty="0">
                          <a:effectLst/>
                          <a:latin typeface="Times New Roman" panose="02020603050405020304" pitchFamily="18" charset="0"/>
                          <a:ea typeface="Malgun Gothic" panose="020B0503020000020004" pitchFamily="34" charset="-127"/>
                          <a:cs typeface="Times New Roman" panose="02020603050405020304" pitchFamily="18" charset="0"/>
                        </a:rPr>
                        <a:t>1.5246</a:t>
                      </a:r>
                    </a:p>
                  </a:txBody>
                  <a:tcPr marL="63038" marR="63038"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pPr>
                      <a:r>
                        <a:rPr lang="en-US" sz="16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1.4546</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038" marR="63038"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850772733"/>
                  </a:ext>
                </a:extLst>
              </a:tr>
              <a:tr h="425667">
                <a:tc>
                  <a:txBody>
                    <a:bodyPr/>
                    <a:lstStyle/>
                    <a:p>
                      <a:pPr algn="ctr">
                        <a:lnSpc>
                          <a:spcPct val="100000"/>
                        </a:lnSpc>
                      </a:pPr>
                      <a:r>
                        <a:rPr lang="en-US" sz="1600" b="1"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X1 Solution</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038" marR="63038"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pPr>
                      <a:r>
                        <a:rPr lang="en-US" sz="16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420.9728</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038" marR="63038"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pPr>
                      <a:r>
                        <a:rPr lang="en-US" sz="16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420.9522</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038" marR="63038"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750226793"/>
                  </a:ext>
                </a:extLst>
              </a:tr>
              <a:tr h="425667">
                <a:tc>
                  <a:txBody>
                    <a:bodyPr/>
                    <a:lstStyle/>
                    <a:p>
                      <a:pPr algn="ctr">
                        <a:lnSpc>
                          <a:spcPct val="100000"/>
                        </a:lnSpc>
                      </a:pPr>
                      <a:r>
                        <a:rPr lang="en-US" sz="1600" b="1">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X2 Solution</a:t>
                      </a:r>
                      <a:endParaRPr lang="en-CA" sz="16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038" marR="63038"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pPr>
                      <a:r>
                        <a:rPr lang="en-US" sz="16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420.9669</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038" marR="63038"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pPr>
                      <a:r>
                        <a:rPr lang="en-US" sz="16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420.9729</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038" marR="63038"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494947813"/>
                  </a:ext>
                </a:extLst>
              </a:tr>
              <a:tr h="425667">
                <a:tc>
                  <a:txBody>
                    <a:bodyPr/>
                    <a:lstStyle/>
                    <a:p>
                      <a:pPr algn="ctr">
                        <a:lnSpc>
                          <a:spcPct val="100000"/>
                        </a:lnSpc>
                      </a:pPr>
                      <a:r>
                        <a:rPr lang="en-US" sz="1600" b="1"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Function Value at Solution</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038" marR="63038"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pPr>
                      <a:r>
                        <a:rPr lang="en-US" sz="16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0.0001</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038" marR="63038"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pPr>
                      <a:r>
                        <a:rPr lang="en-US" sz="16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0.0002</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038" marR="63038"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70265492"/>
                  </a:ext>
                </a:extLst>
              </a:tr>
              <a:tr h="425667">
                <a:tc>
                  <a:txBody>
                    <a:bodyPr/>
                    <a:lstStyle/>
                    <a:p>
                      <a:pPr algn="ctr">
                        <a:lnSpc>
                          <a:spcPct val="100000"/>
                        </a:lnSpc>
                      </a:pPr>
                      <a:r>
                        <a:rPr lang="en-US" sz="1600" b="1"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Error In Solution (%)</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038" marR="63038"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pPr>
                      <a:r>
                        <a:rPr lang="en-US" sz="16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0.0052</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038" marR="63038"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pPr>
                      <a:r>
                        <a:rPr lang="en-CA" sz="1600" dirty="0">
                          <a:effectLst/>
                          <a:latin typeface="Times New Roman" panose="02020603050405020304" pitchFamily="18" charset="0"/>
                          <a:ea typeface="Malgun Gothic" panose="020B0503020000020004" pitchFamily="34" charset="-127"/>
                          <a:cs typeface="Times New Roman" panose="02020603050405020304" pitchFamily="18" charset="0"/>
                        </a:rPr>
                        <a:t>0.0195</a:t>
                      </a:r>
                    </a:p>
                  </a:txBody>
                  <a:tcPr marL="63038" marR="63038"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882248594"/>
                  </a:ext>
                </a:extLst>
              </a:tr>
            </a:tbl>
          </a:graphicData>
        </a:graphic>
      </p:graphicFrame>
      <p:sp>
        <p:nvSpPr>
          <p:cNvPr id="15" name="TextBox 14">
            <a:extLst>
              <a:ext uri="{FF2B5EF4-FFF2-40B4-BE49-F238E27FC236}">
                <a16:creationId xmlns:a16="http://schemas.microsoft.com/office/drawing/2014/main" id="{D0143D1B-A0C8-5048-76ED-99D114521301}"/>
              </a:ext>
            </a:extLst>
          </p:cNvPr>
          <p:cNvSpPr txBox="1"/>
          <p:nvPr/>
        </p:nvSpPr>
        <p:spPr>
          <a:xfrm>
            <a:off x="1323453" y="5641853"/>
            <a:ext cx="9545094" cy="400110"/>
          </a:xfrm>
          <a:prstGeom prst="rect">
            <a:avLst/>
          </a:prstGeom>
          <a:noFill/>
          <a:ln>
            <a:solidFill>
              <a:srgbClr val="FF0000"/>
            </a:solidFill>
            <a:prstDash val="lgDash"/>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GA selected as OA due to efficiency and solution accuracy for multi-objective applications. </a:t>
            </a:r>
            <a:endParaRPr lang="en-CA" sz="20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CA2DD56C-5113-2515-0094-BC0F93CF0F90}"/>
              </a:ext>
            </a:extLst>
          </p:cNvPr>
          <p:cNvSpPr txBox="1"/>
          <p:nvPr/>
        </p:nvSpPr>
        <p:spPr>
          <a:xfrm>
            <a:off x="9091370" y="1951480"/>
            <a:ext cx="2765820" cy="1754326"/>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A t</a:t>
            </a:r>
            <a:r>
              <a:rPr lang="en-US" sz="1800" dirty="0">
                <a:latin typeface="Times New Roman" panose="02020603050405020304" pitchFamily="18" charset="0"/>
                <a:cs typeface="Times New Roman" panose="02020603050405020304" pitchFamily="18" charset="0"/>
              </a:rPr>
              <a:t>est function such as (1) creates a common baseline among optimization algorithms (OA) for objective comparison</a:t>
            </a:r>
          </a:p>
        </p:txBody>
      </p:sp>
      <p:sp>
        <p:nvSpPr>
          <p:cNvPr id="28" name="TextBox 27">
            <a:extLst>
              <a:ext uri="{FF2B5EF4-FFF2-40B4-BE49-F238E27FC236}">
                <a16:creationId xmlns:a16="http://schemas.microsoft.com/office/drawing/2014/main" id="{96D9F805-0EB5-EB15-B08F-41ECF3026FFE}"/>
              </a:ext>
            </a:extLst>
          </p:cNvPr>
          <p:cNvSpPr txBox="1"/>
          <p:nvPr/>
        </p:nvSpPr>
        <p:spPr>
          <a:xfrm>
            <a:off x="4419550" y="1701407"/>
            <a:ext cx="4445403" cy="276999"/>
          </a:xfrm>
          <a:prstGeom prst="rect">
            <a:avLst/>
          </a:prstGeom>
          <a:noFill/>
        </p:spPr>
        <p:txBody>
          <a:bodyPr wrap="square">
            <a:spAutoFit/>
          </a:bodyPr>
          <a:lstStyle/>
          <a:p>
            <a:pPr algn="ctr">
              <a:spcAft>
                <a:spcPts val="600"/>
              </a:spcAft>
            </a:pPr>
            <a:r>
              <a:rPr lang="en-CA" sz="1200" cap="small" dirty="0">
                <a:effectLst/>
                <a:latin typeface="Times New Roman" panose="02020603050405020304" pitchFamily="18" charset="0"/>
                <a:ea typeface="Calibri" panose="020F0502020204030204" pitchFamily="34" charset="0"/>
                <a:cs typeface="Times New Roman" panose="02020603050405020304" pitchFamily="18" charset="0"/>
              </a:rPr>
              <a:t>Table </a:t>
            </a:r>
            <a:r>
              <a:rPr lang="en-CA" sz="1200" cap="small" dirty="0">
                <a:latin typeface="Times New Roman" panose="02020603050405020304" pitchFamily="18" charset="0"/>
                <a:ea typeface="Calibri" panose="020F0502020204030204" pitchFamily="34" charset="0"/>
                <a:cs typeface="Times New Roman" panose="02020603050405020304" pitchFamily="18" charset="0"/>
              </a:rPr>
              <a:t>4.</a:t>
            </a:r>
            <a:r>
              <a:rPr lang="en-CA" sz="1200" cap="small" dirty="0">
                <a:effectLst/>
                <a:latin typeface="Times New Roman" panose="02020603050405020304" pitchFamily="18" charset="0"/>
                <a:ea typeface="Calibri" panose="020F0502020204030204" pitchFamily="34" charset="0"/>
                <a:cs typeface="Times New Roman" panose="02020603050405020304" pitchFamily="18" charset="0"/>
              </a:rPr>
              <a:t> Optimization Algorithm Performance</a:t>
            </a:r>
          </a:p>
        </p:txBody>
      </p:sp>
      <p:grpSp>
        <p:nvGrpSpPr>
          <p:cNvPr id="3" name="Group 2">
            <a:extLst>
              <a:ext uri="{FF2B5EF4-FFF2-40B4-BE49-F238E27FC236}">
                <a16:creationId xmlns:a16="http://schemas.microsoft.com/office/drawing/2014/main" id="{43DFBCCA-9B0A-C4E2-1F88-7A38759484F0}"/>
              </a:ext>
            </a:extLst>
          </p:cNvPr>
          <p:cNvGrpSpPr/>
          <p:nvPr/>
        </p:nvGrpSpPr>
        <p:grpSpPr>
          <a:xfrm>
            <a:off x="4313629" y="884952"/>
            <a:ext cx="7086559" cy="664926"/>
            <a:chOff x="4313629" y="884952"/>
            <a:chExt cx="7086559" cy="664926"/>
          </a:xfrm>
        </p:grpSpPr>
        <p:sp>
          <p:nvSpPr>
            <p:cNvPr id="9" name="TextBox 8">
              <a:extLst>
                <a:ext uri="{FF2B5EF4-FFF2-40B4-BE49-F238E27FC236}">
                  <a16:creationId xmlns:a16="http://schemas.microsoft.com/office/drawing/2014/main" id="{56A96A63-8E1E-0128-CD15-11D924C14421}"/>
                </a:ext>
              </a:extLst>
            </p:cNvPr>
            <p:cNvSpPr txBox="1"/>
            <p:nvPr/>
          </p:nvSpPr>
          <p:spPr>
            <a:xfrm>
              <a:off x="10929133" y="1069981"/>
              <a:ext cx="471055"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CA"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BB3FC637-3746-D02D-5161-4B74E677FB82}"/>
                </a:ext>
              </a:extLst>
            </p:cNvPr>
            <p:cNvSpPr txBox="1"/>
            <p:nvPr/>
          </p:nvSpPr>
          <p:spPr>
            <a:xfrm>
              <a:off x="4313629" y="1036881"/>
              <a:ext cx="2588710" cy="369332"/>
            </a:xfrm>
            <a:prstGeom prst="rect">
              <a:avLst/>
            </a:prstGeom>
            <a:noFill/>
          </p:spPr>
          <p:txBody>
            <a:bodyPr wrap="square">
              <a:spAutoFit/>
            </a:bodyPr>
            <a:lstStyle/>
            <a:p>
              <a:pPr marL="0" indent="0">
                <a:lnSpc>
                  <a:spcPct val="100000"/>
                </a:lnSpc>
                <a:spcBef>
                  <a:spcPts val="600"/>
                </a:spcBef>
                <a:buNone/>
                <a:defRPr/>
              </a:pPr>
              <a:r>
                <a:rPr lang="en-US" sz="1800" b="1" dirty="0" err="1">
                  <a:solidFill>
                    <a:prstClr val="black"/>
                  </a:solidFill>
                  <a:latin typeface="Times New Roman" panose="02020603050405020304" pitchFamily="18" charset="0"/>
                  <a:cs typeface="Times New Roman" panose="02020603050405020304" pitchFamily="18" charset="0"/>
                </a:rPr>
                <a:t>Schwefel</a:t>
              </a:r>
              <a:r>
                <a:rPr lang="en-US" sz="1800" b="1" dirty="0">
                  <a:solidFill>
                    <a:prstClr val="black"/>
                  </a:solidFill>
                  <a:latin typeface="Times New Roman" panose="02020603050405020304" pitchFamily="18" charset="0"/>
                  <a:cs typeface="Times New Roman" panose="02020603050405020304" pitchFamily="18" charset="0"/>
                </a:rPr>
                <a:t> Test Function: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E412C5A-7E17-9705-9367-BD4E577AE52B}"/>
                    </a:ext>
                  </a:extLst>
                </p:cNvPr>
                <p:cNvSpPr txBox="1"/>
                <p:nvPr/>
              </p:nvSpPr>
              <p:spPr>
                <a:xfrm>
                  <a:off x="6632320" y="884952"/>
                  <a:ext cx="4445403" cy="6649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CA" i="1" smtClean="0">
                            <a:latin typeface="Cambria Math" panose="02040503050406030204" pitchFamily="18" charset="0"/>
                          </a:rPr>
                          <m:t>𝑓</m:t>
                        </m:r>
                        <m:d>
                          <m:dPr>
                            <m:ctrlPr>
                              <a:rPr lang="en-CA" i="1">
                                <a:solidFill>
                                  <a:srgbClr val="836967"/>
                                </a:solidFill>
                                <a:latin typeface="Cambria Math" panose="02040503050406030204" pitchFamily="18" charset="0"/>
                              </a:rPr>
                            </m:ctrlPr>
                          </m:dPr>
                          <m:e>
                            <m:r>
                              <a:rPr lang="en-CA" i="1">
                                <a:latin typeface="Cambria Math" panose="02040503050406030204" pitchFamily="18" charset="0"/>
                              </a:rPr>
                              <m:t>𝑥</m:t>
                            </m:r>
                          </m:e>
                        </m:d>
                        <m:r>
                          <a:rPr lang="en-CA" i="0">
                            <a:latin typeface="Cambria Math" panose="02040503050406030204" pitchFamily="18" charset="0"/>
                          </a:rPr>
                          <m:t>=418.9829</m:t>
                        </m:r>
                        <m:r>
                          <a:rPr lang="en-CA" i="1">
                            <a:latin typeface="Cambria Math" panose="02040503050406030204" pitchFamily="18" charset="0"/>
                          </a:rPr>
                          <m:t>𝑑</m:t>
                        </m:r>
                        <m:r>
                          <a:rPr lang="en-CA" i="0">
                            <a:latin typeface="Cambria Math" panose="02040503050406030204" pitchFamily="18" charset="0"/>
                          </a:rPr>
                          <m:t>−</m:t>
                        </m:r>
                        <m:nary>
                          <m:naryPr>
                            <m:chr m:val="∑"/>
                            <m:limLoc m:val="subSup"/>
                            <m:ctrlPr>
                              <a:rPr lang="en-CA" i="1">
                                <a:latin typeface="Cambria Math" panose="02040503050406030204" pitchFamily="18" charset="0"/>
                              </a:rPr>
                            </m:ctrlPr>
                          </m:naryPr>
                          <m:sub>
                            <m:r>
                              <a:rPr lang="en-CA" i="1">
                                <a:latin typeface="Cambria Math" panose="02040503050406030204" pitchFamily="18" charset="0"/>
                              </a:rPr>
                              <m:t>𝑖</m:t>
                            </m:r>
                            <m:r>
                              <a:rPr lang="en-CA" i="0">
                                <a:latin typeface="Cambria Math" panose="02040503050406030204" pitchFamily="18" charset="0"/>
                              </a:rPr>
                              <m:t>=1</m:t>
                            </m:r>
                          </m:sub>
                          <m:sup>
                            <m:r>
                              <a:rPr lang="en-CA" i="1">
                                <a:latin typeface="Cambria Math" panose="02040503050406030204" pitchFamily="18" charset="0"/>
                              </a:rPr>
                              <m:t>𝑑</m:t>
                            </m:r>
                          </m:sup>
                          <m:e>
                            <m:sSub>
                              <m:sSubPr>
                                <m:ctrlPr>
                                  <a:rPr lang="en-CA" i="1">
                                    <a:solidFill>
                                      <a:srgbClr val="836967"/>
                                    </a:solidFill>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sub>
                            </m:sSub>
                            <m:r>
                              <a:rPr lang="en-CA" i="1">
                                <a:latin typeface="Cambria Math" panose="02040503050406030204" pitchFamily="18" charset="0"/>
                              </a:rPr>
                              <m:t>𝑠𝑖𝑛</m:t>
                            </m:r>
                            <m:d>
                              <m:dPr>
                                <m:ctrlPr>
                                  <a:rPr lang="en-CA" i="1">
                                    <a:solidFill>
                                      <a:srgbClr val="836967"/>
                                    </a:solidFill>
                                    <a:latin typeface="Cambria Math" panose="02040503050406030204" pitchFamily="18" charset="0"/>
                                  </a:rPr>
                                </m:ctrlPr>
                              </m:dPr>
                              <m:e>
                                <m:rad>
                                  <m:radPr>
                                    <m:degHide m:val="on"/>
                                    <m:ctrlPr>
                                      <a:rPr lang="en-CA" i="1">
                                        <a:solidFill>
                                          <a:srgbClr val="836967"/>
                                        </a:solidFill>
                                        <a:latin typeface="Cambria Math" panose="02040503050406030204" pitchFamily="18" charset="0"/>
                                      </a:rPr>
                                    </m:ctrlPr>
                                  </m:radPr>
                                  <m:deg/>
                                  <m:e>
                                    <m:d>
                                      <m:dPr>
                                        <m:begChr m:val="|"/>
                                        <m:endChr m:val="|"/>
                                        <m:ctrlPr>
                                          <a:rPr lang="en-CA" i="1">
                                            <a:solidFill>
                                              <a:srgbClr val="836967"/>
                                            </a:solidFill>
                                            <a:latin typeface="Cambria Math" panose="02040503050406030204" pitchFamily="18" charset="0"/>
                                          </a:rPr>
                                        </m:ctrlPr>
                                      </m:dPr>
                                      <m:e>
                                        <m:sSub>
                                          <m:sSubPr>
                                            <m:ctrlPr>
                                              <a:rPr lang="en-CA" i="1">
                                                <a:solidFill>
                                                  <a:srgbClr val="836967"/>
                                                </a:solidFill>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sub>
                                        </m:sSub>
                                      </m:e>
                                    </m:d>
                                  </m:e>
                                </m:rad>
                              </m:e>
                            </m:d>
                          </m:e>
                        </m:nary>
                      </m:oMath>
                    </m:oMathPara>
                  </a14:m>
                  <a:endParaRPr lang="en-CA" dirty="0"/>
                </a:p>
              </p:txBody>
            </p:sp>
          </mc:Choice>
          <mc:Fallback xmlns="">
            <p:sp>
              <p:nvSpPr>
                <p:cNvPr id="8" name="TextBox 7">
                  <a:extLst>
                    <a:ext uri="{FF2B5EF4-FFF2-40B4-BE49-F238E27FC236}">
                      <a16:creationId xmlns:a16="http://schemas.microsoft.com/office/drawing/2014/main" id="{3E412C5A-7E17-9705-9367-BD4E577AE52B}"/>
                    </a:ext>
                  </a:extLst>
                </p:cNvPr>
                <p:cNvSpPr txBox="1">
                  <a:spLocks noRot="1" noChangeAspect="1" noMove="1" noResize="1" noEditPoints="1" noAdjustHandles="1" noChangeArrowheads="1" noChangeShapeType="1" noTextEdit="1"/>
                </p:cNvSpPr>
                <p:nvPr/>
              </p:nvSpPr>
              <p:spPr>
                <a:xfrm>
                  <a:off x="6632320" y="884952"/>
                  <a:ext cx="4445403" cy="664926"/>
                </a:xfrm>
                <a:prstGeom prst="rect">
                  <a:avLst/>
                </a:prstGeom>
                <a:blipFill>
                  <a:blip r:embed="rId5"/>
                  <a:stretch>
                    <a:fillRect/>
                  </a:stretch>
                </a:blipFill>
              </p:spPr>
              <p:txBody>
                <a:bodyPr/>
                <a:lstStyle/>
                <a:p>
                  <a:r>
                    <a:rPr lang="en-CA">
                      <a:noFill/>
                    </a:rPr>
                    <a:t> </a:t>
                  </a:r>
                </a:p>
              </p:txBody>
            </p:sp>
          </mc:Fallback>
        </mc:AlternateContent>
      </p:grpSp>
      <p:grpSp>
        <p:nvGrpSpPr>
          <p:cNvPr id="4" name="Group 3">
            <a:extLst>
              <a:ext uri="{FF2B5EF4-FFF2-40B4-BE49-F238E27FC236}">
                <a16:creationId xmlns:a16="http://schemas.microsoft.com/office/drawing/2014/main" id="{EC97EED0-B5B5-3BBE-93E5-6C0C670F4D78}"/>
              </a:ext>
            </a:extLst>
          </p:cNvPr>
          <p:cNvGrpSpPr/>
          <p:nvPr/>
        </p:nvGrpSpPr>
        <p:grpSpPr>
          <a:xfrm>
            <a:off x="334810" y="933868"/>
            <a:ext cx="3294753" cy="4622994"/>
            <a:chOff x="334810" y="933868"/>
            <a:chExt cx="3294753" cy="4622994"/>
          </a:xfrm>
        </p:grpSpPr>
        <p:pic>
          <p:nvPicPr>
            <p:cNvPr id="11" name="Picture 10" descr="Background pattern&#10;&#10;Description automatically generated">
              <a:extLst>
                <a:ext uri="{FF2B5EF4-FFF2-40B4-BE49-F238E27FC236}">
                  <a16:creationId xmlns:a16="http://schemas.microsoft.com/office/drawing/2014/main" id="{FB579361-C641-C427-45CA-A774D6BA5196}"/>
                </a:ext>
              </a:extLst>
            </p:cNvPr>
            <p:cNvPicPr>
              <a:picLocks noChangeAspect="1"/>
            </p:cNvPicPr>
            <p:nvPr/>
          </p:nvPicPr>
          <p:blipFill>
            <a:blip r:embed="rId6"/>
            <a:stretch>
              <a:fillRect/>
            </a:stretch>
          </p:blipFill>
          <p:spPr>
            <a:xfrm>
              <a:off x="554714" y="2839768"/>
              <a:ext cx="2854943" cy="2328481"/>
            </a:xfrm>
            <a:prstGeom prst="rect">
              <a:avLst/>
            </a:prstGeom>
          </p:spPr>
        </p:pic>
        <p:grpSp>
          <p:nvGrpSpPr>
            <p:cNvPr id="24" name="Group 23">
              <a:extLst>
                <a:ext uri="{FF2B5EF4-FFF2-40B4-BE49-F238E27FC236}">
                  <a16:creationId xmlns:a16="http://schemas.microsoft.com/office/drawing/2014/main" id="{6F8206B0-EF94-5E9C-1599-D886DB2CE0B5}"/>
                </a:ext>
              </a:extLst>
            </p:cNvPr>
            <p:cNvGrpSpPr/>
            <p:nvPr/>
          </p:nvGrpSpPr>
          <p:grpSpPr>
            <a:xfrm>
              <a:off x="334810" y="1553807"/>
              <a:ext cx="3294753" cy="4003055"/>
              <a:chOff x="334810" y="1584980"/>
              <a:chExt cx="3294753" cy="4003055"/>
            </a:xfrm>
          </p:grpSpPr>
          <p:grpSp>
            <p:nvGrpSpPr>
              <p:cNvPr id="14" name="Group 13">
                <a:extLst>
                  <a:ext uri="{FF2B5EF4-FFF2-40B4-BE49-F238E27FC236}">
                    <a16:creationId xmlns:a16="http://schemas.microsoft.com/office/drawing/2014/main" id="{9CDC40D0-92F6-7465-9441-C2002FE2C973}"/>
                  </a:ext>
                </a:extLst>
              </p:cNvPr>
              <p:cNvGrpSpPr/>
              <p:nvPr/>
            </p:nvGrpSpPr>
            <p:grpSpPr>
              <a:xfrm>
                <a:off x="736244" y="3091871"/>
                <a:ext cx="2192209" cy="681729"/>
                <a:chOff x="9193028" y="3327374"/>
                <a:chExt cx="1988591" cy="618409"/>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D2BE2F8-8F9F-D6C1-F606-1EE28BD26F44}"/>
                        </a:ext>
                      </a:extLst>
                    </p:cNvPr>
                    <p:cNvSpPr txBox="1"/>
                    <p:nvPr/>
                  </p:nvSpPr>
                  <p:spPr>
                    <a:xfrm>
                      <a:off x="9193028" y="3551922"/>
                      <a:ext cx="1988591" cy="393861"/>
                    </a:xfrm>
                    <a:prstGeom prst="rect">
                      <a:avLst/>
                    </a:prstGeom>
                    <a:solidFill>
                      <a:schemeClr val="bg1">
                        <a:alpha val="80000"/>
                      </a:schemeClr>
                    </a:solidFill>
                  </p:spPr>
                  <p:txBody>
                    <a:bodyPr wrap="square" lIns="0" tIns="0" rIns="0" bIns="0">
                      <a:spAutoFit/>
                    </a:bodyPr>
                    <a:lstStyle/>
                    <a:p>
                      <a:r>
                        <a:rPr lang="en-US" sz="1200" b="1" dirty="0">
                          <a:effectLst/>
                          <a:latin typeface="Times New Roman" panose="02020603050405020304" pitchFamily="18" charset="0"/>
                          <a:ea typeface="Malgun Gothic" panose="020B0503020000020004" pitchFamily="34" charset="-127"/>
                          <a:cs typeface="Times New Roman" panose="02020603050405020304" pitchFamily="18" charset="0"/>
                        </a:rPr>
                        <a:t>Global Minimum: </a:t>
                      </a:r>
                      <a14:m>
                        <m:oMath xmlns:m="http://schemas.openxmlformats.org/officeDocument/2006/math">
                          <m:r>
                            <a:rPr lang="en-US" sz="1200" i="1" smtClean="0">
                              <a:effectLst/>
                              <a:latin typeface="Cambria Math" panose="02040503050406030204" pitchFamily="18" charset="0"/>
                              <a:ea typeface="Malgun Gothic" panose="020B0503020000020004" pitchFamily="34" charset="-127"/>
                              <a:cs typeface="Times New Roman" panose="02020603050405020304" pitchFamily="18" charset="0"/>
                            </a:rPr>
                            <m:t>𝑓</m:t>
                          </m:r>
                          <m:d>
                            <m:dPr>
                              <m:ctrlPr>
                                <a:rPr lang="en-CA" sz="1200" i="1">
                                  <a:effectLst/>
                                  <a:latin typeface="Cambria Math" panose="02040503050406030204" pitchFamily="18" charset="0"/>
                                  <a:cs typeface="Times New Roman" panose="02020603050405020304" pitchFamily="18" charset="0"/>
                                </a:rPr>
                              </m:ctrlPr>
                            </m:dPr>
                            <m:e>
                              <m:r>
                                <a:rPr lang="en-US" sz="1200" i="1">
                                  <a:effectLst/>
                                  <a:latin typeface="Cambria Math" panose="02040503050406030204" pitchFamily="18" charset="0"/>
                                  <a:ea typeface="Malgun Gothic" panose="020B0503020000020004" pitchFamily="34" charset="-127"/>
                                  <a:cs typeface="Times New Roman" panose="02020603050405020304" pitchFamily="18" charset="0"/>
                                </a:rPr>
                                <m:t>420.9687, 420.9687</m:t>
                              </m:r>
                            </m:e>
                          </m:d>
                          <m:r>
                            <a:rPr lang="en-US" sz="1200" i="1">
                              <a:effectLst/>
                              <a:latin typeface="Cambria Math" panose="02040503050406030204" pitchFamily="18" charset="0"/>
                              <a:ea typeface="Malgun Gothic" panose="020B0503020000020004" pitchFamily="34" charset="-127"/>
                              <a:cs typeface="Times New Roman" panose="02020603050405020304" pitchFamily="18" charset="0"/>
                            </a:rPr>
                            <m:t>=0</m:t>
                          </m:r>
                        </m:oMath>
                      </a14:m>
                      <a:endParaRPr lang="en-CA" sz="1200"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8D2BE2F8-8F9F-D6C1-F606-1EE28BD26F44}"/>
                        </a:ext>
                      </a:extLst>
                    </p:cNvPr>
                    <p:cNvSpPr txBox="1">
                      <a:spLocks noRot="1" noChangeAspect="1" noMove="1" noResize="1" noEditPoints="1" noAdjustHandles="1" noChangeArrowheads="1" noChangeShapeType="1" noTextEdit="1"/>
                    </p:cNvSpPr>
                    <p:nvPr/>
                  </p:nvSpPr>
                  <p:spPr>
                    <a:xfrm>
                      <a:off x="9193028" y="3551922"/>
                      <a:ext cx="1988591" cy="393861"/>
                    </a:xfrm>
                    <a:prstGeom prst="rect">
                      <a:avLst/>
                    </a:prstGeom>
                    <a:blipFill>
                      <a:blip r:embed="rId4"/>
                      <a:stretch>
                        <a:fillRect l="-4457" t="-11268"/>
                      </a:stretch>
                    </a:blipFill>
                  </p:spPr>
                  <p:txBody>
                    <a:bodyPr/>
                    <a:lstStyle/>
                    <a:p>
                      <a:r>
                        <a:rPr lang="en-CA">
                          <a:noFill/>
                        </a:rPr>
                        <a:t> </a:t>
                      </a:r>
                    </a:p>
                  </p:txBody>
                </p:sp>
              </mc:Fallback>
            </mc:AlternateContent>
            <p:cxnSp>
              <p:nvCxnSpPr>
                <p:cNvPr id="5" name="Straight Arrow Connector 4">
                  <a:extLst>
                    <a:ext uri="{FF2B5EF4-FFF2-40B4-BE49-F238E27FC236}">
                      <a16:creationId xmlns:a16="http://schemas.microsoft.com/office/drawing/2014/main" id="{D108E782-D5F6-4D24-0E32-0F65DED7B677}"/>
                    </a:ext>
                  </a:extLst>
                </p:cNvPr>
                <p:cNvCxnSpPr>
                  <a:cxnSpLocks/>
                </p:cNvCxnSpPr>
                <p:nvPr/>
              </p:nvCxnSpPr>
              <p:spPr>
                <a:xfrm flipV="1">
                  <a:off x="10640312" y="3327374"/>
                  <a:ext cx="350220" cy="22454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1CAB9BBC-1F21-674C-1C55-0D952825F0C2}"/>
                  </a:ext>
                </a:extLst>
              </p:cNvPr>
              <p:cNvSpPr txBox="1"/>
              <p:nvPr/>
            </p:nvSpPr>
            <p:spPr>
              <a:xfrm>
                <a:off x="334810" y="5187925"/>
                <a:ext cx="3294753" cy="400110"/>
              </a:xfrm>
              <a:prstGeom prst="rect">
                <a:avLst/>
              </a:prstGeom>
              <a:noFill/>
            </p:spPr>
            <p:txBody>
              <a:bodyPr wrap="square">
                <a:spAutoFit/>
              </a:bodyPr>
              <a:lstStyle/>
              <a:p>
                <a:pPr algn="ctr">
                  <a:spcAft>
                    <a:spcPts val="600"/>
                  </a:spcAft>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Fig. 4. Depicts a surface and contour plot of the </a:t>
                </a:r>
                <a:r>
                  <a:rPr lang="en-CA" sz="1000" dirty="0" err="1">
                    <a:effectLst/>
                    <a:latin typeface="Times New Roman" panose="02020603050405020304" pitchFamily="18" charset="0"/>
                    <a:ea typeface="Calibri" panose="020F0502020204030204" pitchFamily="34" charset="0"/>
                    <a:cs typeface="Times New Roman" panose="02020603050405020304" pitchFamily="18" charset="0"/>
                  </a:rPr>
                  <a:t>Schwefel</a:t>
                </a: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 Function and its global minima.</a:t>
                </a:r>
              </a:p>
            </p:txBody>
          </p:sp>
          <p:sp>
            <p:nvSpPr>
              <p:cNvPr id="23" name="Rectangle 22">
                <a:extLst>
                  <a:ext uri="{FF2B5EF4-FFF2-40B4-BE49-F238E27FC236}">
                    <a16:creationId xmlns:a16="http://schemas.microsoft.com/office/drawing/2014/main" id="{1668166A-EA2C-1C61-413F-8B90F5957826}"/>
                  </a:ext>
                </a:extLst>
              </p:cNvPr>
              <p:cNvSpPr/>
              <p:nvPr/>
            </p:nvSpPr>
            <p:spPr>
              <a:xfrm>
                <a:off x="3246892" y="1584980"/>
                <a:ext cx="281811" cy="223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10" name="Picture 9" descr="Chart, surface chart&#10;&#10;Description automatically generated">
              <a:extLst>
                <a:ext uri="{FF2B5EF4-FFF2-40B4-BE49-F238E27FC236}">
                  <a16:creationId xmlns:a16="http://schemas.microsoft.com/office/drawing/2014/main" id="{9DD2D2BF-D219-15C0-CF24-FD1C978C0BF9}"/>
                </a:ext>
              </a:extLst>
            </p:cNvPr>
            <p:cNvPicPr>
              <a:picLocks noChangeAspect="1"/>
            </p:cNvPicPr>
            <p:nvPr/>
          </p:nvPicPr>
          <p:blipFill>
            <a:blip r:embed="rId7"/>
            <a:stretch>
              <a:fillRect/>
            </a:stretch>
          </p:blipFill>
          <p:spPr>
            <a:xfrm>
              <a:off x="966307" y="933868"/>
              <a:ext cx="2031755" cy="1782069"/>
            </a:xfrm>
            <a:prstGeom prst="rect">
              <a:avLst/>
            </a:prstGeom>
          </p:spPr>
        </p:pic>
      </p:grpSp>
    </p:spTree>
    <p:extLst>
      <p:ext uri="{BB962C8B-B14F-4D97-AF65-F5344CB8AC3E}">
        <p14:creationId xmlns:p14="http://schemas.microsoft.com/office/powerpoint/2010/main" val="3158324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Optimization Algorithm Selection</a:t>
            </a:r>
            <a:endParaRPr lang="en-CA" dirty="0"/>
          </a:p>
        </p:txBody>
      </p:sp>
      <p:sp>
        <p:nvSpPr>
          <p:cNvPr id="15" name="TextBox 14">
            <a:extLst>
              <a:ext uri="{FF2B5EF4-FFF2-40B4-BE49-F238E27FC236}">
                <a16:creationId xmlns:a16="http://schemas.microsoft.com/office/drawing/2014/main" id="{D0143D1B-A0C8-5048-76ED-99D114521301}"/>
              </a:ext>
            </a:extLst>
          </p:cNvPr>
          <p:cNvSpPr txBox="1"/>
          <p:nvPr/>
        </p:nvSpPr>
        <p:spPr>
          <a:xfrm>
            <a:off x="766501" y="5696423"/>
            <a:ext cx="10658996" cy="400110"/>
          </a:xfrm>
          <a:prstGeom prst="rect">
            <a:avLst/>
          </a:prstGeom>
          <a:noFill/>
          <a:ln>
            <a:solidFill>
              <a:srgbClr val="FF0000"/>
            </a:solidFill>
            <a:prstDash val="lgDash"/>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The execution time plots of GA and PSO diverges as the objective function execution time increases.</a:t>
            </a:r>
          </a:p>
        </p:txBody>
      </p:sp>
      <p:grpSp>
        <p:nvGrpSpPr>
          <p:cNvPr id="7" name="Group 6">
            <a:extLst>
              <a:ext uri="{FF2B5EF4-FFF2-40B4-BE49-F238E27FC236}">
                <a16:creationId xmlns:a16="http://schemas.microsoft.com/office/drawing/2014/main" id="{F0740126-FBCA-2437-7F6B-2980507B2506}"/>
              </a:ext>
            </a:extLst>
          </p:cNvPr>
          <p:cNvGrpSpPr/>
          <p:nvPr/>
        </p:nvGrpSpPr>
        <p:grpSpPr>
          <a:xfrm>
            <a:off x="7046554" y="1034948"/>
            <a:ext cx="4828540" cy="4089687"/>
            <a:chOff x="7046554" y="1034948"/>
            <a:chExt cx="4828540" cy="4089687"/>
          </a:xfrm>
        </p:grpSpPr>
        <p:pic>
          <p:nvPicPr>
            <p:cNvPr id="4" name="Picture 3" descr="Chart, line chart&#10;&#10;Description automatically generated">
              <a:extLst>
                <a:ext uri="{FF2B5EF4-FFF2-40B4-BE49-F238E27FC236}">
                  <a16:creationId xmlns:a16="http://schemas.microsoft.com/office/drawing/2014/main" id="{55D5DACB-DC33-23A2-C90C-63A572E324F4}"/>
                </a:ext>
              </a:extLst>
            </p:cNvPr>
            <p:cNvPicPr>
              <a:picLocks noChangeAspect="1"/>
            </p:cNvPicPr>
            <p:nvPr/>
          </p:nvPicPr>
          <p:blipFill rotWithShape="1">
            <a:blip r:embed="rId3"/>
            <a:srcRect t="9387"/>
            <a:stretch/>
          </p:blipFill>
          <p:spPr bwMode="auto">
            <a:xfrm>
              <a:off x="7046554" y="1034948"/>
              <a:ext cx="4828540" cy="3495040"/>
            </a:xfrm>
            <a:prstGeom prst="rect">
              <a:avLst/>
            </a:prstGeom>
            <a:ln>
              <a:noFill/>
            </a:ln>
            <a:extLst>
              <a:ext uri="{53640926-AAD7-44D8-BBD7-CCE9431645EC}">
                <a14:shadowObscured xmlns:a14="http://schemas.microsoft.com/office/drawing/2010/main"/>
              </a:ext>
            </a:extLst>
          </p:spPr>
        </p:pic>
        <p:sp>
          <p:nvSpPr>
            <p:cNvPr id="11" name="TextBox 71">
              <a:extLst>
                <a:ext uri="{FF2B5EF4-FFF2-40B4-BE49-F238E27FC236}">
                  <a16:creationId xmlns:a16="http://schemas.microsoft.com/office/drawing/2014/main" id="{A9D60254-EAAB-ABCC-0B63-E1AEC19EA1EA}"/>
                </a:ext>
              </a:extLst>
            </p:cNvPr>
            <p:cNvSpPr txBox="1"/>
            <p:nvPr/>
          </p:nvSpPr>
          <p:spPr>
            <a:xfrm>
              <a:off x="7046554" y="4570637"/>
              <a:ext cx="4828540"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CA" sz="1000"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Fig. </a:t>
              </a:r>
              <a:r>
                <a:rPr lang="en-CA" sz="1000" dirty="0">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rPr>
                <a:t>5</a:t>
              </a:r>
              <a:r>
                <a:rPr lang="en-CA" sz="1000"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000"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Comparison of the average solver execution time between GA and PSO until 25 stall iterations are achieved using the </a:t>
              </a:r>
              <a:r>
                <a:rPr lang="en-US" sz="1000" kern="1200" dirty="0" err="1">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Schwefel</a:t>
              </a:r>
              <a:r>
                <a:rPr lang="en-US" sz="1000"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 test function at different artificial objective function execution times.</a:t>
              </a:r>
              <a:endParaRPr lang="en-CA" sz="1600" dirty="0">
                <a:effectLst/>
                <a:latin typeface="Times New Roman" panose="02020603050405020304" pitchFamily="18" charset="0"/>
                <a:ea typeface="Malgun Gothic" panose="020B0503020000020004" pitchFamily="34" charset="-127"/>
                <a:cs typeface="Times New Roman" panose="02020603050405020304" pitchFamily="18" charset="0"/>
              </a:endParaRPr>
            </a:p>
          </p:txBody>
        </p:sp>
      </p:grpSp>
      <p:graphicFrame>
        <p:nvGraphicFramePr>
          <p:cNvPr id="3" name="Table 2">
            <a:extLst>
              <a:ext uri="{FF2B5EF4-FFF2-40B4-BE49-F238E27FC236}">
                <a16:creationId xmlns:a16="http://schemas.microsoft.com/office/drawing/2014/main" id="{BE76740B-6B95-BC43-48CF-DD7A80E88E2F}"/>
              </a:ext>
            </a:extLst>
          </p:cNvPr>
          <p:cNvGraphicFramePr>
            <a:graphicFrameLocks noGrp="1"/>
          </p:cNvGraphicFramePr>
          <p:nvPr>
            <p:extLst>
              <p:ext uri="{D42A27DB-BD31-4B8C-83A1-F6EECF244321}">
                <p14:modId xmlns:p14="http://schemas.microsoft.com/office/powerpoint/2010/main" val="3998072429"/>
              </p:ext>
            </p:extLst>
          </p:nvPr>
        </p:nvGraphicFramePr>
        <p:xfrm>
          <a:off x="316906" y="2359121"/>
          <a:ext cx="6408000" cy="3103200"/>
        </p:xfrm>
        <a:graphic>
          <a:graphicData uri="http://schemas.openxmlformats.org/drawingml/2006/table">
            <a:tbl>
              <a:tblPr firstRow="1" firstCol="1" bandRow="1">
                <a:tableStyleId>{5C22544A-7EE6-4342-B048-85BDC9FD1C3A}</a:tableStyleId>
              </a:tblPr>
              <a:tblGrid>
                <a:gridCol w="2160000">
                  <a:extLst>
                    <a:ext uri="{9D8B030D-6E8A-4147-A177-3AD203B41FA5}">
                      <a16:colId xmlns:a16="http://schemas.microsoft.com/office/drawing/2014/main" val="654041844"/>
                    </a:ext>
                  </a:extLst>
                </a:gridCol>
                <a:gridCol w="1080000">
                  <a:extLst>
                    <a:ext uri="{9D8B030D-6E8A-4147-A177-3AD203B41FA5}">
                      <a16:colId xmlns:a16="http://schemas.microsoft.com/office/drawing/2014/main" val="95153619"/>
                    </a:ext>
                  </a:extLst>
                </a:gridCol>
                <a:gridCol w="2088000">
                  <a:extLst>
                    <a:ext uri="{9D8B030D-6E8A-4147-A177-3AD203B41FA5}">
                      <a16:colId xmlns:a16="http://schemas.microsoft.com/office/drawing/2014/main" val="1211064981"/>
                    </a:ext>
                  </a:extLst>
                </a:gridCol>
                <a:gridCol w="1080000">
                  <a:extLst>
                    <a:ext uri="{9D8B030D-6E8A-4147-A177-3AD203B41FA5}">
                      <a16:colId xmlns:a16="http://schemas.microsoft.com/office/drawing/2014/main" val="477993673"/>
                    </a:ext>
                  </a:extLst>
                </a:gridCol>
              </a:tblGrid>
              <a:tr h="360000">
                <a:tc gridSpan="2">
                  <a:txBody>
                    <a:bodyPr/>
                    <a:lstStyle/>
                    <a:p>
                      <a:pPr algn="ctr">
                        <a:lnSpc>
                          <a:spcPct val="100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PSO</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837" marR="638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CA"/>
                    </a:p>
                  </a:txBody>
                  <a:tcPr/>
                </a:tc>
                <a:tc gridSpan="2">
                  <a:txBody>
                    <a:bodyPr/>
                    <a:lstStyle/>
                    <a:p>
                      <a:pPr algn="ctr">
                        <a:lnSpc>
                          <a:spcPct val="100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GA</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837" marR="638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CA"/>
                    </a:p>
                  </a:txBody>
                  <a:tcPr/>
                </a:tc>
                <a:extLst>
                  <a:ext uri="{0D108BD9-81ED-4DB2-BD59-A6C34878D82A}">
                    <a16:rowId xmlns:a16="http://schemas.microsoft.com/office/drawing/2014/main" val="1977090653"/>
                  </a:ext>
                </a:extLst>
              </a:tr>
              <a:tr h="548640">
                <a:tc>
                  <a:txBody>
                    <a:bodyPr/>
                    <a:lstStyle/>
                    <a:p>
                      <a:pPr algn="ctr">
                        <a:lnSpc>
                          <a:spcPct val="100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Population/Swarm Size</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837" marR="638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200</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837" marR="638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0"/>
                        </a:spcBef>
                        <a:spcAft>
                          <a:spcPts val="0"/>
                        </a:spcAft>
                      </a:pPr>
                      <a:r>
                        <a:rPr lang="en-US" sz="1600" b="1" dirty="0">
                          <a:solidFill>
                            <a:schemeClr val="tx1"/>
                          </a:solidFill>
                          <a:effectLst/>
                          <a:latin typeface="Times New Roman" panose="02020603050405020304" pitchFamily="18" charset="0"/>
                          <a:cs typeface="Times New Roman" panose="02020603050405020304" pitchFamily="18" charset="0"/>
                        </a:rPr>
                        <a:t>Population Size</a:t>
                      </a:r>
                      <a:endParaRPr lang="en-CA" sz="1600" b="1"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837" marR="638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200</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837" marR="638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3309786"/>
                  </a:ext>
                </a:extLst>
              </a:tr>
              <a:tr h="548640">
                <a:tc>
                  <a:txBody>
                    <a:bodyPr/>
                    <a:lstStyle/>
                    <a:p>
                      <a:pPr algn="ctr">
                        <a:lnSpc>
                          <a:spcPct val="100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Max Leader Size</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837" marR="638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100</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837" marR="638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0"/>
                        </a:spcBef>
                        <a:spcAft>
                          <a:spcPts val="0"/>
                        </a:spcAft>
                      </a:pPr>
                      <a:r>
                        <a:rPr lang="en-US" sz="1600" b="1" dirty="0">
                          <a:solidFill>
                            <a:schemeClr val="tx1"/>
                          </a:solidFill>
                          <a:effectLst/>
                          <a:latin typeface="Times New Roman" panose="02020603050405020304" pitchFamily="18" charset="0"/>
                          <a:cs typeface="Times New Roman" panose="02020603050405020304" pitchFamily="18" charset="0"/>
                        </a:rPr>
                        <a:t>Offspring Size</a:t>
                      </a:r>
                      <a:endParaRPr lang="en-CA" sz="1600" b="1"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837" marR="638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100</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837" marR="638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9309619"/>
                  </a:ext>
                </a:extLst>
              </a:tr>
              <a:tr h="548640">
                <a:tc>
                  <a:txBody>
                    <a:bodyPr/>
                    <a:lstStyle/>
                    <a:p>
                      <a:pPr algn="ctr">
                        <a:lnSpc>
                          <a:spcPct val="100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Comparator Key</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837" marR="638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Objective Value</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837" marR="638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0"/>
                        </a:spcBef>
                        <a:spcAft>
                          <a:spcPts val="0"/>
                        </a:spcAft>
                      </a:pPr>
                      <a:r>
                        <a:rPr lang="en-US" sz="1600" b="1" dirty="0">
                          <a:solidFill>
                            <a:schemeClr val="tx1"/>
                          </a:solidFill>
                          <a:effectLst/>
                          <a:latin typeface="Times New Roman" panose="02020603050405020304" pitchFamily="18" charset="0"/>
                          <a:cs typeface="Times New Roman" panose="02020603050405020304" pitchFamily="18" charset="0"/>
                        </a:rPr>
                        <a:t>Crossover Percentage</a:t>
                      </a:r>
                      <a:endParaRPr lang="en-CA" sz="1600" b="1"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837" marR="638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30 %</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837" marR="638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9399427"/>
                  </a:ext>
                </a:extLst>
              </a:tr>
              <a:tr h="548640">
                <a:tc>
                  <a:txBody>
                    <a:bodyPr/>
                    <a:lstStyle/>
                    <a:p>
                      <a:pPr algn="ctr">
                        <a:lnSpc>
                          <a:spcPct val="100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Mutation Percentage</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837" marR="638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10 %</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837" marR="638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0"/>
                        </a:spcBef>
                        <a:spcAft>
                          <a:spcPts val="0"/>
                        </a:spcAft>
                      </a:pPr>
                      <a:r>
                        <a:rPr lang="en-US" sz="1600" b="1" dirty="0">
                          <a:solidFill>
                            <a:schemeClr val="tx1"/>
                          </a:solidFill>
                          <a:effectLst/>
                          <a:latin typeface="Times New Roman" panose="02020603050405020304" pitchFamily="18" charset="0"/>
                          <a:cs typeface="Times New Roman" panose="02020603050405020304" pitchFamily="18" charset="0"/>
                        </a:rPr>
                        <a:t>Mutation Percentage</a:t>
                      </a:r>
                      <a:endParaRPr lang="en-CA" sz="1600" b="1"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837" marR="638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10 %</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837" marR="638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5132699"/>
                  </a:ext>
                </a:extLst>
              </a:tr>
              <a:tr h="548640">
                <a:tc>
                  <a:txBody>
                    <a:bodyPr/>
                    <a:lstStyle/>
                    <a:p>
                      <a:pPr algn="ctr">
                        <a:lnSpc>
                          <a:spcPct val="100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Algorithm Stall Iterations</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837" marR="638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25</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837" marR="638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0"/>
                        </a:spcBef>
                        <a:spcAft>
                          <a:spcPts val="0"/>
                        </a:spcAft>
                      </a:pPr>
                      <a:r>
                        <a:rPr lang="en-US" sz="1600" b="1" dirty="0">
                          <a:solidFill>
                            <a:schemeClr val="tx1"/>
                          </a:solidFill>
                          <a:effectLst/>
                          <a:latin typeface="Times New Roman" panose="02020603050405020304" pitchFamily="18" charset="0"/>
                          <a:cs typeface="Times New Roman" panose="02020603050405020304" pitchFamily="18" charset="0"/>
                        </a:rPr>
                        <a:t>Algorithm Stall Iterations</a:t>
                      </a:r>
                      <a:endParaRPr lang="en-CA" sz="1600" b="1"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837" marR="638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25</a:t>
                      </a:r>
                      <a:endParaRPr lang="en-CA" sz="16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3837" marR="638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8227710"/>
                  </a:ext>
                </a:extLst>
              </a:tr>
            </a:tbl>
          </a:graphicData>
        </a:graphic>
      </p:graphicFrame>
      <p:sp>
        <p:nvSpPr>
          <p:cNvPr id="5" name="TextBox 4">
            <a:extLst>
              <a:ext uri="{FF2B5EF4-FFF2-40B4-BE49-F238E27FC236}">
                <a16:creationId xmlns:a16="http://schemas.microsoft.com/office/drawing/2014/main" id="{475F997F-B620-677D-97C9-609950070183}"/>
              </a:ext>
            </a:extLst>
          </p:cNvPr>
          <p:cNvSpPr txBox="1"/>
          <p:nvPr/>
        </p:nvSpPr>
        <p:spPr>
          <a:xfrm>
            <a:off x="316906" y="2008931"/>
            <a:ext cx="6408000" cy="276999"/>
          </a:xfrm>
          <a:prstGeom prst="rect">
            <a:avLst/>
          </a:prstGeom>
          <a:noFill/>
        </p:spPr>
        <p:txBody>
          <a:bodyPr wrap="square">
            <a:spAutoFit/>
          </a:bodyPr>
          <a:lstStyle/>
          <a:p>
            <a:pPr algn="ctr">
              <a:spcAft>
                <a:spcPts val="600"/>
              </a:spcAft>
            </a:pPr>
            <a:r>
              <a:rPr lang="en-CA" sz="1200" cap="small" dirty="0">
                <a:effectLst/>
                <a:latin typeface="Times New Roman" panose="02020603050405020304" pitchFamily="18" charset="0"/>
                <a:ea typeface="Calibri" panose="020F0502020204030204" pitchFamily="34" charset="0"/>
                <a:cs typeface="Times New Roman" panose="02020603050405020304" pitchFamily="18" charset="0"/>
              </a:rPr>
              <a:t>Table 5. </a:t>
            </a:r>
            <a:r>
              <a:rPr lang="en-CA" sz="1200" cap="small" dirty="0">
                <a:latin typeface="Times New Roman" panose="02020603050405020304" pitchFamily="18" charset="0"/>
                <a:ea typeface="Calibri" panose="020F0502020204030204" pitchFamily="34" charset="0"/>
                <a:cs typeface="Times New Roman" panose="02020603050405020304" pitchFamily="18" charset="0"/>
              </a:rPr>
              <a:t>OA </a:t>
            </a:r>
            <a:r>
              <a:rPr lang="en-CA" sz="1200" cap="small" dirty="0">
                <a:effectLst/>
                <a:latin typeface="Times New Roman" panose="02020603050405020304" pitchFamily="18" charset="0"/>
                <a:ea typeface="Calibri" panose="020F0502020204030204" pitchFamily="34" charset="0"/>
                <a:cs typeface="Times New Roman" panose="02020603050405020304" pitchFamily="18" charset="0"/>
              </a:rPr>
              <a:t>Configuration for Extrapolated Comparison</a:t>
            </a:r>
          </a:p>
        </p:txBody>
      </p:sp>
      <p:sp>
        <p:nvSpPr>
          <p:cNvPr id="6" name="TextBox 5">
            <a:extLst>
              <a:ext uri="{FF2B5EF4-FFF2-40B4-BE49-F238E27FC236}">
                <a16:creationId xmlns:a16="http://schemas.microsoft.com/office/drawing/2014/main" id="{EB5994CD-3415-DC6C-94D1-AC65C12510CD}"/>
              </a:ext>
            </a:extLst>
          </p:cNvPr>
          <p:cNvSpPr txBox="1"/>
          <p:nvPr/>
        </p:nvSpPr>
        <p:spPr>
          <a:xfrm>
            <a:off x="332971" y="1105639"/>
            <a:ext cx="6391996" cy="646331"/>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Extrapolating computation intensity predicts the intensity experienced by the optimization workflow.</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5244214"/>
      </p:ext>
    </p:extLst>
  </p:cSld>
  <p:clrMapOvr>
    <a:masterClrMapping/>
  </p:clrMapOvr>
</p:sld>
</file>

<file path=ppt/theme/theme1.xml><?xml version="1.0" encoding="utf-8"?>
<a:theme xmlns:a="http://schemas.openxmlformats.org/drawingml/2006/main" name="UWindsorTemplat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UWindsorTemplat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UWindsorTemplat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UWindsorTemplat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UWindsorTemplat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23727</TotalTime>
  <Words>3298</Words>
  <Application>Microsoft Office PowerPoint</Application>
  <PresentationFormat>Widescreen</PresentationFormat>
  <Paragraphs>411</Paragraphs>
  <Slides>28</Slides>
  <Notes>11</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28</vt:i4>
      </vt:variant>
    </vt:vector>
  </HeadingPairs>
  <TitlesOfParts>
    <vt:vector size="41" baseType="lpstr">
      <vt:lpstr>Arial</vt:lpstr>
      <vt:lpstr>Calibri</vt:lpstr>
      <vt:lpstr>Calibri Light</vt:lpstr>
      <vt:lpstr>Cambria Math</vt:lpstr>
      <vt:lpstr>Constantia</vt:lpstr>
      <vt:lpstr>Symbol</vt:lpstr>
      <vt:lpstr>Times New Roman</vt:lpstr>
      <vt:lpstr>UWindsorTemplate</vt:lpstr>
      <vt:lpstr>2_UWindsorTemplate</vt:lpstr>
      <vt:lpstr>1_UWindsorTemplate</vt:lpstr>
      <vt:lpstr>3_UWindsorTemplate</vt:lpstr>
      <vt:lpstr>4_UWindsorTemplate</vt:lpstr>
      <vt:lpstr>Office Theme</vt:lpstr>
      <vt:lpstr>PowerPoint Presentation</vt:lpstr>
      <vt:lpstr>Outline</vt:lpstr>
      <vt:lpstr>Research Objectives</vt:lpstr>
      <vt:lpstr>Current Electric Trains</vt:lpstr>
      <vt:lpstr>Induction Motor Modeling for Optimization</vt:lpstr>
      <vt:lpstr>Induction Motor Modeling for Optimization</vt:lpstr>
      <vt:lpstr>Hybrid Analytical Model</vt:lpstr>
      <vt:lpstr>Optimization Algorithm Test Function</vt:lpstr>
      <vt:lpstr>Optimization Algorithm Selection</vt:lpstr>
      <vt:lpstr>Knowledge Gap and Novelty</vt:lpstr>
      <vt:lpstr>Winding Distribution Table</vt:lpstr>
      <vt:lpstr>Defining Primary Motor Relationships</vt:lpstr>
      <vt:lpstr>Defining Primary Motor Relationships</vt:lpstr>
      <vt:lpstr>Defining Primary Motor Relationships</vt:lpstr>
      <vt:lpstr>Optimization Algorithm</vt:lpstr>
      <vt:lpstr>Feasibility Constraint</vt:lpstr>
      <vt:lpstr>Skin Effect Constraint</vt:lpstr>
      <vt:lpstr>Primary Motor B Field Plotting</vt:lpstr>
      <vt:lpstr>Primary Motor B Field Plotting</vt:lpstr>
      <vt:lpstr>Primary Motor Force Comparison</vt:lpstr>
      <vt:lpstr>Primary Motor Forces Relative to q</vt:lpstr>
      <vt:lpstr>Optimal Solution Trade-offs</vt:lpstr>
      <vt:lpstr>Concluding Statements</vt:lpstr>
      <vt:lpstr>Future Research</vt:lpstr>
      <vt:lpstr>Publication to Date</vt:lpstr>
      <vt:lpstr>Comments and Questions</vt:lpstr>
      <vt:lpstr>References</vt:lpstr>
      <vt:lpstr>References</vt:lpstr>
    </vt:vector>
  </TitlesOfParts>
  <Company>University of Windsor - Engineering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mukunda</dc:creator>
  <cp:lastModifiedBy>Mike Thamm</cp:lastModifiedBy>
  <cp:revision>1021</cp:revision>
  <dcterms:created xsi:type="dcterms:W3CDTF">2019-10-03T16:32:14Z</dcterms:created>
  <dcterms:modified xsi:type="dcterms:W3CDTF">2023-04-06T16:02:44Z</dcterms:modified>
</cp:coreProperties>
</file>