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7" r:id="rId3"/>
    <p:sldId id="257" r:id="rId4"/>
    <p:sldId id="263" r:id="rId5"/>
    <p:sldId id="261" r:id="rId6"/>
    <p:sldId id="275" r:id="rId7"/>
    <p:sldId id="271" r:id="rId8"/>
    <p:sldId id="258" r:id="rId9"/>
    <p:sldId id="282" r:id="rId10"/>
    <p:sldId id="280" r:id="rId11"/>
    <p:sldId id="264" r:id="rId12"/>
    <p:sldId id="265" r:id="rId13"/>
    <p:sldId id="266" r:id="rId14"/>
    <p:sldId id="268" r:id="rId15"/>
    <p:sldId id="262" r:id="rId16"/>
    <p:sldId id="279" r:id="rId17"/>
    <p:sldId id="284" r:id="rId18"/>
    <p:sldId id="273" r:id="rId19"/>
    <p:sldId id="276" r:id="rId20"/>
    <p:sldId id="26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7" d="100"/>
          <a:sy n="67" d="100"/>
        </p:scale>
        <p:origin x="1278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Automate your job like a pro so you can </a:t>
            </a:r>
            <a:r>
              <a:rPr lang="en-US" dirty="0" smtClean="0">
                <a:solidFill>
                  <a:schemeClr val="bg1"/>
                </a:solidFill>
              </a:rPr>
              <a:t>go do </a:t>
            </a:r>
            <a:r>
              <a:rPr lang="en-US" dirty="0">
                <a:solidFill>
                  <a:schemeClr val="bg1"/>
                </a:solidFill>
              </a:rPr>
              <a:t>other things and your boss won’t know and everyone will think </a:t>
            </a:r>
            <a:r>
              <a:rPr lang="en-US" dirty="0" smtClean="0">
                <a:solidFill>
                  <a:schemeClr val="bg1"/>
                </a:solidFill>
              </a:rPr>
              <a:t>you’re </a:t>
            </a:r>
            <a:r>
              <a:rPr lang="en-US" dirty="0">
                <a:solidFill>
                  <a:schemeClr val="bg1"/>
                </a:solidFill>
              </a:rPr>
              <a:t>some sort of super employee and you can spend your whole day watching Rockies highlights and chatting with the GIS staff and playing corn hole and taking like </a:t>
            </a:r>
            <a:r>
              <a:rPr lang="en-US" dirty="0" smtClean="0">
                <a:solidFill>
                  <a:schemeClr val="bg1"/>
                </a:solidFill>
              </a:rPr>
              <a:t>a dozen </a:t>
            </a:r>
            <a:r>
              <a:rPr lang="en-US" dirty="0">
                <a:solidFill>
                  <a:schemeClr val="bg1"/>
                </a:solidFill>
              </a:rPr>
              <a:t>bathroom breaks and </a:t>
            </a:r>
            <a:r>
              <a:rPr lang="en-US" dirty="0" smtClean="0">
                <a:solidFill>
                  <a:schemeClr val="bg1"/>
                </a:solidFill>
              </a:rPr>
              <a:t>constantly trying </a:t>
            </a:r>
            <a:r>
              <a:rPr lang="en-US" dirty="0">
                <a:solidFill>
                  <a:schemeClr val="bg1"/>
                </a:solidFill>
              </a:rPr>
              <a:t>to find your lost coffee mug and still get </a:t>
            </a:r>
            <a:r>
              <a:rPr lang="en-US" dirty="0" smtClean="0">
                <a:solidFill>
                  <a:schemeClr val="bg1"/>
                </a:solidFill>
              </a:rPr>
              <a:t>more done than </a:t>
            </a:r>
            <a:r>
              <a:rPr lang="en-US" dirty="0">
                <a:solidFill>
                  <a:schemeClr val="bg1"/>
                </a:solidFill>
              </a:rPr>
              <a:t>those other employees who don’t know </a:t>
            </a:r>
            <a:r>
              <a:rPr lang="en-US" dirty="0" smtClean="0">
                <a:solidFill>
                  <a:schemeClr val="bg1"/>
                </a:solidFill>
              </a:rPr>
              <a:t>Python..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Python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  <a:p>
            <a:r>
              <a:rPr lang="en-US" dirty="0">
                <a:solidFill>
                  <a:schemeClr val="bg1"/>
                </a:solidFill>
              </a:rPr>
              <a:t>Scientific and mathematical computing</a:t>
            </a:r>
          </a:p>
          <a:p>
            <a:r>
              <a:rPr lang="en-US" dirty="0">
                <a:solidFill>
                  <a:schemeClr val="bg1"/>
                </a:solidFill>
              </a:rPr>
              <a:t>Web development</a:t>
            </a:r>
          </a:p>
          <a:p>
            <a:r>
              <a:rPr lang="en-US" dirty="0">
                <a:solidFill>
                  <a:schemeClr val="bg1"/>
                </a:solidFill>
              </a:rPr>
              <a:t>Finance and trading</a:t>
            </a:r>
          </a:p>
          <a:p>
            <a:r>
              <a:rPr lang="en-US" dirty="0">
                <a:solidFill>
                  <a:schemeClr val="bg1"/>
                </a:solidFill>
              </a:rPr>
              <a:t>System automation and administration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Security </a:t>
            </a:r>
            <a:r>
              <a:rPr lang="en-US" dirty="0">
                <a:solidFill>
                  <a:schemeClr val="bg1"/>
                </a:solidFill>
              </a:rPr>
              <a:t>and penetration </a:t>
            </a:r>
            <a:r>
              <a:rPr lang="en-US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Mapping and geography (GIS software)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Etc..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One of the </a:t>
            </a:r>
            <a:r>
              <a:rPr lang="en-US" dirty="0">
                <a:solidFill>
                  <a:schemeClr val="bg1"/>
                </a:solidFill>
              </a:rPr>
              <a:t>most in </a:t>
            </a:r>
            <a:r>
              <a:rPr lang="en-US" dirty="0" smtClean="0">
                <a:solidFill>
                  <a:schemeClr val="bg1"/>
                </a:solidFill>
              </a:rPr>
              <a:t>demand programming languages.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f not the most outright</a:t>
            </a:r>
          </a:p>
        </p:txBody>
      </p:sp>
    </p:spTree>
    <p:extLst>
      <p:ext uri="{BB962C8B-B14F-4D97-AF65-F5344CB8AC3E}">
        <p14:creationId xmlns:p14="http://schemas.microsoft.com/office/powerpoint/2010/main" val="26453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5" y="228600"/>
            <a:ext cx="746517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2" r="58750"/>
          <a:stretch/>
        </p:blipFill>
        <p:spPr>
          <a:xfrm>
            <a:off x="2046124" y="228600"/>
            <a:ext cx="505175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54" y="228600"/>
            <a:ext cx="7088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6" y="228600"/>
            <a:ext cx="8426969" cy="640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8711" y="381000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GitHub Repositories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99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Who uses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ArcGIS – in a big way!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 all the open source alternatives for that matter.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Google, YouTube, Netflix, Dropbox, Instagram, Spotify, Reddit, Pinterest, Etsy, Yelp, NASA, the CIA, Uber, Lyft, Chase, PayPal, Spotify, Amazon, Facebook, Yahoo…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on and on and on and on and on..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Google founders:</a:t>
            </a:r>
          </a:p>
          <a:p>
            <a:pPr marL="274320" lvl="1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	“</a:t>
            </a:r>
            <a:r>
              <a:rPr lang="en-US" i="1" dirty="0">
                <a:solidFill>
                  <a:schemeClr val="bg1"/>
                </a:solidFill>
              </a:rPr>
              <a:t>Python where we can, C++ where we must.”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When to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you have a clearly defined problem/workflow.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Often this is the hardest part..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When you have to do it redundantly.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will take you longer to code a solution to a specific problem, than it will take you to just solve the problem..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Unless, you (or others) have to do it multiple times..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your ROI?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Avoid technical debt!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When not to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you need speed.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Python tends to be slower than compiled languages (C, C++, Java, etc).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practice, you probably won’t notice.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where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install: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Either a pure Python Install: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://www.python.org/downloads/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 a purpose-built distribution: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www.anaconda.com/distribution</a:t>
            </a:r>
            <a:endParaRPr lang="en-US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Network install: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Citrix: NOC &gt; EGIS &gt; EGIS Tools &gt; NOC EGIS PythonWin27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Embedded within another program: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ArcMap and </a:t>
            </a:r>
            <a:r>
              <a:rPr lang="en-US" dirty="0" smtClean="0">
                <a:solidFill>
                  <a:schemeClr val="bg1"/>
                </a:solidFill>
              </a:rPr>
              <a:t>ArcPro – terminals and toolboxes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how to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Interactive terminal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Input an expression, get an output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Stand-alone or embedded within another program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Command line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Interactive Development Environments (IDEs)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IDLE, Spyder, VSCode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Notebooks</a:t>
            </a:r>
          </a:p>
        </p:txBody>
      </p:sp>
    </p:spTree>
    <p:extLst>
      <p:ext uri="{BB962C8B-B14F-4D97-AF65-F5344CB8AC3E}">
        <p14:creationId xmlns:p14="http://schemas.microsoft.com/office/powerpoint/2010/main" val="15301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Introduction – What, Why, Who, Where, When, How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Example: EGIS Server 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We’ve all experienced slow network performance while using ArcMap resources via Citrix.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the baseline for understanding network performance?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considered bad performance?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Is there a particular culprit (server</a:t>
            </a:r>
            <a:r>
              <a:rPr lang="en-US" dirty="0">
                <a:solidFill>
                  <a:schemeClr val="bg1"/>
                </a:solidFill>
              </a:rPr>
              <a:t>?</a:t>
            </a:r>
            <a:r>
              <a:rPr lang="en-US" dirty="0" smtClean="0">
                <a:solidFill>
                  <a:schemeClr val="bg1"/>
                </a:solidFill>
              </a:rPr>
              <a:t> time of day?)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md</a:t>
            </a:r>
            <a:r>
              <a:rPr lang="en-US" dirty="0">
                <a:solidFill>
                  <a:schemeClr val="bg1"/>
                </a:solidFill>
              </a:rPr>
              <a:t>: ping -n 60 ILMOCOP3CT08-11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Example: Range Renewals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Calculate: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Acreage of allotment (BLM only)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Survey coverage (total acres, percent of allotment, list IDs)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Sites within allotment (sorted by eligible/not eligible)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Legal location PLSS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County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Quadrangle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Record: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Project ID, NEPA ID, and analysis results to a database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Determine if we need to revisit any sites (eligible)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Determine if we need to do additional inventory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Produce: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Report and maps detailing all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828800"/>
            <a:ext cx="7721600" cy="4343400"/>
          </a:xfrm>
        </p:spPr>
      </p:pic>
      <p:sp>
        <p:nvSpPr>
          <p:cNvPr id="5" name="Oval 4"/>
          <p:cNvSpPr/>
          <p:nvPr/>
        </p:nvSpPr>
        <p:spPr>
          <a:xfrm>
            <a:off x="6781800" y="5503723"/>
            <a:ext cx="1574801" cy="631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295400" y="5616934"/>
            <a:ext cx="4038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These guys are awesome!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5829300"/>
            <a:ext cx="10668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3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is a </a:t>
            </a:r>
            <a:r>
              <a:rPr lang="en-US" dirty="0" smtClean="0">
                <a:solidFill>
                  <a:schemeClr val="bg1"/>
                </a:solidFill>
              </a:rPr>
              <a:t>general purpose, high-level</a:t>
            </a:r>
            <a:r>
              <a:rPr lang="en-US" dirty="0">
                <a:solidFill>
                  <a:schemeClr val="bg1"/>
                </a:solidFill>
              </a:rPr>
              <a:t>, object-oriented, dynamically-typed, interpreted programming </a:t>
            </a:r>
            <a:r>
              <a:rPr lang="en-US" dirty="0" smtClean="0">
                <a:solidFill>
                  <a:schemeClr val="bg1"/>
                </a:solidFill>
              </a:rPr>
              <a:t>language…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Blah</a:t>
            </a:r>
            <a:r>
              <a:rPr lang="en-US" dirty="0">
                <a:solidFill>
                  <a:schemeClr val="bg1"/>
                </a:solidFill>
              </a:rPr>
              <a:t>, blah, blah</a:t>
            </a:r>
            <a:r>
              <a:rPr lang="en-US" dirty="0" smtClean="0">
                <a:solidFill>
                  <a:schemeClr val="bg1"/>
                </a:solidFill>
              </a:rPr>
              <a:t>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These </a:t>
            </a:r>
            <a:r>
              <a:rPr lang="en-US" dirty="0" smtClean="0">
                <a:solidFill>
                  <a:schemeClr val="bg1"/>
                </a:solidFill>
              </a:rPr>
              <a:t>features </a:t>
            </a:r>
            <a:r>
              <a:rPr lang="en-US" dirty="0">
                <a:solidFill>
                  <a:schemeClr val="bg1"/>
                </a:solidFill>
              </a:rPr>
              <a:t>are important, but not right now..</a:t>
            </a:r>
          </a:p>
        </p:txBody>
      </p:sp>
    </p:spTree>
    <p:extLst>
      <p:ext uri="{BB962C8B-B14F-4D97-AF65-F5344CB8AC3E}">
        <p14:creationId xmlns:p14="http://schemas.microsoft.com/office/powerpoint/2010/main" val="18850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It’s a programming language - duh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Its open source (free)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It’s everywhere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It’s powerful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has a huge user community and a ton of libraries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Its not named after the snake, it’s named after Monty Python!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It’s a general purpose problem solving tool.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you solve your problem in a general-enough way, you’ve solved an entire class of problems for good. Good code is reusable (that’s kind of the whole point) !!</a:t>
            </a:r>
          </a:p>
          <a:p>
            <a:pPr marL="27432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It’s a sandbox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 exploring new domains.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 of 2019-08-17, there are over 190,000 packages on PyPi</a:t>
            </a:r>
          </a:p>
          <a:p>
            <a:pPr lvl="2"/>
            <a:r>
              <a:rPr lang="en-US" dirty="0">
                <a:hlinkClick r:id="rId2"/>
              </a:rPr>
              <a:t>https://pypi.org/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0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 (which)?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actually two Pythons..</a:t>
            </a:r>
          </a:p>
          <a:p>
            <a:pPr marL="4572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Python 2.x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Comes with installs of ArcMap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Will be deprecated in January 2020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Python 3.x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Comes with installs of ArcPro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Not backward compatible with Python 2.x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Most recent version is 3.7.4 (</a:t>
            </a:r>
            <a:r>
              <a:rPr lang="en-US" dirty="0">
                <a:solidFill>
                  <a:schemeClr val="bg1"/>
                </a:solidFill>
              </a:rPr>
              <a:t>July 8, </a:t>
            </a:r>
            <a:r>
              <a:rPr lang="en-US" dirty="0" smtClean="0">
                <a:solidFill>
                  <a:schemeClr val="bg1"/>
                </a:solidFill>
              </a:rPr>
              <a:t>2019)</a:t>
            </a:r>
          </a:p>
          <a:p>
            <a:pPr marL="50292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More on this later..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Python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Powerful</a:t>
            </a:r>
          </a:p>
          <a:p>
            <a:pPr marL="4572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Easy to learn (for a programming language)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Think of it like learning a foreign language: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Grammar, syntax, sentence (expression) structure..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Emphasizes code simplicity and readability: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Code is read </a:t>
            </a:r>
            <a:r>
              <a:rPr lang="en-US" i="1" dirty="0" smtClean="0">
                <a:solidFill>
                  <a:schemeClr val="bg1"/>
                </a:solidFill>
              </a:rPr>
              <a:t>FAR </a:t>
            </a:r>
            <a:r>
              <a:rPr lang="en-US" dirty="0" smtClean="0">
                <a:solidFill>
                  <a:schemeClr val="bg1"/>
                </a:solidFill>
              </a:rPr>
              <a:t>more than it is written.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Readability counts!</a:t>
            </a:r>
          </a:p>
          <a:p>
            <a:pPr marL="4572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Python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E.g. </a:t>
            </a:r>
            <a:r>
              <a:rPr lang="en-US" dirty="0" smtClean="0">
                <a:solidFill>
                  <a:schemeClr val="bg1"/>
                </a:solidFill>
              </a:rPr>
              <a:t>a function to print ‘Hello World’ to the console: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class 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PrintHelloWorld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public static void main(String[] 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 !");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</a:rPr>
              <a:t>Python: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PrintHelloWorld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	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‘Hello World’</a:t>
            </a:r>
          </a:p>
          <a:p>
            <a:pPr marL="4572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679</TotalTime>
  <Words>873</Words>
  <Application>Microsoft Office PowerPoint</Application>
  <PresentationFormat>On-screen Show (4:3)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Consolas</vt:lpstr>
      <vt:lpstr>Continental North America 16x9</vt:lpstr>
      <vt:lpstr>PowerPoint Presentation</vt:lpstr>
      <vt:lpstr>This CLASs</vt:lpstr>
      <vt:lpstr>What is python?</vt:lpstr>
      <vt:lpstr>What is Python?</vt:lpstr>
      <vt:lpstr>What is Python?</vt:lpstr>
      <vt:lpstr>What is Python?</vt:lpstr>
      <vt:lpstr>What is python (which)?</vt:lpstr>
      <vt:lpstr>Why Python?</vt:lpstr>
      <vt:lpstr>Why Python?</vt:lpstr>
      <vt:lpstr>Why Python?</vt:lpstr>
      <vt:lpstr>PowerPoint Presentation</vt:lpstr>
      <vt:lpstr>PowerPoint Presentation</vt:lpstr>
      <vt:lpstr>PowerPoint Presentation</vt:lpstr>
      <vt:lpstr>PowerPoint Presentation</vt:lpstr>
      <vt:lpstr>Who uses Python?</vt:lpstr>
      <vt:lpstr>When to Python?</vt:lpstr>
      <vt:lpstr>When not to Python?</vt:lpstr>
      <vt:lpstr>where is Python?</vt:lpstr>
      <vt:lpstr>how to Python?</vt:lpstr>
      <vt:lpstr>Example: EGIS Server performance</vt:lpstr>
      <vt:lpstr>Example: Range Renewals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53</cp:revision>
  <dcterms:created xsi:type="dcterms:W3CDTF">2019-08-09T20:12:34Z</dcterms:created>
  <dcterms:modified xsi:type="dcterms:W3CDTF">2019-08-20T19:20:13Z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