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7" r:id="rId3"/>
    <p:sldId id="268" r:id="rId4"/>
    <p:sldId id="273" r:id="rId5"/>
    <p:sldId id="274" r:id="rId6"/>
    <p:sldId id="276" r:id="rId7"/>
    <p:sldId id="269" r:id="rId8"/>
    <p:sldId id="277" r:id="rId9"/>
    <p:sldId id="270" r:id="rId10"/>
    <p:sldId id="278" r:id="rId11"/>
    <p:sldId id="271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163" d="100"/>
          <a:sy n="163" d="100"/>
        </p:scale>
        <p:origin x="1782" y="150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8/26/2019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8/26/2019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3356055" y="3175"/>
            <a:ext cx="5787945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828800"/>
            <a:ext cx="7317105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449" y="5029200"/>
            <a:ext cx="5887983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160115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448" y="685800"/>
            <a:ext cx="5563552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49" y="3429001"/>
            <a:ext cx="7317105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685802"/>
            <a:ext cx="5891331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200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8083" y="1828800"/>
            <a:ext cx="353247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7764" y="1828800"/>
            <a:ext cx="353279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7764" y="2743201"/>
            <a:ext cx="353279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685800"/>
            <a:ext cx="4230202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388602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294" y="685800"/>
            <a:ext cx="2915409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6" y="685800"/>
            <a:ext cx="4230202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294" y="4876800"/>
            <a:ext cx="2915409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8/26/2019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449" y="274638"/>
            <a:ext cx="7317105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9" y="1828800"/>
            <a:ext cx="731710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6863" y="6448427"/>
            <a:ext cx="497992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5452" y="6448427"/>
            <a:ext cx="1047467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9" y="6448427"/>
            <a:ext cx="857474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MichaelTroyer/Learning_Python_For_Fun_and_Profit/tree/master/" TargetMode="External"/><Relationship Id="rId2" Type="http://schemas.openxmlformats.org/officeDocument/2006/relationships/hyperlink" Target="https://github.com/MichaelTroyer/Learning_Python_For_Fun_and_Profi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ichaelTroyer/Learning_Python_For_Fun_and_Profit/blob/master/3.%20Data%20Types/Examples/Numbers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MichaelTroyer/Learning_Python_For_Fun_and_Profit/blob/master/3.%20Data%20Types/Examples/Strings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3429000"/>
            <a:ext cx="8229600" cy="30480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Data Types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7" b="28889"/>
          <a:stretch/>
        </p:blipFill>
        <p:spPr>
          <a:xfrm>
            <a:off x="800102" y="914401"/>
            <a:ext cx="7543800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lists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Notebook Example hyperlink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Dictionaries are the data workhorse in Python..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Dictionaries are unordered, key/value pairs..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They are defined using curly braces: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my_dict</a:t>
            </a:r>
            <a:r>
              <a:rPr lang="en-US" dirty="0" smtClean="0">
                <a:solidFill>
                  <a:schemeClr val="bg1"/>
                </a:solidFill>
              </a:rPr>
              <a:t> = {‘a’: 1, ‘b’: 2}</a:t>
            </a:r>
          </a:p>
        </p:txBody>
      </p:sp>
    </p:spTree>
    <p:extLst>
      <p:ext uri="{BB962C8B-B14F-4D97-AF65-F5344CB8AC3E}">
        <p14:creationId xmlns:p14="http://schemas.microsoft.com/office/powerpoint/2010/main" val="18311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Notebook example hyperlink</a:t>
            </a:r>
          </a:p>
        </p:txBody>
      </p:sp>
    </p:spTree>
    <p:extLst>
      <p:ext uri="{BB962C8B-B14F-4D97-AF65-F5344CB8AC3E}">
        <p14:creationId xmlns:p14="http://schemas.microsoft.com/office/powerpoint/2010/main" val="199185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This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Outline: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Introduction – What, Why, Who, Where, When, How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Basics – python files, syntax, assignment, imports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Data types –numbers, strings, lists, and dictionaries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Flow control – conditions and logic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Functions – reusable code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Program development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Course content, code samples, and tools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Notebook Viewer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There are really only two types of numbers we will concern ourselves with: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Integers (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Floats (float)</a:t>
            </a: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These are common numerical types, in ArcMap, you’ll see them called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Short (short integer) </a:t>
            </a:r>
            <a:r>
              <a:rPr lang="en-US" dirty="0"/>
              <a:t>-32,768 to 32,767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Long (long integer)</a:t>
            </a:r>
            <a:r>
              <a:rPr lang="en-US" dirty="0"/>
              <a:t> -2,147,483,648 to 2,147,483,647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Float </a:t>
            </a:r>
            <a:r>
              <a:rPr lang="en-US" dirty="0" smtClean="0">
                <a:solidFill>
                  <a:schemeClr val="bg1"/>
                </a:solidFill>
              </a:rPr>
              <a:t>(single-precision </a:t>
            </a:r>
            <a:r>
              <a:rPr lang="en-US" dirty="0">
                <a:solidFill>
                  <a:schemeClr val="bg1"/>
                </a:solidFill>
              </a:rPr>
              <a:t>floating point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/>
              <a:t> -3.4E38 to 1.2E38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Double (double-precision floating point)</a:t>
            </a:r>
            <a:r>
              <a:rPr lang="en-US" dirty="0"/>
              <a:t> -2.2E308 to 1.8E308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Numbers: Integer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Whole numbers with no decimal part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Including 0 and negatives..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0, 1, 2, 3, 10,000,001, etc..</a:t>
            </a:r>
            <a:endParaRPr lang="en-US" dirty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Python you generally don’t need to worry about the size (short vs long).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7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Numbers: Float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Numeric value with a fractional (decimal) part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Including 0.0 and negatives..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1.1, 3.14159, 6.02214076×10</a:t>
            </a:r>
            <a:r>
              <a:rPr lang="en-US" baseline="30000" dirty="0" smtClean="0">
                <a:solidFill>
                  <a:schemeClr val="bg1"/>
                </a:solidFill>
              </a:rPr>
              <a:t>23</a:t>
            </a:r>
            <a:r>
              <a:rPr lang="en-US" dirty="0" smtClean="0">
                <a:solidFill>
                  <a:schemeClr val="bg1"/>
                </a:solidFill>
              </a:rPr>
              <a:t>, etc..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Python you generally don’t need to worry about the </a:t>
            </a:r>
            <a:r>
              <a:rPr lang="en-US" dirty="0" smtClean="0">
                <a:solidFill>
                  <a:schemeClr val="bg1"/>
                </a:solidFill>
              </a:rPr>
              <a:t>precision (single vs double).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Numbers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Notebook example hyperlink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30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Strings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string data type is used to represent text.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 string is a sequence of characters.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Strings are declared using single, double, and triple quotes: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= ‘some text’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= “some text”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chemeClr val="bg1"/>
                </a:solidFill>
              </a:rPr>
              <a:t>‘‘‘some text’’’</a:t>
            </a:r>
          </a:p>
        </p:txBody>
      </p:sp>
    </p:spTree>
    <p:extLst>
      <p:ext uri="{BB962C8B-B14F-4D97-AF65-F5344CB8AC3E}">
        <p14:creationId xmlns:p14="http://schemas.microsoft.com/office/powerpoint/2010/main" val="369405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Strings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Notebook example hyperlink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lists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Lists are ordered sequences of other Python </a:t>
            </a:r>
            <a:r>
              <a:rPr lang="en-US" dirty="0" smtClean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including </a:t>
            </a:r>
            <a:r>
              <a:rPr lang="en-US" dirty="0" smtClean="0">
                <a:solidFill>
                  <a:schemeClr val="bg1"/>
                </a:solidFill>
              </a:rPr>
              <a:t>other lists.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They are defined with square brackets: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my_list</a:t>
            </a:r>
            <a:r>
              <a:rPr lang="en-US" dirty="0" smtClean="0">
                <a:solidFill>
                  <a:schemeClr val="bg1"/>
                </a:solidFill>
              </a:rPr>
              <a:t> = [1, 2, 3, 4, 5]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1103</TotalTime>
  <Words>352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Continental North America 16x9</vt:lpstr>
      <vt:lpstr>PowerPoint Presentation</vt:lpstr>
      <vt:lpstr>This CLASs</vt:lpstr>
      <vt:lpstr>Numbers</vt:lpstr>
      <vt:lpstr>Numbers: Integer</vt:lpstr>
      <vt:lpstr>Numbers: Float</vt:lpstr>
      <vt:lpstr>Numbers</vt:lpstr>
      <vt:lpstr>Strings</vt:lpstr>
      <vt:lpstr>Strings</vt:lpstr>
      <vt:lpstr>lists</vt:lpstr>
      <vt:lpstr>lists</vt:lpstr>
      <vt:lpstr>dictionaries</vt:lpstr>
      <vt:lpstr>dictionaries</vt:lpstr>
    </vt:vector>
  </TitlesOfParts>
  <Company>Department of Interior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for fun and profit!</dc:title>
  <dc:creator>Troyer, Michael D</dc:creator>
  <cp:lastModifiedBy>Troyer, Michael D</cp:lastModifiedBy>
  <cp:revision>66</cp:revision>
  <dcterms:created xsi:type="dcterms:W3CDTF">2019-08-09T20:12:34Z</dcterms:created>
  <dcterms:modified xsi:type="dcterms:W3CDTF">2019-08-26T19:11:08Z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