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427" r:id="rId2"/>
    <p:sldId id="436" r:id="rId3"/>
    <p:sldId id="437" r:id="rId4"/>
    <p:sldId id="441" r:id="rId5"/>
    <p:sldId id="443" r:id="rId6"/>
    <p:sldId id="444" r:id="rId7"/>
    <p:sldId id="451" r:id="rId8"/>
    <p:sldId id="452" r:id="rId9"/>
    <p:sldId id="445" r:id="rId10"/>
    <p:sldId id="448" r:id="rId11"/>
    <p:sldId id="449" r:id="rId12"/>
    <p:sldId id="450" r:id="rId13"/>
    <p:sldId id="461" r:id="rId14"/>
    <p:sldId id="458" r:id="rId15"/>
    <p:sldId id="460" r:id="rId16"/>
    <p:sldId id="462" r:id="rId17"/>
    <p:sldId id="464" r:id="rId18"/>
    <p:sldId id="463" r:id="rId19"/>
    <p:sldId id="465" r:id="rId20"/>
    <p:sldId id="466" r:id="rId21"/>
    <p:sldId id="467" r:id="rId22"/>
    <p:sldId id="468" r:id="rId23"/>
    <p:sldId id="469" r:id="rId24"/>
    <p:sldId id="470" r:id="rId25"/>
    <p:sldId id="471" r:id="rId26"/>
    <p:sldId id="472" r:id="rId27"/>
    <p:sldId id="473" r:id="rId28"/>
  </p:sldIdLst>
  <p:sldSz cx="9721850" cy="7380288"/>
  <p:notesSz cx="6794500" cy="99187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87363" indent="-30163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76313" indent="-61913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465263" indent="-93663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954213" indent="-125413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5">
          <p15:clr>
            <a:srgbClr val="A4A3A4"/>
          </p15:clr>
        </p15:guide>
        <p15:guide id="2" pos="30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FFFF00"/>
    <a:srgbClr val="FFFF66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7E8B51-FD87-460D-AEBD-C4EFC306BBEC}" v="3129" dt="2023-04-14T10:32:14.008"/>
    <p1510:client id="{5DAC712B-CFFB-4302-A62B-B39C0D6D6B68}" v="244" dt="2023-04-25T18:08:25.133"/>
    <p1510:client id="{858523B8-1016-414D-8B68-9DD7E1311DA4}" v="4417" dt="2023-04-15T16:50:03.410"/>
    <p1510:client id="{8C7E755B-4F02-406E-8BD6-5D67D373EDBE}" v="300" dt="2023-04-28T16:25:57.905"/>
    <p1510:client id="{8E903840-FB9A-4263-A907-F110EC3FA450}" v="1946" dt="2023-03-24T17:43:38.346"/>
    <p1510:client id="{9E8D8739-38A4-4ED9-B7CA-E4C3699024B3}" v="363" dt="2023-04-14T22:17:13.965"/>
    <p1510:client id="{A77443AF-7DE2-447B-B947-0D72E2412264}" v="3081" dt="2023-04-14T00:18:11.411"/>
    <p1510:client id="{DC8E468D-CEEB-427B-83C6-8EB5A529AD73}" v="757" dt="2023-04-14T12:53:26.9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58" autoAdjust="0"/>
    <p:restoredTop sz="98946" autoAdjust="0"/>
  </p:normalViewPr>
  <p:slideViewPr>
    <p:cSldViewPr snapToObjects="1">
      <p:cViewPr varScale="1">
        <p:scale>
          <a:sx n="81" d="100"/>
          <a:sy n="81" d="100"/>
        </p:scale>
        <p:origin x="1704" y="77"/>
      </p:cViewPr>
      <p:guideLst>
        <p:guide orient="horz" pos="2325"/>
        <p:guide pos="30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8032035B-91B9-EB3D-E519-B7CFC6DF1446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5" rIns="91413" bIns="45705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FCC5D34-9F51-4BC5-8A44-559A8051204D}"/>
              </a:ext>
            </a:extLst>
          </p:cNvPr>
          <p:cNvSpPr>
            <a:spLocks noGrp="1"/>
          </p:cNvSpPr>
          <p:nvPr>
            <p:ph type="dt" idx="1"/>
          </p:nvPr>
        </p:nvSpPr>
        <p:spPr bwMode="auto">
          <a:xfrm>
            <a:off x="384810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5" rIns="91413" bIns="4570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7868F40-B823-49E3-9190-1577CCBADF00}" type="datetimeFigureOut">
              <a:rPr lang="ru-RU"/>
              <a:pPr>
                <a:defRPr/>
              </a:pPr>
              <a:t>08.05.2023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85998A67-BB9E-C11D-3187-FB4E72D656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49325" y="744538"/>
            <a:ext cx="4899025" cy="37195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18A085F8-865F-E420-9D94-B05DF0625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 bwMode="auto">
          <a:xfrm>
            <a:off x="679450" y="4711700"/>
            <a:ext cx="5435600" cy="446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5" rIns="91413" bIns="457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7DF7DC-FBC5-82DA-3930-D90A2FF5D4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xfrm>
            <a:off x="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5" rIns="91413" bIns="45705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3C2D6A-1D37-DE85-5703-69B3F367C3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xfrm>
            <a:off x="3848100" y="9421813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3" tIns="45705" rIns="91413" bIns="4570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E98137A-1FAC-4D68-A161-91944D6EDE02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763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87363" algn="l" defTabSz="9763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76313" algn="l" defTabSz="9763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65263" algn="l" defTabSz="9763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54213" algn="l" defTabSz="97631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42971" algn="l" defTabSz="977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31566" algn="l" defTabSz="977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20160" algn="l" defTabSz="977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08755" algn="l" defTabSz="977189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9139" y="2292674"/>
            <a:ext cx="8263572" cy="158197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8278" y="4182164"/>
            <a:ext cx="6805295" cy="188607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8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42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3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2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8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673B84-0ED1-5E26-4FC8-8A00AB5C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17071-F665-4EF3-A673-20BC6620F866}" type="datetimeFigureOut">
              <a:rPr lang="ru-RU"/>
              <a:pPr>
                <a:defRPr/>
              </a:pPr>
              <a:t>08.05.2023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C1360B-A8F0-5AF9-8367-3EEB4E45E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0AF766-578E-1550-20CC-9C5E5105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664820-138F-4729-876A-126096B2FBD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1624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568002-866C-C991-B44A-736705AFB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6F6183-DA6C-4ACF-8A0C-4C7C4088E35E}" type="datetimeFigureOut">
              <a:rPr lang="ru-RU"/>
              <a:pPr>
                <a:defRPr/>
              </a:pPr>
              <a:t>08.05.2023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13E3D1-2517-3371-DE8F-B59E4CD06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35CDE6-E509-B985-61C4-76BDD9C6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150278-409D-40DC-81E6-F934FAE0636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9358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48341" y="295554"/>
            <a:ext cx="2187417" cy="62971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86093" y="295554"/>
            <a:ext cx="6400217" cy="62971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DFB1F5-1061-594B-BDAF-64B34252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3A11B-79F6-4FBE-AE24-ECD398A7C1B7}" type="datetimeFigureOut">
              <a:rPr lang="ru-RU"/>
              <a:pPr>
                <a:defRPr/>
              </a:pPr>
              <a:t>08.05.2023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104452-EF9A-1A90-1D43-88FFED833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C20F20-4FA2-EAA8-F878-9D6F69ACC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E79E02-7321-44F4-9316-B9D1F40C0A4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84042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775" y="295275"/>
            <a:ext cx="8750300" cy="123031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85775" y="1722438"/>
            <a:ext cx="4298950" cy="48704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937125" y="1722438"/>
            <a:ext cx="4298950" cy="23590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937125" y="4233863"/>
            <a:ext cx="4298950" cy="23590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Дата 3">
            <a:extLst>
              <a:ext uri="{FF2B5EF4-FFF2-40B4-BE49-F238E27FC236}">
                <a16:creationId xmlns:a16="http://schemas.microsoft.com/office/drawing/2014/main" id="{4955035C-8861-DA3F-96C1-4D7CEACD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E7B4C-4FFE-4032-94E0-D229D73522DD}" type="datetimeFigureOut">
              <a:rPr lang="ru-RU"/>
              <a:pPr>
                <a:defRPr/>
              </a:pPr>
              <a:t>08.05.2023</a:t>
            </a:fld>
            <a:endParaRPr lang="ru-RU"/>
          </a:p>
        </p:txBody>
      </p:sp>
      <p:sp>
        <p:nvSpPr>
          <p:cNvPr id="7" name="Нижний колонтитул 4">
            <a:extLst>
              <a:ext uri="{FF2B5EF4-FFF2-40B4-BE49-F238E27FC236}">
                <a16:creationId xmlns:a16="http://schemas.microsoft.com/office/drawing/2014/main" id="{433B83C1-24A8-A918-5EC3-82492D75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A75E1FB8-A5CC-24AF-8B0C-C268F0FB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4CC627-28AC-4B47-B39C-038F4706AC3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8057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1C2615-A29C-E8C4-F0B8-7DDFDA227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E35444-0FAE-40D6-82DE-3ECEC4796B09}" type="datetimeFigureOut">
              <a:rPr lang="ru-RU"/>
              <a:pPr>
                <a:defRPr/>
              </a:pPr>
              <a:t>08.05.2023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4F93B3-8FF8-B03E-1176-1E72BFAB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0F2002-4896-7889-39CF-3A79606C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290414-B5D2-48E0-BC21-FB408EF5447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6757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7960" y="4742519"/>
            <a:ext cx="8263572" cy="1465807"/>
          </a:xfrm>
        </p:spPr>
        <p:txBody>
          <a:bodyPr anchor="t"/>
          <a:lstStyle>
            <a:lvl1pPr algn="l">
              <a:defRPr sz="43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67960" y="3128081"/>
            <a:ext cx="8263572" cy="1614438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859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771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6578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543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4297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315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2016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0875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1442B6-76E0-3CB4-1B1E-5E1031E5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1D3AA-983E-4353-9D55-9526ED251148}" type="datetimeFigureOut">
              <a:rPr lang="ru-RU"/>
              <a:pPr>
                <a:defRPr/>
              </a:pPr>
              <a:t>08.05.2023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3000E1-DB41-0F31-0B09-103765AA5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59C1FF-4CB2-91CB-1851-D046C818B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4FC8FF-5690-471E-B04E-39B575EB4E8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860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86092" y="1722067"/>
            <a:ext cx="4293817" cy="4870649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41941" y="1722067"/>
            <a:ext cx="4293817" cy="4870649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4101A107-2E8E-7160-FFD6-B75B262E9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C30EB-7F8E-4150-80B7-7041F5932F1C}" type="datetimeFigureOut">
              <a:rPr lang="ru-RU"/>
              <a:pPr>
                <a:defRPr/>
              </a:pPr>
              <a:t>08.05.2023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0454FD06-9639-2481-EC70-C33648E2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2A4E7E95-7550-83D7-04AA-7CE42153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1F1ABF-FB49-41A9-B53D-1E63647FD9B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5539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86093" y="1652024"/>
            <a:ext cx="4295506" cy="688484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8594" indent="0">
              <a:buNone/>
              <a:defRPr sz="2100" b="1"/>
            </a:lvl2pPr>
            <a:lvl3pPr marL="977189" indent="0">
              <a:buNone/>
              <a:defRPr sz="1900" b="1"/>
            </a:lvl3pPr>
            <a:lvl4pPr marL="1465783" indent="0">
              <a:buNone/>
              <a:defRPr sz="1700" b="1"/>
            </a:lvl4pPr>
            <a:lvl5pPr marL="1954377" indent="0">
              <a:buNone/>
              <a:defRPr sz="1700" b="1"/>
            </a:lvl5pPr>
            <a:lvl6pPr marL="2442971" indent="0">
              <a:buNone/>
              <a:defRPr sz="1700" b="1"/>
            </a:lvl6pPr>
            <a:lvl7pPr marL="2931566" indent="0">
              <a:buNone/>
              <a:defRPr sz="1700" b="1"/>
            </a:lvl7pPr>
            <a:lvl8pPr marL="3420160" indent="0">
              <a:buNone/>
              <a:defRPr sz="1700" b="1"/>
            </a:lvl8pPr>
            <a:lvl9pPr marL="3908755" indent="0">
              <a:buNone/>
              <a:defRPr sz="17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86093" y="2340508"/>
            <a:ext cx="4295506" cy="425220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938566" y="1652024"/>
            <a:ext cx="4297192" cy="688484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8594" indent="0">
              <a:buNone/>
              <a:defRPr sz="2100" b="1"/>
            </a:lvl2pPr>
            <a:lvl3pPr marL="977189" indent="0">
              <a:buNone/>
              <a:defRPr sz="1900" b="1"/>
            </a:lvl3pPr>
            <a:lvl4pPr marL="1465783" indent="0">
              <a:buNone/>
              <a:defRPr sz="1700" b="1"/>
            </a:lvl4pPr>
            <a:lvl5pPr marL="1954377" indent="0">
              <a:buNone/>
              <a:defRPr sz="1700" b="1"/>
            </a:lvl5pPr>
            <a:lvl6pPr marL="2442971" indent="0">
              <a:buNone/>
              <a:defRPr sz="1700" b="1"/>
            </a:lvl6pPr>
            <a:lvl7pPr marL="2931566" indent="0">
              <a:buNone/>
              <a:defRPr sz="1700" b="1"/>
            </a:lvl7pPr>
            <a:lvl8pPr marL="3420160" indent="0">
              <a:buNone/>
              <a:defRPr sz="1700" b="1"/>
            </a:lvl8pPr>
            <a:lvl9pPr marL="3908755" indent="0">
              <a:buNone/>
              <a:defRPr sz="17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938566" y="2340508"/>
            <a:ext cx="4297192" cy="425220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id="{752A20B3-E453-0526-FAFC-B8E73BA27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55767-AEBA-485B-89C3-2FC58068286D}" type="datetimeFigureOut">
              <a:rPr lang="ru-RU"/>
              <a:pPr>
                <a:defRPr/>
              </a:pPr>
              <a:t>08.05.2023</a:t>
            </a:fld>
            <a:endParaRPr lang="ru-RU"/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id="{0CA97804-746D-1514-AB46-5A4B9DFB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66B4ECD3-8B42-4139-A34B-E2596FD0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EE7EA9-2F93-4284-9A89-FCC9922F975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4283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>
            <a:extLst>
              <a:ext uri="{FF2B5EF4-FFF2-40B4-BE49-F238E27FC236}">
                <a16:creationId xmlns:a16="http://schemas.microsoft.com/office/drawing/2014/main" id="{92A14B1D-8567-349B-7FB7-268E3A70E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9AE481-C01F-4954-BDB3-2862BCC3B651}" type="datetimeFigureOut">
              <a:rPr lang="ru-RU"/>
              <a:pPr>
                <a:defRPr/>
              </a:pPr>
              <a:t>08.05.2023</a:t>
            </a:fld>
            <a:endParaRPr lang="ru-RU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B3EABA1A-FC1E-E49F-AC51-1F65E64AC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10B698E5-584B-F3D1-6A42-EACB6347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D17818-A9BA-4F73-8CE2-370BA17CD76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4281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>
            <a:extLst>
              <a:ext uri="{FF2B5EF4-FFF2-40B4-BE49-F238E27FC236}">
                <a16:creationId xmlns:a16="http://schemas.microsoft.com/office/drawing/2014/main" id="{5D4D7218-59A6-2D61-47CF-944BE1DB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03727-5520-45D2-840B-4CD24BEEA113}" type="datetimeFigureOut">
              <a:rPr lang="ru-RU"/>
              <a:pPr>
                <a:defRPr/>
              </a:pPr>
              <a:t>08.05.2023</a:t>
            </a:fld>
            <a:endParaRPr lang="ru-RU"/>
          </a:p>
        </p:txBody>
      </p:sp>
      <p:sp>
        <p:nvSpPr>
          <p:cNvPr id="3" name="Нижний колонтитул 4">
            <a:extLst>
              <a:ext uri="{FF2B5EF4-FFF2-40B4-BE49-F238E27FC236}">
                <a16:creationId xmlns:a16="http://schemas.microsoft.com/office/drawing/2014/main" id="{74A18C0A-5015-2556-C236-3A3ABC7B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C50E00D-8678-AE8C-A2D1-36259578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B8BBCC-529D-4393-B645-BA079C78B6A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28058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6093" y="293844"/>
            <a:ext cx="3198422" cy="125054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800974" y="293845"/>
            <a:ext cx="5434784" cy="6298871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86093" y="1544394"/>
            <a:ext cx="3198422" cy="5048322"/>
          </a:xfrm>
        </p:spPr>
        <p:txBody>
          <a:bodyPr/>
          <a:lstStyle>
            <a:lvl1pPr marL="0" indent="0">
              <a:buNone/>
              <a:defRPr sz="1500"/>
            </a:lvl1pPr>
            <a:lvl2pPr marL="488594" indent="0">
              <a:buNone/>
              <a:defRPr sz="1300"/>
            </a:lvl2pPr>
            <a:lvl3pPr marL="977189" indent="0">
              <a:buNone/>
              <a:defRPr sz="1100"/>
            </a:lvl3pPr>
            <a:lvl4pPr marL="1465783" indent="0">
              <a:buNone/>
              <a:defRPr sz="1000"/>
            </a:lvl4pPr>
            <a:lvl5pPr marL="1954377" indent="0">
              <a:buNone/>
              <a:defRPr sz="1000"/>
            </a:lvl5pPr>
            <a:lvl6pPr marL="2442971" indent="0">
              <a:buNone/>
              <a:defRPr sz="1000"/>
            </a:lvl6pPr>
            <a:lvl7pPr marL="2931566" indent="0">
              <a:buNone/>
              <a:defRPr sz="1000"/>
            </a:lvl7pPr>
            <a:lvl8pPr marL="3420160" indent="0">
              <a:buNone/>
              <a:defRPr sz="1000"/>
            </a:lvl8pPr>
            <a:lvl9pPr marL="3908755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FCB4B8F8-B20D-7519-38A5-D83453E2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AA662-725E-475B-A5CF-AA6F367CB268}" type="datetimeFigureOut">
              <a:rPr lang="ru-RU"/>
              <a:pPr>
                <a:defRPr/>
              </a:pPr>
              <a:t>08.05.2023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C17AF79F-9D48-8694-EBA0-4C24C417D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10CD67C8-300B-E0A3-BF22-4736D8AE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E8617E-F251-41EC-A9A0-CF7BCEF88B4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7034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05551" y="5166202"/>
            <a:ext cx="5833110" cy="60989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05551" y="659443"/>
            <a:ext cx="5833110" cy="4428173"/>
          </a:xfrm>
        </p:spPr>
        <p:txBody>
          <a:bodyPr rtlCol="0">
            <a:normAutofit/>
          </a:bodyPr>
          <a:lstStyle>
            <a:lvl1pPr marL="0" indent="0">
              <a:buNone/>
              <a:defRPr sz="3400"/>
            </a:lvl1pPr>
            <a:lvl2pPr marL="488594" indent="0">
              <a:buNone/>
              <a:defRPr sz="3000"/>
            </a:lvl2pPr>
            <a:lvl3pPr marL="977189" indent="0">
              <a:buNone/>
              <a:defRPr sz="2500"/>
            </a:lvl3pPr>
            <a:lvl4pPr marL="1465783" indent="0">
              <a:buNone/>
              <a:defRPr sz="2100"/>
            </a:lvl4pPr>
            <a:lvl5pPr marL="1954377" indent="0">
              <a:buNone/>
              <a:defRPr sz="2100"/>
            </a:lvl5pPr>
            <a:lvl6pPr marL="2442971" indent="0">
              <a:buNone/>
              <a:defRPr sz="2100"/>
            </a:lvl6pPr>
            <a:lvl7pPr marL="2931566" indent="0">
              <a:buNone/>
              <a:defRPr sz="2100"/>
            </a:lvl7pPr>
            <a:lvl8pPr marL="3420160" indent="0">
              <a:buNone/>
              <a:defRPr sz="2100"/>
            </a:lvl8pPr>
            <a:lvl9pPr marL="3908755" indent="0">
              <a:buNone/>
              <a:defRPr sz="21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05551" y="5776101"/>
            <a:ext cx="5833110" cy="866159"/>
          </a:xfrm>
        </p:spPr>
        <p:txBody>
          <a:bodyPr/>
          <a:lstStyle>
            <a:lvl1pPr marL="0" indent="0">
              <a:buNone/>
              <a:defRPr sz="1500"/>
            </a:lvl1pPr>
            <a:lvl2pPr marL="488594" indent="0">
              <a:buNone/>
              <a:defRPr sz="1300"/>
            </a:lvl2pPr>
            <a:lvl3pPr marL="977189" indent="0">
              <a:buNone/>
              <a:defRPr sz="1100"/>
            </a:lvl3pPr>
            <a:lvl4pPr marL="1465783" indent="0">
              <a:buNone/>
              <a:defRPr sz="1000"/>
            </a:lvl4pPr>
            <a:lvl5pPr marL="1954377" indent="0">
              <a:buNone/>
              <a:defRPr sz="1000"/>
            </a:lvl5pPr>
            <a:lvl6pPr marL="2442971" indent="0">
              <a:buNone/>
              <a:defRPr sz="1000"/>
            </a:lvl6pPr>
            <a:lvl7pPr marL="2931566" indent="0">
              <a:buNone/>
              <a:defRPr sz="1000"/>
            </a:lvl7pPr>
            <a:lvl8pPr marL="3420160" indent="0">
              <a:buNone/>
              <a:defRPr sz="1000"/>
            </a:lvl8pPr>
            <a:lvl9pPr marL="3908755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386470E4-A9D0-7DFC-FE2C-D5EE9099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026A3-6B8B-430E-9639-6AA788E42A9C}" type="datetimeFigureOut">
              <a:rPr lang="ru-RU"/>
              <a:pPr>
                <a:defRPr/>
              </a:pPr>
              <a:t>08.05.2023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9867D57A-6A62-1A79-3BEE-9786423D7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9CF458CF-F6DE-96C9-138E-8F215F14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208B61-D775-4A78-87DC-16E9C08AA77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2776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>
            <a:extLst>
              <a:ext uri="{FF2B5EF4-FFF2-40B4-BE49-F238E27FC236}">
                <a16:creationId xmlns:a16="http://schemas.microsoft.com/office/drawing/2014/main" id="{686CC863-3DC3-F555-7761-DFDFE1425FA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85775" y="295275"/>
            <a:ext cx="875030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718" tIns="48860" rIns="97718" bIns="4886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>
            <a:extLst>
              <a:ext uri="{FF2B5EF4-FFF2-40B4-BE49-F238E27FC236}">
                <a16:creationId xmlns:a16="http://schemas.microsoft.com/office/drawing/2014/main" id="{43598F2D-6E53-04BC-15A3-E0F3F5BDE1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85775" y="1722438"/>
            <a:ext cx="8750300" cy="487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7718" tIns="48860" rIns="97718" bIns="488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EC6949-DC6B-EB7A-A16B-969A1CE1E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5775" y="6840538"/>
            <a:ext cx="2268538" cy="392112"/>
          </a:xfrm>
          <a:prstGeom prst="rect">
            <a:avLst/>
          </a:prstGeom>
        </p:spPr>
        <p:txBody>
          <a:bodyPr vert="horz" lIns="97718" tIns="48860" rIns="97718" bIns="4886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CB5F685-913D-43D4-8D6B-92EB16364793}" type="datetimeFigureOut">
              <a:rPr lang="ru-RU"/>
              <a:pPr>
                <a:defRPr/>
              </a:pPr>
              <a:t>08.05.2023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9722EF-77F7-BB21-76FF-F2B1BBC50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1050" y="6840538"/>
            <a:ext cx="3079750" cy="392112"/>
          </a:xfrm>
          <a:prstGeom prst="rect">
            <a:avLst/>
          </a:prstGeom>
        </p:spPr>
        <p:txBody>
          <a:bodyPr vert="horz" lIns="97718" tIns="48860" rIns="97718" bIns="4886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3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186E90-E8DF-913A-64BD-EB5DF128A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67538" y="6840538"/>
            <a:ext cx="2268537" cy="392112"/>
          </a:xfrm>
          <a:prstGeom prst="rect">
            <a:avLst/>
          </a:prstGeom>
        </p:spPr>
        <p:txBody>
          <a:bodyPr vert="horz" wrap="square" lIns="97718" tIns="48860" rIns="97718" bIns="48860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84D13264-3526-49C5-AE60-6E52A79701E4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5pPr>
      <a:lvl6pPr marL="488594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6pPr>
      <a:lvl7pPr marL="977189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7pPr>
      <a:lvl8pPr marL="1465783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8pPr>
      <a:lvl9pPr marL="1954377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9pPr>
    </p:titleStyle>
    <p:bodyStyle>
      <a:lvl1pPr marL="365125" indent="-3651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9375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20788" indent="-2428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709738" indent="-2428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97100" indent="-2428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7269" indent="-244298" algn="l" defTabSz="97718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75863" indent="-244298" algn="l" defTabSz="97718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64458" indent="-244298" algn="l" defTabSz="97718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53052" indent="-244298" algn="l" defTabSz="977189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7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8594" algn="l" defTabSz="97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77189" algn="l" defTabSz="97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65783" algn="l" defTabSz="97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54377" algn="l" defTabSz="97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42971" algn="l" defTabSz="97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31566" algn="l" defTabSz="97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0160" algn="l" defTabSz="97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08755" algn="l" defTabSz="9771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e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jpe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>
            <a:extLst>
              <a:ext uri="{FF2B5EF4-FFF2-40B4-BE49-F238E27FC236}">
                <a16:creationId xmlns:a16="http://schemas.microsoft.com/office/drawing/2014/main" id="{E2EDDB43-C744-2B51-E47C-26EA3B18F42D}"/>
              </a:ext>
            </a:extLst>
          </p:cNvPr>
          <p:cNvSpPr txBox="1">
            <a:spLocks/>
          </p:cNvSpPr>
          <p:nvPr/>
        </p:nvSpPr>
        <p:spPr bwMode="auto">
          <a:xfrm>
            <a:off x="396875" y="6642100"/>
            <a:ext cx="89519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718" tIns="48860" rIns="97718" bIns="4886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ru-RU" altLang="ru-RU" sz="1400" dirty="0">
                <a:latin typeface="Europe"/>
              </a:rPr>
              <a:t>г. Ижевск, </a:t>
            </a:r>
            <a:r>
              <a:rPr lang="en-US" altLang="ru-RU" sz="1400" dirty="0">
                <a:latin typeface="Europe"/>
              </a:rPr>
              <a:t>18</a:t>
            </a:r>
            <a:r>
              <a:rPr lang="en-US" altLang="ru-RU" sz="1400" dirty="0">
                <a:latin typeface="Europe" pitchFamily="50" charset="-52"/>
              </a:rPr>
              <a:t> </a:t>
            </a:r>
            <a:r>
              <a:rPr lang="ru-RU" altLang="ru-RU" sz="1400" dirty="0">
                <a:latin typeface="Europe"/>
              </a:rPr>
              <a:t>мая 2023 г. </a:t>
            </a:r>
            <a:endParaRPr lang="en-US" altLang="ru-RU" sz="1400" dirty="0">
              <a:latin typeface="Europe" pitchFamily="50" charset="-52"/>
            </a:endParaRPr>
          </a:p>
        </p:txBody>
      </p:sp>
      <p:pic>
        <p:nvPicPr>
          <p:cNvPr id="2051" name="Picture 21" descr="DPP_3">
            <a:extLst>
              <a:ext uri="{FF2B5EF4-FFF2-40B4-BE49-F238E27FC236}">
                <a16:creationId xmlns:a16="http://schemas.microsoft.com/office/drawing/2014/main" id="{D7954420-9816-77A3-2EBE-B33FA65FE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38" b="15948"/>
          <a:stretch>
            <a:fillRect/>
          </a:stretch>
        </p:blipFill>
        <p:spPr bwMode="auto">
          <a:xfrm>
            <a:off x="2632075" y="4002088"/>
            <a:ext cx="4481513" cy="227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Рисунок 2">
            <a:extLst>
              <a:ext uri="{FF2B5EF4-FFF2-40B4-BE49-F238E27FC236}">
                <a16:creationId xmlns:a16="http://schemas.microsoft.com/office/drawing/2014/main" id="{FAF9DBC3-39CE-0E9F-BEB6-4732EF310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75" y="392113"/>
            <a:ext cx="1766888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Рисунок 3">
            <a:extLst>
              <a:ext uri="{FF2B5EF4-FFF2-40B4-BE49-F238E27FC236}">
                <a16:creationId xmlns:a16="http://schemas.microsoft.com/office/drawing/2014/main" id="{4E2353A4-B0AE-85AA-0858-C74381A79C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75" y="392113"/>
            <a:ext cx="1509713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Заголовок 1">
            <a:extLst>
              <a:ext uri="{FF2B5EF4-FFF2-40B4-BE49-F238E27FC236}">
                <a16:creationId xmlns:a16="http://schemas.microsoft.com/office/drawing/2014/main" id="{8DEFCFD6-059C-7F80-0911-9B43F0B25118}"/>
              </a:ext>
            </a:extLst>
          </p:cNvPr>
          <p:cNvSpPr txBox="1">
            <a:spLocks/>
          </p:cNvSpPr>
          <p:nvPr/>
        </p:nvSpPr>
        <p:spPr bwMode="auto">
          <a:xfrm>
            <a:off x="463550" y="2178050"/>
            <a:ext cx="88646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718" tIns="48860" rIns="97718" bIns="48860" anchor="ctr"/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3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5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ru-RU" altLang="ru-RU" sz="2600" b="1" dirty="0">
                <a:latin typeface="Europe"/>
                <a:cs typeface="Arial"/>
              </a:rPr>
              <a:t>Научно-практическая конференция </a:t>
            </a:r>
            <a:endParaRPr lang="ru-RU" altLang="ru-RU" sz="2600" b="1">
              <a:latin typeface="Europe" pitchFamily="50" charset="-52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600" b="1" dirty="0">
                <a:latin typeface="Europe"/>
                <a:cs typeface="Arial"/>
              </a:rPr>
              <a:t>«Основы нефтегазового дела»</a:t>
            </a:r>
          </a:p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2600" b="1" dirty="0">
                <a:latin typeface="Europe"/>
                <a:cs typeface="Arial"/>
              </a:rPr>
              <a:t>для учащихся общеобразовательных организаций</a:t>
            </a:r>
          </a:p>
        </p:txBody>
      </p:sp>
      <p:sp>
        <p:nvSpPr>
          <p:cNvPr id="2055" name="Rectangle 5">
            <a:extLst>
              <a:ext uri="{FF2B5EF4-FFF2-40B4-BE49-F238E27FC236}">
                <a16:creationId xmlns:a16="http://schemas.microsoft.com/office/drawing/2014/main" id="{01AE6128-69EE-9098-F473-B054E6447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6570663"/>
            <a:ext cx="8951913" cy="66675"/>
          </a:xfrm>
          <a:prstGeom prst="rect">
            <a:avLst/>
          </a:prstGeom>
          <a:solidFill>
            <a:srgbClr val="FED2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7718" tIns="48860" rIns="97718" bIns="48860" anchor="ctr"/>
          <a:lstStyle/>
          <a:p>
            <a:endParaRPr lang="ru-RU" altLang="ru-RU"/>
          </a:p>
        </p:txBody>
      </p:sp>
      <p:sp>
        <p:nvSpPr>
          <p:cNvPr id="2056" name="Rectangle 5">
            <a:extLst>
              <a:ext uri="{FF2B5EF4-FFF2-40B4-BE49-F238E27FC236}">
                <a16:creationId xmlns:a16="http://schemas.microsoft.com/office/drawing/2014/main" id="{D616B669-0172-3C70-624F-5E88788EA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2106613"/>
            <a:ext cx="8951913" cy="66675"/>
          </a:xfrm>
          <a:prstGeom prst="rect">
            <a:avLst/>
          </a:prstGeom>
          <a:solidFill>
            <a:srgbClr val="FED208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7718" tIns="48860" rIns="97718" bIns="48860" anchor="ctr"/>
          <a:lstStyle/>
          <a:p>
            <a:endParaRPr lang="ru-RU" altLang="ru-RU"/>
          </a:p>
        </p:txBody>
      </p:sp>
      <p:pic>
        <p:nvPicPr>
          <p:cNvPr id="2057" name="Picture 10">
            <a:extLst>
              <a:ext uri="{FF2B5EF4-FFF2-40B4-BE49-F238E27FC236}">
                <a16:creationId xmlns:a16="http://schemas.microsoft.com/office/drawing/2014/main" id="{E59697D5-6787-1AA1-4E56-436E9B05D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484188"/>
            <a:ext cx="1425575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05B3494-F5B3-9600-940B-F15E8931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21050" y="6840538"/>
            <a:ext cx="3079750" cy="392112"/>
          </a:xfrm>
        </p:spPr>
        <p:txBody>
          <a:bodyPr/>
          <a:lstStyle/>
          <a:p>
            <a:pPr algn="ctr"/>
            <a:fld id="{B1C12C76-47BA-491F-8086-A2E864056BE7}" type="slidenum">
              <a:rPr lang="ru-RU" altLang="ru-RU"/>
              <a:pPr algn="ctr"/>
              <a:t>10</a:t>
            </a:fld>
            <a:endParaRPr lang="ru-RU" altLang="ru-RU"/>
          </a:p>
        </p:txBody>
      </p:sp>
      <p:sp>
        <p:nvSpPr>
          <p:cNvPr id="5123" name="Text Box 11">
            <a:extLst>
              <a:ext uri="{FF2B5EF4-FFF2-40B4-BE49-F238E27FC236}">
                <a16:creationId xmlns:a16="http://schemas.microsoft.com/office/drawing/2014/main" id="{EDA2EBF7-D2B1-65DF-397C-FD895B184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428" y="1328028"/>
            <a:ext cx="74201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2000" b="1" dirty="0">
                <a:latin typeface="Europe"/>
                <a:cs typeface="Arial"/>
              </a:rPr>
              <a:t>Алгоритм Топологической Классификации</a:t>
            </a:r>
            <a:endParaRPr lang="ru-RU" sz="2000">
              <a:latin typeface="Europe"/>
              <a:cs typeface="Arial"/>
            </a:endParaRPr>
          </a:p>
        </p:txBody>
      </p:sp>
      <p:grpSp>
        <p:nvGrpSpPr>
          <p:cNvPr id="5124" name="Группа 17">
            <a:extLst>
              <a:ext uri="{FF2B5EF4-FFF2-40B4-BE49-F238E27FC236}">
                <a16:creationId xmlns:a16="http://schemas.microsoft.com/office/drawing/2014/main" id="{3FA6B72D-C62C-2BA1-00A8-7DE6ED387338}"/>
              </a:ext>
            </a:extLst>
          </p:cNvPr>
          <p:cNvGrpSpPr>
            <a:grpSpLocks/>
          </p:cNvGrpSpPr>
          <p:nvPr/>
        </p:nvGrpSpPr>
        <p:grpSpPr bwMode="auto">
          <a:xfrm>
            <a:off x="374650" y="233363"/>
            <a:ext cx="8974138" cy="6403975"/>
            <a:chOff x="374958" y="233760"/>
            <a:chExt cx="8973383" cy="6403379"/>
          </a:xfrm>
        </p:grpSpPr>
        <p:sp>
          <p:nvSpPr>
            <p:cNvPr id="5126" name="Rectangle 5">
              <a:extLst>
                <a:ext uri="{FF2B5EF4-FFF2-40B4-BE49-F238E27FC236}">
                  <a16:creationId xmlns:a16="http://schemas.microsoft.com/office/drawing/2014/main" id="{0FD047B0-11A0-653A-9372-F1FB64EB6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29" y="6570464"/>
              <a:ext cx="8951912" cy="66675"/>
            </a:xfrm>
            <a:prstGeom prst="rect">
              <a:avLst/>
            </a:prstGeom>
            <a:solidFill>
              <a:srgbClr val="FED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7718" tIns="48860" rIns="97718" bIns="48860" anchor="ctr"/>
            <a:lstStyle/>
            <a:p>
              <a:endParaRPr lang="ru-RU" altLang="ru-RU"/>
            </a:p>
          </p:txBody>
        </p:sp>
        <p:grpSp>
          <p:nvGrpSpPr>
            <p:cNvPr id="5127" name="Группа 19">
              <a:extLst>
                <a:ext uri="{FF2B5EF4-FFF2-40B4-BE49-F238E27FC236}">
                  <a16:creationId xmlns:a16="http://schemas.microsoft.com/office/drawing/2014/main" id="{6A686888-173F-8C1D-4DA4-4CA5CBC8E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68833" y="248543"/>
              <a:ext cx="1687190" cy="633289"/>
              <a:chOff x="1794269" y="392559"/>
              <a:chExt cx="3989289" cy="1497385"/>
            </a:xfrm>
          </p:grpSpPr>
          <p:pic>
            <p:nvPicPr>
              <p:cNvPr id="5130" name="Рисунок 23">
                <a:extLst>
                  <a:ext uri="{FF2B5EF4-FFF2-40B4-BE49-F238E27FC236}">
                    <a16:creationId xmlns:a16="http://schemas.microsoft.com/office/drawing/2014/main" id="{7E9E8818-7BB8-ECBD-6DB7-476CEB3497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6331" y="392559"/>
                <a:ext cx="1767227" cy="1497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31" name="Рисунок 24">
                <a:extLst>
                  <a:ext uri="{FF2B5EF4-FFF2-40B4-BE49-F238E27FC236}">
                    <a16:creationId xmlns:a16="http://schemas.microsoft.com/office/drawing/2014/main" id="{A3E09908-127B-46BF-D05F-0A7C8B6E8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4269" y="392559"/>
                <a:ext cx="1509460" cy="1497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128" name="Rectangle 5">
              <a:extLst>
                <a:ext uri="{FF2B5EF4-FFF2-40B4-BE49-F238E27FC236}">
                  <a16:creationId xmlns:a16="http://schemas.microsoft.com/office/drawing/2014/main" id="{246D5E00-042D-574D-7D34-C276FCB18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29" y="1025848"/>
              <a:ext cx="8951912" cy="66675"/>
            </a:xfrm>
            <a:prstGeom prst="rect">
              <a:avLst/>
            </a:prstGeom>
            <a:solidFill>
              <a:srgbClr val="FED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7718" tIns="48860" rIns="97718" bIns="48860" anchor="ctr"/>
            <a:lstStyle/>
            <a:p>
              <a:endParaRPr lang="ru-RU" altLang="ru-RU"/>
            </a:p>
          </p:txBody>
        </p:sp>
        <p:sp>
          <p:nvSpPr>
            <p:cNvPr id="5129" name="Заголовок 1">
              <a:extLst>
                <a:ext uri="{FF2B5EF4-FFF2-40B4-BE49-F238E27FC236}">
                  <a16:creationId xmlns:a16="http://schemas.microsoft.com/office/drawing/2014/main" id="{28C01DB8-ECD7-B1E4-5F3C-CB6E720F5BA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4958" y="233760"/>
              <a:ext cx="6214159" cy="7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718" tIns="48860" rIns="97718" bIns="4886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3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latin typeface="Europe" pitchFamily="50" charset="-52"/>
                </a:rPr>
                <a:t>Научно-практическая конференция «Основы нефтегазового дела» 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latin typeface="Europe" pitchFamily="50" charset="-52"/>
                </a:rPr>
                <a:t>для учащихся общеобразовательных организаций</a:t>
              </a:r>
            </a:p>
          </p:txBody>
        </p:sp>
      </p:grpSp>
      <p:pic>
        <p:nvPicPr>
          <p:cNvPr id="5125" name="Picture 15">
            <a:extLst>
              <a:ext uri="{FF2B5EF4-FFF2-40B4-BE49-F238E27FC236}">
                <a16:creationId xmlns:a16="http://schemas.microsoft.com/office/drawing/2014/main" id="{A644DB4D-6255-C9CC-74AF-272814FE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363" y="260350"/>
            <a:ext cx="614362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4CD97C-6F2F-4FC0-D44B-8CE888BB812B}"/>
              </a:ext>
            </a:extLst>
          </p:cNvPr>
          <p:cNvSpPr txBox="1"/>
          <p:nvPr/>
        </p:nvSpPr>
        <p:spPr>
          <a:xfrm>
            <a:off x="615031" y="1847825"/>
            <a:ext cx="4535811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highlight>
                  <a:srgbClr val="FFFFFF"/>
                </a:highlight>
                <a:latin typeface="Arial"/>
                <a:cs typeface="Arial"/>
              </a:rPr>
              <a:t>Пример работы алгоритма.</a:t>
            </a:r>
            <a:endParaRPr lang="ru-RU" dirty="0">
              <a:cs typeface="Arial"/>
            </a:endParaRPr>
          </a:p>
          <a:p>
            <a:endParaRPr lang="ru-RU" dirty="0">
              <a:highlight>
                <a:srgbClr val="FFFFFF"/>
              </a:highlight>
              <a:latin typeface="Arial"/>
              <a:cs typeface="Arial"/>
            </a:endParaRPr>
          </a:p>
          <a:p>
            <a:r>
              <a:rPr lang="ru-RU" dirty="0">
                <a:highlight>
                  <a:srgbClr val="FFFFFF"/>
                </a:highlight>
                <a:latin typeface="Arial"/>
                <a:cs typeface="Arial"/>
              </a:rPr>
              <a:t>Заданы три облака точек трех разных классов (красного, синего и зеленого) </a:t>
            </a:r>
          </a:p>
          <a:p>
            <a:endParaRPr lang="ru-RU" dirty="0">
              <a:highlight>
                <a:srgbClr val="FFFFFF"/>
              </a:highlight>
              <a:latin typeface="Arial"/>
              <a:cs typeface="Arial"/>
            </a:endParaRPr>
          </a:p>
          <a:p>
            <a:r>
              <a:rPr lang="ru-RU" dirty="0">
                <a:highlight>
                  <a:srgbClr val="FFFFFF"/>
                </a:highlight>
                <a:latin typeface="Arial"/>
                <a:cs typeface="Arial"/>
              </a:rPr>
              <a:t>На вход подается облако точек из круга и алгоритм классифицирует их: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A5493F69-28CB-3E96-B3E0-56AED9B291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799" t="12057" r="17301" b="23050"/>
          <a:stretch/>
        </p:blipFill>
        <p:spPr>
          <a:xfrm>
            <a:off x="2358336" y="3997354"/>
            <a:ext cx="1670337" cy="1736102"/>
          </a:xfrm>
          <a:prstGeom prst="rect">
            <a:avLst/>
          </a:prstGeom>
        </p:spPr>
      </p:pic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C0E7A4D8-6B2A-B92B-97A5-8201D93CC3BA}"/>
              </a:ext>
            </a:extLst>
          </p:cNvPr>
          <p:cNvSpPr/>
          <p:nvPr/>
        </p:nvSpPr>
        <p:spPr>
          <a:xfrm>
            <a:off x="4046267" y="4510395"/>
            <a:ext cx="1630215" cy="682467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>
                <a:solidFill>
                  <a:schemeClr val="tx1"/>
                </a:solidFill>
                <a:latin typeface="Constantia"/>
                <a:cs typeface="Calibri"/>
              </a:rPr>
              <a:t>TopClassifier</a:t>
            </a:r>
            <a:endParaRPr lang="ru-RU" dirty="0" err="1">
              <a:solidFill>
                <a:schemeClr val="tx1"/>
              </a:solidFill>
              <a:latin typeface="Constantia"/>
            </a:endParaRPr>
          </a:p>
        </p:txBody>
      </p:sp>
      <p:pic>
        <p:nvPicPr>
          <p:cNvPr id="2" name="Рисунок 3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537C263E-8055-4065-4B91-70829292013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390" t="12764" r="18182" b="19941"/>
          <a:stretch/>
        </p:blipFill>
        <p:spPr>
          <a:xfrm>
            <a:off x="5817011" y="3999439"/>
            <a:ext cx="1588709" cy="174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9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05B3494-F5B3-9600-940B-F15E8931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21050" y="6840538"/>
            <a:ext cx="3079750" cy="392112"/>
          </a:xfrm>
        </p:spPr>
        <p:txBody>
          <a:bodyPr/>
          <a:lstStyle/>
          <a:p>
            <a:pPr algn="ctr"/>
            <a:fld id="{B1C12C76-47BA-491F-8086-A2E864056BE7}" type="slidenum">
              <a:rPr lang="ru-RU" altLang="ru-RU"/>
              <a:pPr algn="ctr"/>
              <a:t>11</a:t>
            </a:fld>
            <a:endParaRPr lang="ru-RU" altLang="ru-RU"/>
          </a:p>
        </p:txBody>
      </p:sp>
      <p:sp>
        <p:nvSpPr>
          <p:cNvPr id="5123" name="Text Box 11">
            <a:extLst>
              <a:ext uri="{FF2B5EF4-FFF2-40B4-BE49-F238E27FC236}">
                <a16:creationId xmlns:a16="http://schemas.microsoft.com/office/drawing/2014/main" id="{EDA2EBF7-D2B1-65DF-397C-FD895B184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428" y="1328028"/>
            <a:ext cx="74201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2000" b="1" dirty="0">
                <a:latin typeface="Europe"/>
                <a:cs typeface="Arial"/>
              </a:rPr>
              <a:t>Применение Алгоритма Топологической Классификации</a:t>
            </a:r>
            <a:endParaRPr lang="ru-RU" sz="2000">
              <a:latin typeface="Europe"/>
              <a:cs typeface="Arial"/>
            </a:endParaRPr>
          </a:p>
        </p:txBody>
      </p:sp>
      <p:grpSp>
        <p:nvGrpSpPr>
          <p:cNvPr id="5124" name="Группа 17">
            <a:extLst>
              <a:ext uri="{FF2B5EF4-FFF2-40B4-BE49-F238E27FC236}">
                <a16:creationId xmlns:a16="http://schemas.microsoft.com/office/drawing/2014/main" id="{3FA6B72D-C62C-2BA1-00A8-7DE6ED387338}"/>
              </a:ext>
            </a:extLst>
          </p:cNvPr>
          <p:cNvGrpSpPr>
            <a:grpSpLocks/>
          </p:cNvGrpSpPr>
          <p:nvPr/>
        </p:nvGrpSpPr>
        <p:grpSpPr bwMode="auto">
          <a:xfrm>
            <a:off x="374650" y="233363"/>
            <a:ext cx="8974138" cy="6403975"/>
            <a:chOff x="374958" y="233760"/>
            <a:chExt cx="8973383" cy="6403379"/>
          </a:xfrm>
        </p:grpSpPr>
        <p:sp>
          <p:nvSpPr>
            <p:cNvPr id="5126" name="Rectangle 5">
              <a:extLst>
                <a:ext uri="{FF2B5EF4-FFF2-40B4-BE49-F238E27FC236}">
                  <a16:creationId xmlns:a16="http://schemas.microsoft.com/office/drawing/2014/main" id="{0FD047B0-11A0-653A-9372-F1FB64EB6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29" y="6570464"/>
              <a:ext cx="8951912" cy="66675"/>
            </a:xfrm>
            <a:prstGeom prst="rect">
              <a:avLst/>
            </a:prstGeom>
            <a:solidFill>
              <a:srgbClr val="FED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7718" tIns="48860" rIns="97718" bIns="48860" anchor="ctr"/>
            <a:lstStyle/>
            <a:p>
              <a:endParaRPr lang="ru-RU" altLang="ru-RU"/>
            </a:p>
          </p:txBody>
        </p:sp>
        <p:grpSp>
          <p:nvGrpSpPr>
            <p:cNvPr id="5127" name="Группа 19">
              <a:extLst>
                <a:ext uri="{FF2B5EF4-FFF2-40B4-BE49-F238E27FC236}">
                  <a16:creationId xmlns:a16="http://schemas.microsoft.com/office/drawing/2014/main" id="{6A686888-173F-8C1D-4DA4-4CA5CBC8E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68833" y="248543"/>
              <a:ext cx="1687190" cy="633289"/>
              <a:chOff x="1794269" y="392559"/>
              <a:chExt cx="3989289" cy="1497385"/>
            </a:xfrm>
          </p:grpSpPr>
          <p:pic>
            <p:nvPicPr>
              <p:cNvPr id="5130" name="Рисунок 23">
                <a:extLst>
                  <a:ext uri="{FF2B5EF4-FFF2-40B4-BE49-F238E27FC236}">
                    <a16:creationId xmlns:a16="http://schemas.microsoft.com/office/drawing/2014/main" id="{7E9E8818-7BB8-ECBD-6DB7-476CEB3497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6331" y="392559"/>
                <a:ext cx="1767227" cy="1497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31" name="Рисунок 24">
                <a:extLst>
                  <a:ext uri="{FF2B5EF4-FFF2-40B4-BE49-F238E27FC236}">
                    <a16:creationId xmlns:a16="http://schemas.microsoft.com/office/drawing/2014/main" id="{A3E09908-127B-46BF-D05F-0A7C8B6E8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4269" y="392559"/>
                <a:ext cx="1509460" cy="1497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128" name="Rectangle 5">
              <a:extLst>
                <a:ext uri="{FF2B5EF4-FFF2-40B4-BE49-F238E27FC236}">
                  <a16:creationId xmlns:a16="http://schemas.microsoft.com/office/drawing/2014/main" id="{246D5E00-042D-574D-7D34-C276FCB18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29" y="1025848"/>
              <a:ext cx="8951912" cy="66675"/>
            </a:xfrm>
            <a:prstGeom prst="rect">
              <a:avLst/>
            </a:prstGeom>
            <a:solidFill>
              <a:srgbClr val="FED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7718" tIns="48860" rIns="97718" bIns="48860" anchor="ctr"/>
            <a:lstStyle/>
            <a:p>
              <a:endParaRPr lang="ru-RU" altLang="ru-RU"/>
            </a:p>
          </p:txBody>
        </p:sp>
        <p:sp>
          <p:nvSpPr>
            <p:cNvPr id="5129" name="Заголовок 1">
              <a:extLst>
                <a:ext uri="{FF2B5EF4-FFF2-40B4-BE49-F238E27FC236}">
                  <a16:creationId xmlns:a16="http://schemas.microsoft.com/office/drawing/2014/main" id="{28C01DB8-ECD7-B1E4-5F3C-CB6E720F5BA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4958" y="233760"/>
              <a:ext cx="6214159" cy="7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718" tIns="48860" rIns="97718" bIns="4886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3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latin typeface="Europe" pitchFamily="50" charset="-52"/>
                </a:rPr>
                <a:t>Научно-практическая конференция «Основы нефтегазового дела» 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latin typeface="Europe" pitchFamily="50" charset="-52"/>
                </a:rPr>
                <a:t>для учащихся общеобразовательных организаций</a:t>
              </a:r>
            </a:p>
          </p:txBody>
        </p:sp>
      </p:grpSp>
      <p:pic>
        <p:nvPicPr>
          <p:cNvPr id="5125" name="Picture 15">
            <a:extLst>
              <a:ext uri="{FF2B5EF4-FFF2-40B4-BE49-F238E27FC236}">
                <a16:creationId xmlns:a16="http://schemas.microsoft.com/office/drawing/2014/main" id="{A644DB4D-6255-C9CC-74AF-272814FE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363" y="260350"/>
            <a:ext cx="614362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4CD97C-6F2F-4FC0-D44B-8CE888BB812B}"/>
              </a:ext>
            </a:extLst>
          </p:cNvPr>
          <p:cNvSpPr txBox="1"/>
          <p:nvPr/>
        </p:nvSpPr>
        <p:spPr>
          <a:xfrm>
            <a:off x="615031" y="1847825"/>
            <a:ext cx="5484284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highlight>
                  <a:srgbClr val="FFFFFF"/>
                </a:highlight>
                <a:latin typeface="Arial"/>
                <a:cs typeface="Arial"/>
              </a:rPr>
              <a:t>Прежде чем тестировать алгоритм на базе данных, упомянем способ оценки верности предсказания.</a:t>
            </a:r>
          </a:p>
          <a:p>
            <a:endParaRPr lang="ru-RU" dirty="0">
              <a:highlight>
                <a:srgbClr val="FFFFFF"/>
              </a:highlight>
              <a:latin typeface="Arial"/>
              <a:cs typeface="Arial"/>
            </a:endParaRPr>
          </a:p>
          <a:p>
            <a:r>
              <a:rPr lang="ru-RU" dirty="0">
                <a:highlight>
                  <a:srgbClr val="FFFFFF"/>
                </a:highlight>
                <a:latin typeface="Arial"/>
                <a:cs typeface="Arial"/>
              </a:rPr>
              <a:t>Поскольку верно предсказать </a:t>
            </a:r>
            <a:r>
              <a:rPr lang="ru-RU" dirty="0" err="1">
                <a:highlight>
                  <a:srgbClr val="FFFFFF"/>
                </a:highlight>
                <a:latin typeface="Arial"/>
                <a:cs typeface="Arial"/>
              </a:rPr>
              <a:t>литотип</a:t>
            </a:r>
            <a:r>
              <a:rPr lang="ru-RU" dirty="0">
                <a:highlight>
                  <a:srgbClr val="FFFFFF"/>
                </a:highlight>
                <a:latin typeface="Arial"/>
                <a:cs typeface="Arial"/>
              </a:rPr>
              <a:t> сложно даже для специалиста и допускается некоторая погрешность в пределах схожих типов, то оценивать эффективность нашего алгоритма мы будем, руководствуясь таблицей, используемой в 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cs typeface="Arial"/>
              </a:rPr>
              <a:t>Geophysical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cs typeface="Arial"/>
              </a:rPr>
              <a:t> 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cs typeface="Arial"/>
              </a:rPr>
              <a:t>Tutorial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cs typeface="Arial"/>
              </a:rPr>
              <a:t> Machine Learning 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cs typeface="Arial"/>
              </a:rPr>
              <a:t>Contest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cs typeface="Arial"/>
              </a:rPr>
              <a:t> 2016.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Arial"/>
              <a:cs typeface="Arial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cs typeface="Arial"/>
              </a:rPr>
              <a:t>В 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cs typeface="Arial"/>
              </a:rPr>
              <a:t>контесте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cs typeface="Arial"/>
              </a:rPr>
              <a:t> для оценки использовалась метрика F1-micro, которая, как известно, в задаче </a:t>
            </a:r>
            <a:r>
              <a:rPr lang="ru-RU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cs typeface="Arial"/>
              </a:rPr>
              <a:t>многоклассовой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cs typeface="Arial"/>
              </a:rPr>
              <a:t> классификации совпадает с метрикой точности, поэтому её мы и будем вычислять.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Arial"/>
              <a:cs typeface="Arial"/>
            </a:endParaRPr>
          </a:p>
        </p:txBody>
      </p:sp>
      <p:pic>
        <p:nvPicPr>
          <p:cNvPr id="4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B46444E5-40FC-F657-5362-5CA15B064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8993" y="1842095"/>
            <a:ext cx="2742767" cy="399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05B3494-F5B3-9600-940B-F15E8931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21050" y="6840538"/>
            <a:ext cx="3079750" cy="392112"/>
          </a:xfrm>
        </p:spPr>
        <p:txBody>
          <a:bodyPr/>
          <a:lstStyle/>
          <a:p>
            <a:pPr algn="ctr"/>
            <a:fld id="{B1C12C76-47BA-491F-8086-A2E864056BE7}" type="slidenum">
              <a:rPr lang="ru-RU" altLang="ru-RU"/>
              <a:pPr algn="ctr"/>
              <a:t>12</a:t>
            </a:fld>
            <a:endParaRPr lang="ru-RU" altLang="ru-RU"/>
          </a:p>
        </p:txBody>
      </p:sp>
      <p:sp>
        <p:nvSpPr>
          <p:cNvPr id="5123" name="Text Box 11">
            <a:extLst>
              <a:ext uri="{FF2B5EF4-FFF2-40B4-BE49-F238E27FC236}">
                <a16:creationId xmlns:a16="http://schemas.microsoft.com/office/drawing/2014/main" id="{EDA2EBF7-D2B1-65DF-397C-FD895B184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428" y="1328028"/>
            <a:ext cx="74201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2000" b="1" dirty="0">
                <a:latin typeface="Europe"/>
                <a:cs typeface="Arial"/>
              </a:rPr>
              <a:t>Применение Алгоритма Топологической Классификации</a:t>
            </a:r>
            <a:endParaRPr lang="ru-RU" sz="2000">
              <a:latin typeface="Europe"/>
              <a:cs typeface="Arial"/>
            </a:endParaRPr>
          </a:p>
        </p:txBody>
      </p:sp>
      <p:grpSp>
        <p:nvGrpSpPr>
          <p:cNvPr id="5124" name="Группа 17">
            <a:extLst>
              <a:ext uri="{FF2B5EF4-FFF2-40B4-BE49-F238E27FC236}">
                <a16:creationId xmlns:a16="http://schemas.microsoft.com/office/drawing/2014/main" id="{3FA6B72D-C62C-2BA1-00A8-7DE6ED387338}"/>
              </a:ext>
            </a:extLst>
          </p:cNvPr>
          <p:cNvGrpSpPr>
            <a:grpSpLocks/>
          </p:cNvGrpSpPr>
          <p:nvPr/>
        </p:nvGrpSpPr>
        <p:grpSpPr bwMode="auto">
          <a:xfrm>
            <a:off x="374650" y="233363"/>
            <a:ext cx="8974138" cy="6403975"/>
            <a:chOff x="374958" y="233760"/>
            <a:chExt cx="8973383" cy="6403379"/>
          </a:xfrm>
        </p:grpSpPr>
        <p:sp>
          <p:nvSpPr>
            <p:cNvPr id="5126" name="Rectangle 5">
              <a:extLst>
                <a:ext uri="{FF2B5EF4-FFF2-40B4-BE49-F238E27FC236}">
                  <a16:creationId xmlns:a16="http://schemas.microsoft.com/office/drawing/2014/main" id="{0FD047B0-11A0-653A-9372-F1FB64EB6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29" y="6570464"/>
              <a:ext cx="8951912" cy="66675"/>
            </a:xfrm>
            <a:prstGeom prst="rect">
              <a:avLst/>
            </a:prstGeom>
            <a:solidFill>
              <a:srgbClr val="FED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7718" tIns="48860" rIns="97718" bIns="48860" anchor="ctr"/>
            <a:lstStyle/>
            <a:p>
              <a:endParaRPr lang="ru-RU" altLang="ru-RU"/>
            </a:p>
          </p:txBody>
        </p:sp>
        <p:grpSp>
          <p:nvGrpSpPr>
            <p:cNvPr id="5127" name="Группа 19">
              <a:extLst>
                <a:ext uri="{FF2B5EF4-FFF2-40B4-BE49-F238E27FC236}">
                  <a16:creationId xmlns:a16="http://schemas.microsoft.com/office/drawing/2014/main" id="{6A686888-173F-8C1D-4DA4-4CA5CBC8E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68833" y="248543"/>
              <a:ext cx="1687190" cy="633289"/>
              <a:chOff x="1794269" y="392559"/>
              <a:chExt cx="3989289" cy="1497385"/>
            </a:xfrm>
          </p:grpSpPr>
          <p:pic>
            <p:nvPicPr>
              <p:cNvPr id="5130" name="Рисунок 23">
                <a:extLst>
                  <a:ext uri="{FF2B5EF4-FFF2-40B4-BE49-F238E27FC236}">
                    <a16:creationId xmlns:a16="http://schemas.microsoft.com/office/drawing/2014/main" id="{7E9E8818-7BB8-ECBD-6DB7-476CEB3497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6331" y="392559"/>
                <a:ext cx="1767227" cy="1497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31" name="Рисунок 24">
                <a:extLst>
                  <a:ext uri="{FF2B5EF4-FFF2-40B4-BE49-F238E27FC236}">
                    <a16:creationId xmlns:a16="http://schemas.microsoft.com/office/drawing/2014/main" id="{A3E09908-127B-46BF-D05F-0A7C8B6E8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4269" y="392559"/>
                <a:ext cx="1509460" cy="1497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128" name="Rectangle 5">
              <a:extLst>
                <a:ext uri="{FF2B5EF4-FFF2-40B4-BE49-F238E27FC236}">
                  <a16:creationId xmlns:a16="http://schemas.microsoft.com/office/drawing/2014/main" id="{246D5E00-042D-574D-7D34-C276FCB18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29" y="1025848"/>
              <a:ext cx="8951912" cy="66675"/>
            </a:xfrm>
            <a:prstGeom prst="rect">
              <a:avLst/>
            </a:prstGeom>
            <a:solidFill>
              <a:srgbClr val="FED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7718" tIns="48860" rIns="97718" bIns="48860" anchor="ctr"/>
            <a:lstStyle/>
            <a:p>
              <a:endParaRPr lang="ru-RU" altLang="ru-RU"/>
            </a:p>
          </p:txBody>
        </p:sp>
        <p:sp>
          <p:nvSpPr>
            <p:cNvPr id="5129" name="Заголовок 1">
              <a:extLst>
                <a:ext uri="{FF2B5EF4-FFF2-40B4-BE49-F238E27FC236}">
                  <a16:creationId xmlns:a16="http://schemas.microsoft.com/office/drawing/2014/main" id="{28C01DB8-ECD7-B1E4-5F3C-CB6E720F5BA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4958" y="233760"/>
              <a:ext cx="6214159" cy="7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718" tIns="48860" rIns="97718" bIns="4886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3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latin typeface="Europe" pitchFamily="50" charset="-52"/>
                </a:rPr>
                <a:t>Научно-практическая конференция «Основы нефтегазового дела» 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latin typeface="Europe" pitchFamily="50" charset="-52"/>
                </a:rPr>
                <a:t>для учащихся общеобразовательных организаций</a:t>
              </a:r>
            </a:p>
          </p:txBody>
        </p:sp>
      </p:grpSp>
      <p:pic>
        <p:nvPicPr>
          <p:cNvPr id="5125" name="Picture 15">
            <a:extLst>
              <a:ext uri="{FF2B5EF4-FFF2-40B4-BE49-F238E27FC236}">
                <a16:creationId xmlns:a16="http://schemas.microsoft.com/office/drawing/2014/main" id="{A644DB4D-6255-C9CC-74AF-272814FE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363" y="260350"/>
            <a:ext cx="614362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4CD97C-6F2F-4FC0-D44B-8CE888BB812B}"/>
              </a:ext>
            </a:extLst>
          </p:cNvPr>
          <p:cNvSpPr txBox="1"/>
          <p:nvPr/>
        </p:nvSpPr>
        <p:spPr>
          <a:xfrm>
            <a:off x="615031" y="1847825"/>
            <a:ext cx="8965015" cy="25391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highlight>
                  <a:srgbClr val="FFFFFF"/>
                </a:highlight>
                <a:latin typeface="Arial"/>
                <a:cs typeface="Arial"/>
              </a:rPr>
              <a:t>Из всей базы данных для классификации мы использовали только четыре параметра: значения </a:t>
            </a:r>
            <a:r>
              <a:rPr lang="ru-RU" sz="1500" dirty="0">
                <a:highlight>
                  <a:srgbClr val="FFFFFF"/>
                </a:highlight>
                <a:latin typeface="Arial"/>
                <a:cs typeface="Arial"/>
              </a:rPr>
              <a:t>ГК (GR), удельного сопротивления (ILD_log10), разницы в пористости по плотности нейтронов (</a:t>
            </a:r>
            <a:r>
              <a:rPr lang="ru-RU" sz="1500" dirty="0" err="1">
                <a:highlight>
                  <a:srgbClr val="FFFFFF"/>
                </a:highlight>
                <a:latin typeface="Arial"/>
                <a:cs typeface="Arial"/>
              </a:rPr>
              <a:t>DeltaPHI</a:t>
            </a:r>
            <a:r>
              <a:rPr lang="ru-RU" sz="1500" dirty="0">
                <a:highlight>
                  <a:srgbClr val="FFFFFF"/>
                </a:highlight>
                <a:latin typeface="Arial"/>
                <a:cs typeface="Arial"/>
              </a:rPr>
              <a:t>) и </a:t>
            </a:r>
            <a:r>
              <a:rPr lang="ru-RU" sz="1500" dirty="0" err="1">
                <a:highlight>
                  <a:srgbClr val="FFFFFF"/>
                </a:highlight>
                <a:latin typeface="Arial"/>
                <a:cs typeface="Arial"/>
              </a:rPr>
              <a:t>c</a:t>
            </a:r>
            <a:r>
              <a:rPr lang="ru-RU" sz="1500" dirty="0" err="1">
                <a:solidFill>
                  <a:srgbClr val="212529"/>
                </a:solidFill>
                <a:highlight>
                  <a:srgbClr val="FFFFFF"/>
                </a:highlight>
                <a:latin typeface="Arial"/>
                <a:cs typeface="Arial"/>
              </a:rPr>
              <a:t>редней</a:t>
            </a:r>
            <a:r>
              <a:rPr lang="ru-RU" sz="1500" dirty="0">
                <a:solidFill>
                  <a:srgbClr val="212529"/>
                </a:solidFill>
                <a:highlight>
                  <a:srgbClr val="FFFFFF"/>
                </a:highlight>
                <a:latin typeface="Arial"/>
                <a:cs typeface="Arial"/>
              </a:rPr>
              <a:t> пористости нейтронной плотности (PHIND).</a:t>
            </a:r>
            <a:endParaRPr lang="ru-RU" dirty="0">
              <a:highlight>
                <a:srgbClr val="FFFFFF"/>
              </a:highlight>
              <a:latin typeface="Arial"/>
              <a:cs typeface="Arial"/>
            </a:endParaRPr>
          </a:p>
          <a:p>
            <a:endParaRPr lang="ru-RU" dirty="0">
              <a:highlight>
                <a:srgbClr val="FFFFFF"/>
              </a:highlight>
              <a:latin typeface="Arial"/>
              <a:cs typeface="Arial"/>
            </a:endParaRPr>
          </a:p>
          <a:p>
            <a:r>
              <a:rPr lang="ru-RU" dirty="0">
                <a:highlight>
                  <a:srgbClr val="FFFFFF"/>
                </a:highlight>
                <a:latin typeface="Arial"/>
                <a:cs typeface="Arial"/>
              </a:rPr>
              <a:t>Мы изменяли параметры </a:t>
            </a:r>
            <a:r>
              <a:rPr lang="ru-RU" dirty="0" err="1">
                <a:highlight>
                  <a:srgbClr val="FFFFFF"/>
                </a:highlight>
                <a:latin typeface="Arial"/>
                <a:cs typeface="Arial"/>
              </a:rPr>
              <a:t>filt_value</a:t>
            </a:r>
            <a:r>
              <a:rPr lang="ru-RU" dirty="0">
                <a:highlight>
                  <a:srgbClr val="FFFFFF"/>
                </a:highlight>
                <a:latin typeface="Arial"/>
                <a:cs typeface="Arial"/>
              </a:rPr>
              <a:t>, </a:t>
            </a:r>
            <a:r>
              <a:rPr lang="ru-RU" dirty="0" err="1">
                <a:highlight>
                  <a:srgbClr val="FFFFFF"/>
                </a:highlight>
                <a:latin typeface="Arial"/>
                <a:cs typeface="Arial"/>
              </a:rPr>
              <a:t>mode</a:t>
            </a:r>
            <a:r>
              <a:rPr lang="ru-RU" dirty="0">
                <a:highlight>
                  <a:srgbClr val="FFFFFF"/>
                </a:highlight>
                <a:latin typeface="Arial"/>
                <a:cs typeface="Arial"/>
              </a:rPr>
              <a:t>, </a:t>
            </a:r>
            <a:r>
              <a:rPr lang="ru-RU" dirty="0" err="1">
                <a:highlight>
                  <a:srgbClr val="FFFFFF"/>
                </a:highlight>
                <a:latin typeface="Arial"/>
                <a:cs typeface="Arial"/>
              </a:rPr>
              <a:t>random_label_choice</a:t>
            </a:r>
            <a:r>
              <a:rPr lang="ru-RU" dirty="0">
                <a:highlight>
                  <a:srgbClr val="FFFFFF"/>
                </a:highlight>
                <a:latin typeface="Arial"/>
                <a:cs typeface="Arial"/>
              </a:rPr>
              <a:t> и </a:t>
            </a:r>
            <a:r>
              <a:rPr lang="ru-RU" dirty="0" err="1">
                <a:highlight>
                  <a:srgbClr val="FFFFFF"/>
                </a:highlight>
                <a:latin typeface="Arial"/>
                <a:cs typeface="Arial"/>
              </a:rPr>
              <a:t>change_data</a:t>
            </a:r>
            <a:r>
              <a:rPr lang="ru-RU" dirty="0">
                <a:highlight>
                  <a:srgbClr val="FFFFFF"/>
                </a:highlight>
                <a:latin typeface="Arial"/>
                <a:cs typeface="Arial"/>
              </a:rPr>
              <a:t> и получили следующие графики зависимости метрики точности от этих параметров.</a:t>
            </a:r>
            <a:endParaRPr lang="ru-RU"/>
          </a:p>
          <a:p>
            <a:endParaRPr lang="ru-RU" dirty="0">
              <a:highlight>
                <a:srgbClr val="FFFFFF"/>
              </a:highlight>
              <a:latin typeface="Arial"/>
              <a:cs typeface="Arial"/>
            </a:endParaRPr>
          </a:p>
          <a:p>
            <a:r>
              <a:rPr lang="ru-RU" dirty="0">
                <a:highlight>
                  <a:srgbClr val="FFFFFF"/>
                </a:highlight>
                <a:latin typeface="Arial"/>
                <a:cs typeface="Arial"/>
              </a:rPr>
              <a:t>Параметр </a:t>
            </a:r>
            <a:r>
              <a:rPr lang="ru-RU" dirty="0" err="1">
                <a:highlight>
                  <a:srgbClr val="FFFFFF"/>
                </a:highlight>
                <a:latin typeface="Arial"/>
                <a:cs typeface="Arial"/>
              </a:rPr>
              <a:t>maxdim</a:t>
            </a:r>
            <a:r>
              <a:rPr lang="ru-RU" dirty="0">
                <a:highlight>
                  <a:srgbClr val="FFFFFF"/>
                </a:highlight>
                <a:latin typeface="Arial"/>
                <a:cs typeface="Arial"/>
              </a:rPr>
              <a:t> был при этом всегда равен единице, поскольку эмпирически было установлено, что при </a:t>
            </a:r>
            <a:r>
              <a:rPr lang="ru-RU" dirty="0" err="1">
                <a:highlight>
                  <a:srgbClr val="FFFFFF"/>
                </a:highlight>
                <a:latin typeface="Arial"/>
                <a:cs typeface="Arial"/>
              </a:rPr>
              <a:t>maxdim</a:t>
            </a:r>
            <a:r>
              <a:rPr lang="ru-RU" dirty="0">
                <a:highlight>
                  <a:srgbClr val="FFFFFF"/>
                </a:highlight>
                <a:latin typeface="Arial"/>
                <a:cs typeface="Arial"/>
              </a:rPr>
              <a:t> &gt; 1 точность при тех же параметрах уменьшается, к тому же кратно возрастает время вычислений, т.к. появляется много симплексов размерности 2. </a:t>
            </a:r>
          </a:p>
        </p:txBody>
      </p:sp>
    </p:spTree>
    <p:extLst>
      <p:ext uri="{BB962C8B-B14F-4D97-AF65-F5344CB8AC3E}">
        <p14:creationId xmlns:p14="http://schemas.microsoft.com/office/powerpoint/2010/main" val="28952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3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2F89E30C-CA8A-1F77-8D8D-77CB63E68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4" y="76007"/>
            <a:ext cx="9676105" cy="722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51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3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2F89E30C-CA8A-1F77-8D8D-77CB63E68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4" y="76007"/>
            <a:ext cx="9676105" cy="7225904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A6F4266-00AD-3673-3F34-A72CF236ECF3}"/>
              </a:ext>
            </a:extLst>
          </p:cNvPr>
          <p:cNvSpPr/>
          <p:nvPr/>
        </p:nvSpPr>
        <p:spPr>
          <a:xfrm>
            <a:off x="3373423" y="2899603"/>
            <a:ext cx="3212449" cy="1478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29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05B3494-F5B3-9600-940B-F15E8931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21050" y="6840538"/>
            <a:ext cx="3079750" cy="392112"/>
          </a:xfrm>
        </p:spPr>
        <p:txBody>
          <a:bodyPr/>
          <a:lstStyle/>
          <a:p>
            <a:pPr algn="ctr"/>
            <a:fld id="{B1C12C76-47BA-491F-8086-A2E864056BE7}" type="slidenum">
              <a:rPr lang="ru-RU" altLang="ru-RU"/>
              <a:pPr algn="ctr"/>
              <a:t>15</a:t>
            </a:fld>
            <a:endParaRPr lang="ru-RU" altLang="ru-RU"/>
          </a:p>
        </p:txBody>
      </p:sp>
      <p:sp>
        <p:nvSpPr>
          <p:cNvPr id="5123" name="Text Box 11">
            <a:extLst>
              <a:ext uri="{FF2B5EF4-FFF2-40B4-BE49-F238E27FC236}">
                <a16:creationId xmlns:a16="http://schemas.microsoft.com/office/drawing/2014/main" id="{EDA2EBF7-D2B1-65DF-397C-FD895B184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428" y="1328028"/>
            <a:ext cx="74201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2000" b="1" dirty="0">
                <a:latin typeface="Europe"/>
                <a:cs typeface="Arial"/>
              </a:rPr>
              <a:t>Применение Алгоритма Топологической Классификации</a:t>
            </a:r>
            <a:endParaRPr lang="ru-RU" sz="2000">
              <a:latin typeface="Europe"/>
              <a:cs typeface="Arial"/>
            </a:endParaRPr>
          </a:p>
        </p:txBody>
      </p:sp>
      <p:grpSp>
        <p:nvGrpSpPr>
          <p:cNvPr id="5124" name="Группа 17">
            <a:extLst>
              <a:ext uri="{FF2B5EF4-FFF2-40B4-BE49-F238E27FC236}">
                <a16:creationId xmlns:a16="http://schemas.microsoft.com/office/drawing/2014/main" id="{3FA6B72D-C62C-2BA1-00A8-7DE6ED387338}"/>
              </a:ext>
            </a:extLst>
          </p:cNvPr>
          <p:cNvGrpSpPr>
            <a:grpSpLocks/>
          </p:cNvGrpSpPr>
          <p:nvPr/>
        </p:nvGrpSpPr>
        <p:grpSpPr bwMode="auto">
          <a:xfrm>
            <a:off x="374650" y="233363"/>
            <a:ext cx="8974138" cy="6403975"/>
            <a:chOff x="374958" y="233760"/>
            <a:chExt cx="8973383" cy="6403379"/>
          </a:xfrm>
        </p:grpSpPr>
        <p:sp>
          <p:nvSpPr>
            <p:cNvPr id="5126" name="Rectangle 5">
              <a:extLst>
                <a:ext uri="{FF2B5EF4-FFF2-40B4-BE49-F238E27FC236}">
                  <a16:creationId xmlns:a16="http://schemas.microsoft.com/office/drawing/2014/main" id="{0FD047B0-11A0-653A-9372-F1FB64EB6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29" y="6570464"/>
              <a:ext cx="8951912" cy="66675"/>
            </a:xfrm>
            <a:prstGeom prst="rect">
              <a:avLst/>
            </a:prstGeom>
            <a:solidFill>
              <a:srgbClr val="FED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7718" tIns="48860" rIns="97718" bIns="48860" anchor="ctr"/>
            <a:lstStyle/>
            <a:p>
              <a:endParaRPr lang="ru-RU" altLang="ru-RU"/>
            </a:p>
          </p:txBody>
        </p:sp>
        <p:grpSp>
          <p:nvGrpSpPr>
            <p:cNvPr id="5127" name="Группа 19">
              <a:extLst>
                <a:ext uri="{FF2B5EF4-FFF2-40B4-BE49-F238E27FC236}">
                  <a16:creationId xmlns:a16="http://schemas.microsoft.com/office/drawing/2014/main" id="{6A686888-173F-8C1D-4DA4-4CA5CBC8E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68833" y="248543"/>
              <a:ext cx="1687190" cy="633289"/>
              <a:chOff x="1794269" y="392559"/>
              <a:chExt cx="3989289" cy="1497385"/>
            </a:xfrm>
          </p:grpSpPr>
          <p:pic>
            <p:nvPicPr>
              <p:cNvPr id="5130" name="Рисунок 23">
                <a:extLst>
                  <a:ext uri="{FF2B5EF4-FFF2-40B4-BE49-F238E27FC236}">
                    <a16:creationId xmlns:a16="http://schemas.microsoft.com/office/drawing/2014/main" id="{7E9E8818-7BB8-ECBD-6DB7-476CEB3497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6331" y="392559"/>
                <a:ext cx="1767227" cy="1497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31" name="Рисунок 24">
                <a:extLst>
                  <a:ext uri="{FF2B5EF4-FFF2-40B4-BE49-F238E27FC236}">
                    <a16:creationId xmlns:a16="http://schemas.microsoft.com/office/drawing/2014/main" id="{A3E09908-127B-46BF-D05F-0A7C8B6E8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4269" y="392559"/>
                <a:ext cx="1509460" cy="1497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128" name="Rectangle 5">
              <a:extLst>
                <a:ext uri="{FF2B5EF4-FFF2-40B4-BE49-F238E27FC236}">
                  <a16:creationId xmlns:a16="http://schemas.microsoft.com/office/drawing/2014/main" id="{246D5E00-042D-574D-7D34-C276FCB18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29" y="1025848"/>
              <a:ext cx="8951912" cy="66675"/>
            </a:xfrm>
            <a:prstGeom prst="rect">
              <a:avLst/>
            </a:prstGeom>
            <a:solidFill>
              <a:srgbClr val="FED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7718" tIns="48860" rIns="97718" bIns="48860" anchor="ctr"/>
            <a:lstStyle/>
            <a:p>
              <a:endParaRPr lang="ru-RU" altLang="ru-RU"/>
            </a:p>
          </p:txBody>
        </p:sp>
        <p:sp>
          <p:nvSpPr>
            <p:cNvPr id="5129" name="Заголовок 1">
              <a:extLst>
                <a:ext uri="{FF2B5EF4-FFF2-40B4-BE49-F238E27FC236}">
                  <a16:creationId xmlns:a16="http://schemas.microsoft.com/office/drawing/2014/main" id="{28C01DB8-ECD7-B1E4-5F3C-CB6E720F5BA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4958" y="233760"/>
              <a:ext cx="6214159" cy="7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718" tIns="48860" rIns="97718" bIns="4886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3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latin typeface="Europe" pitchFamily="50" charset="-52"/>
                </a:rPr>
                <a:t>Научно-практическая конференция «Основы нефтегазового дела» 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latin typeface="Europe" pitchFamily="50" charset="-52"/>
                </a:rPr>
                <a:t>для учащихся общеобразовательных организаций</a:t>
              </a:r>
            </a:p>
          </p:txBody>
        </p:sp>
      </p:grpSp>
      <p:pic>
        <p:nvPicPr>
          <p:cNvPr id="5125" name="Picture 15">
            <a:extLst>
              <a:ext uri="{FF2B5EF4-FFF2-40B4-BE49-F238E27FC236}">
                <a16:creationId xmlns:a16="http://schemas.microsoft.com/office/drawing/2014/main" id="{A644DB4D-6255-C9CC-74AF-272814FE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363" y="260350"/>
            <a:ext cx="614362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4CD97C-6F2F-4FC0-D44B-8CE888BB812B}"/>
              </a:ext>
            </a:extLst>
          </p:cNvPr>
          <p:cNvSpPr txBox="1"/>
          <p:nvPr/>
        </p:nvSpPr>
        <p:spPr>
          <a:xfrm>
            <a:off x="615031" y="1847825"/>
            <a:ext cx="348300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highlight>
                  <a:srgbClr val="FFFFFF"/>
                </a:highlight>
                <a:latin typeface="Arial"/>
                <a:cs typeface="Arial"/>
              </a:rPr>
              <a:t>Как видно из графиков, лучшим набором параметров является:</a:t>
            </a:r>
            <a:endParaRPr lang="ru-RU" dirty="0">
              <a:cs typeface="Arial" panose="020B0604020202020204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ru-RU" dirty="0" err="1">
                <a:highlight>
                  <a:srgbClr val="FFFFFF"/>
                </a:highlight>
                <a:latin typeface="Arial"/>
                <a:cs typeface="Arial"/>
              </a:rPr>
              <a:t>filt_value</a:t>
            </a:r>
            <a:r>
              <a:rPr lang="ru-RU" dirty="0">
                <a:highlight>
                  <a:srgbClr val="FFFFFF"/>
                </a:highlight>
                <a:latin typeface="Arial"/>
                <a:cs typeface="Arial"/>
              </a:rPr>
              <a:t> = 21</a:t>
            </a:r>
          </a:p>
          <a:p>
            <a:pPr marL="285750" indent="-285750">
              <a:buFont typeface="Arial"/>
              <a:buChar char="•"/>
            </a:pPr>
            <a:r>
              <a:rPr lang="ru-RU" dirty="0" err="1">
                <a:highlight>
                  <a:srgbClr val="FFFFFF"/>
                </a:highlight>
                <a:latin typeface="Arial"/>
                <a:cs typeface="Arial"/>
              </a:rPr>
              <a:t>maxdim</a:t>
            </a:r>
            <a:r>
              <a:rPr lang="ru-RU" dirty="0">
                <a:highlight>
                  <a:srgbClr val="FFFFFF"/>
                </a:highlight>
                <a:latin typeface="Arial"/>
                <a:cs typeface="Arial"/>
              </a:rPr>
              <a:t> = 1</a:t>
            </a:r>
            <a:endParaRPr lang="ru-RU" dirty="0">
              <a:cs typeface="Arial" panose="020B0604020202020204" pitchFamily="34" charset="0"/>
            </a:endParaRPr>
          </a:p>
          <a:p>
            <a:pPr marL="285750" indent="-285750">
              <a:buFont typeface="Arial"/>
              <a:buChar char="•"/>
            </a:pPr>
            <a:r>
              <a:rPr lang="ru-RU" dirty="0" err="1">
                <a:highlight>
                  <a:srgbClr val="FFFFFF"/>
                </a:highlight>
                <a:latin typeface="Arial"/>
                <a:cs typeface="Arial"/>
              </a:rPr>
              <a:t>mode</a:t>
            </a:r>
            <a:r>
              <a:rPr lang="ru-RU" dirty="0">
                <a:highlight>
                  <a:srgbClr val="FFFFFF"/>
                </a:highlight>
                <a:latin typeface="Arial"/>
                <a:cs typeface="Arial"/>
              </a:rPr>
              <a:t> = '</a:t>
            </a:r>
            <a:r>
              <a:rPr lang="ru-RU" dirty="0" err="1">
                <a:highlight>
                  <a:srgbClr val="FFFFFF"/>
                </a:highlight>
                <a:latin typeface="Arial"/>
                <a:cs typeface="Arial"/>
              </a:rPr>
              <a:t>star</a:t>
            </a:r>
            <a:r>
              <a:rPr lang="ru-RU" dirty="0">
                <a:highlight>
                  <a:srgbClr val="FFFFFF"/>
                </a:highlight>
                <a:latin typeface="Arial"/>
                <a:cs typeface="Arial"/>
              </a:rPr>
              <a:t>'</a:t>
            </a:r>
            <a:endParaRPr lang="ru-RU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ru-RU" dirty="0" err="1">
                <a:highlight>
                  <a:srgbClr val="FFFFFF"/>
                </a:highlight>
                <a:latin typeface="Arial"/>
                <a:cs typeface="Arial"/>
              </a:rPr>
              <a:t>random_label_choice</a:t>
            </a:r>
            <a:r>
              <a:rPr lang="ru-RU" dirty="0">
                <a:highlight>
                  <a:srgbClr val="FFFFFF"/>
                </a:highlight>
                <a:latin typeface="Arial"/>
                <a:cs typeface="Arial"/>
              </a:rPr>
              <a:t> = </a:t>
            </a:r>
            <a:r>
              <a:rPr lang="ru-RU" dirty="0" err="1">
                <a:highlight>
                  <a:srgbClr val="FFFFFF"/>
                </a:highlight>
                <a:latin typeface="Arial"/>
                <a:cs typeface="Arial"/>
              </a:rPr>
              <a:t>False</a:t>
            </a:r>
            <a:endParaRPr lang="ru-RU" dirty="0" err="1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ru-RU" dirty="0" err="1">
                <a:highlight>
                  <a:srgbClr val="FFFFFF"/>
                </a:highlight>
                <a:latin typeface="Arial"/>
                <a:cs typeface="Arial"/>
              </a:rPr>
              <a:t>change_data</a:t>
            </a:r>
            <a:r>
              <a:rPr lang="ru-RU" dirty="0">
                <a:highlight>
                  <a:srgbClr val="FFFFFF"/>
                </a:highlight>
                <a:latin typeface="Arial"/>
                <a:cs typeface="Arial"/>
              </a:rPr>
              <a:t> = True</a:t>
            </a:r>
            <a:endParaRPr lang="ru-RU">
              <a:cs typeface="Arial"/>
            </a:endParaRPr>
          </a:p>
          <a:p>
            <a:endParaRPr lang="ru-RU" dirty="0">
              <a:highlight>
                <a:srgbClr val="FFFFFF"/>
              </a:highlight>
              <a:latin typeface="Arial"/>
              <a:cs typeface="Arial"/>
            </a:endParaRPr>
          </a:p>
          <a:p>
            <a:r>
              <a:rPr lang="ru-RU" dirty="0">
                <a:highlight>
                  <a:srgbClr val="FFFFFF"/>
                </a:highlight>
                <a:latin typeface="Arial"/>
                <a:cs typeface="Arial"/>
              </a:rPr>
              <a:t>Пример предсказания литологии:</a:t>
            </a:r>
          </a:p>
        </p:txBody>
      </p:sp>
      <p:pic>
        <p:nvPicPr>
          <p:cNvPr id="2" name="Рисунок 3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90507FF-78B7-0CDD-3D0D-200B7BD0AC1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029" b="-208"/>
          <a:stretch/>
        </p:blipFill>
        <p:spPr>
          <a:xfrm>
            <a:off x="4855013" y="1725624"/>
            <a:ext cx="3429143" cy="478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4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05B3494-F5B3-9600-940B-F15E8931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21050" y="6840538"/>
            <a:ext cx="3079750" cy="392112"/>
          </a:xfrm>
        </p:spPr>
        <p:txBody>
          <a:bodyPr/>
          <a:lstStyle/>
          <a:p>
            <a:pPr algn="ctr"/>
            <a:fld id="{B1C12C76-47BA-491F-8086-A2E864056BE7}" type="slidenum">
              <a:rPr lang="ru-RU" altLang="ru-RU"/>
              <a:pPr algn="ctr"/>
              <a:t>16</a:t>
            </a:fld>
            <a:endParaRPr lang="ru-RU" altLang="ru-RU"/>
          </a:p>
        </p:txBody>
      </p:sp>
      <p:sp>
        <p:nvSpPr>
          <p:cNvPr id="5123" name="Text Box 11">
            <a:extLst>
              <a:ext uri="{FF2B5EF4-FFF2-40B4-BE49-F238E27FC236}">
                <a16:creationId xmlns:a16="http://schemas.microsoft.com/office/drawing/2014/main" id="{EDA2EBF7-D2B1-65DF-397C-FD895B184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428" y="1328028"/>
            <a:ext cx="74201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2000" b="1" dirty="0">
                <a:latin typeface="Europe"/>
                <a:cs typeface="Arial"/>
              </a:rPr>
              <a:t>Результаты и обсуждение</a:t>
            </a:r>
            <a:endParaRPr lang="ru-RU" sz="2000" dirty="0">
              <a:latin typeface="Europe"/>
              <a:cs typeface="Arial"/>
            </a:endParaRPr>
          </a:p>
        </p:txBody>
      </p:sp>
      <p:grpSp>
        <p:nvGrpSpPr>
          <p:cNvPr id="5124" name="Группа 17">
            <a:extLst>
              <a:ext uri="{FF2B5EF4-FFF2-40B4-BE49-F238E27FC236}">
                <a16:creationId xmlns:a16="http://schemas.microsoft.com/office/drawing/2014/main" id="{3FA6B72D-C62C-2BA1-00A8-7DE6ED387338}"/>
              </a:ext>
            </a:extLst>
          </p:cNvPr>
          <p:cNvGrpSpPr>
            <a:grpSpLocks/>
          </p:cNvGrpSpPr>
          <p:nvPr/>
        </p:nvGrpSpPr>
        <p:grpSpPr bwMode="auto">
          <a:xfrm>
            <a:off x="374650" y="233363"/>
            <a:ext cx="8974138" cy="6403975"/>
            <a:chOff x="374958" y="233760"/>
            <a:chExt cx="8973383" cy="6403379"/>
          </a:xfrm>
        </p:grpSpPr>
        <p:sp>
          <p:nvSpPr>
            <p:cNvPr id="5126" name="Rectangle 5">
              <a:extLst>
                <a:ext uri="{FF2B5EF4-FFF2-40B4-BE49-F238E27FC236}">
                  <a16:creationId xmlns:a16="http://schemas.microsoft.com/office/drawing/2014/main" id="{0FD047B0-11A0-653A-9372-F1FB64EB6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29" y="6570464"/>
              <a:ext cx="8951912" cy="66675"/>
            </a:xfrm>
            <a:prstGeom prst="rect">
              <a:avLst/>
            </a:prstGeom>
            <a:solidFill>
              <a:srgbClr val="FED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7718" tIns="48860" rIns="97718" bIns="48860" anchor="ctr"/>
            <a:lstStyle/>
            <a:p>
              <a:endParaRPr lang="ru-RU" altLang="ru-RU"/>
            </a:p>
          </p:txBody>
        </p:sp>
        <p:grpSp>
          <p:nvGrpSpPr>
            <p:cNvPr id="5127" name="Группа 19">
              <a:extLst>
                <a:ext uri="{FF2B5EF4-FFF2-40B4-BE49-F238E27FC236}">
                  <a16:creationId xmlns:a16="http://schemas.microsoft.com/office/drawing/2014/main" id="{6A686888-173F-8C1D-4DA4-4CA5CBC8E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68833" y="248543"/>
              <a:ext cx="1687190" cy="633289"/>
              <a:chOff x="1794269" y="392559"/>
              <a:chExt cx="3989289" cy="1497385"/>
            </a:xfrm>
          </p:grpSpPr>
          <p:pic>
            <p:nvPicPr>
              <p:cNvPr id="5130" name="Рисунок 23">
                <a:extLst>
                  <a:ext uri="{FF2B5EF4-FFF2-40B4-BE49-F238E27FC236}">
                    <a16:creationId xmlns:a16="http://schemas.microsoft.com/office/drawing/2014/main" id="{7E9E8818-7BB8-ECBD-6DB7-476CEB3497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6331" y="392559"/>
                <a:ext cx="1767227" cy="1497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31" name="Рисунок 24">
                <a:extLst>
                  <a:ext uri="{FF2B5EF4-FFF2-40B4-BE49-F238E27FC236}">
                    <a16:creationId xmlns:a16="http://schemas.microsoft.com/office/drawing/2014/main" id="{A3E09908-127B-46BF-D05F-0A7C8B6E8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4269" y="392559"/>
                <a:ext cx="1509460" cy="1497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128" name="Rectangle 5">
              <a:extLst>
                <a:ext uri="{FF2B5EF4-FFF2-40B4-BE49-F238E27FC236}">
                  <a16:creationId xmlns:a16="http://schemas.microsoft.com/office/drawing/2014/main" id="{246D5E00-042D-574D-7D34-C276FCB18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29" y="1025848"/>
              <a:ext cx="8951912" cy="66675"/>
            </a:xfrm>
            <a:prstGeom prst="rect">
              <a:avLst/>
            </a:prstGeom>
            <a:solidFill>
              <a:srgbClr val="FED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7718" tIns="48860" rIns="97718" bIns="48860" anchor="ctr"/>
            <a:lstStyle/>
            <a:p>
              <a:endParaRPr lang="ru-RU" altLang="ru-RU"/>
            </a:p>
          </p:txBody>
        </p:sp>
        <p:sp>
          <p:nvSpPr>
            <p:cNvPr id="5129" name="Заголовок 1">
              <a:extLst>
                <a:ext uri="{FF2B5EF4-FFF2-40B4-BE49-F238E27FC236}">
                  <a16:creationId xmlns:a16="http://schemas.microsoft.com/office/drawing/2014/main" id="{28C01DB8-ECD7-B1E4-5F3C-CB6E720F5BA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4958" y="233760"/>
              <a:ext cx="6214159" cy="7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718" tIns="48860" rIns="97718" bIns="4886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3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latin typeface="Europe" pitchFamily="50" charset="-52"/>
                </a:rPr>
                <a:t>Научно-практическая конференция «Основы нефтегазового дела» 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latin typeface="Europe" pitchFamily="50" charset="-52"/>
                </a:rPr>
                <a:t>для учащихся общеобразовательных организаций</a:t>
              </a:r>
            </a:p>
          </p:txBody>
        </p:sp>
      </p:grpSp>
      <p:pic>
        <p:nvPicPr>
          <p:cNvPr id="5125" name="Picture 15">
            <a:extLst>
              <a:ext uri="{FF2B5EF4-FFF2-40B4-BE49-F238E27FC236}">
                <a16:creationId xmlns:a16="http://schemas.microsoft.com/office/drawing/2014/main" id="{A644DB4D-6255-C9CC-74AF-272814FE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363" y="260350"/>
            <a:ext cx="614362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7CBEC8-1D6D-E698-9855-9C82F5CC0204}"/>
              </a:ext>
            </a:extLst>
          </p:cNvPr>
          <p:cNvSpPr txBox="1"/>
          <p:nvPr/>
        </p:nvSpPr>
        <p:spPr>
          <a:xfrm>
            <a:off x="659645" y="4661913"/>
            <a:ext cx="840026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 err="1">
                <a:solidFill>
                  <a:srgbClr val="000000"/>
                </a:solidFill>
                <a:latin typeface="Arial"/>
                <a:cs typeface="Arial"/>
              </a:rPr>
              <a:t>Adjacent</a:t>
            </a:r>
            <a:r>
              <a:rPr lang="ru-RU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r>
              <a:rPr lang="ru-RU" dirty="0" err="1">
                <a:solidFill>
                  <a:srgbClr val="000000"/>
                </a:solidFill>
                <a:latin typeface="Arial"/>
                <a:cs typeface="Arial"/>
              </a:rPr>
              <a:t>accuracy</a:t>
            </a:r>
            <a:r>
              <a:rPr lang="ru-RU" dirty="0">
                <a:solidFill>
                  <a:srgbClr val="000000"/>
                </a:solidFill>
                <a:latin typeface="Arial"/>
                <a:cs typeface="Arial"/>
              </a:rPr>
              <a:t> - модифицированная метрика </a:t>
            </a:r>
            <a:r>
              <a:rPr lang="ru-RU" dirty="0" err="1">
                <a:solidFill>
                  <a:srgbClr val="000000"/>
                </a:solidFill>
                <a:latin typeface="Arial"/>
                <a:cs typeface="Arial"/>
              </a:rPr>
              <a:t>accuracy</a:t>
            </a:r>
            <a:r>
              <a:rPr lang="ru-RU" dirty="0">
                <a:solidFill>
                  <a:srgbClr val="000000"/>
                </a:solidFill>
                <a:latin typeface="Arial"/>
                <a:cs typeface="Arial"/>
              </a:rPr>
              <a:t>, которая учитывает схожесть смежных классов.</a:t>
            </a:r>
          </a:p>
          <a:p>
            <a:pPr algn="l"/>
            <a:endParaRPr lang="ru-RU" dirty="0">
              <a:cs typeface="Arial"/>
            </a:endParaRPr>
          </a:p>
        </p:txBody>
      </p:sp>
      <p:graphicFrame>
        <p:nvGraphicFramePr>
          <p:cNvPr id="8" name="Таблица 8">
            <a:extLst>
              <a:ext uri="{FF2B5EF4-FFF2-40B4-BE49-F238E27FC236}">
                <a16:creationId xmlns:a16="http://schemas.microsoft.com/office/drawing/2014/main" id="{A01808E8-94B2-7362-5030-C3CBECABD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798045"/>
              </p:ext>
            </p:extLst>
          </p:nvPr>
        </p:nvGraphicFramePr>
        <p:xfrm>
          <a:off x="731858" y="1919270"/>
          <a:ext cx="8240860" cy="2624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0215">
                  <a:extLst>
                    <a:ext uri="{9D8B030D-6E8A-4147-A177-3AD203B41FA5}">
                      <a16:colId xmlns:a16="http://schemas.microsoft.com/office/drawing/2014/main" val="1989417853"/>
                    </a:ext>
                  </a:extLst>
                </a:gridCol>
                <a:gridCol w="2060215">
                  <a:extLst>
                    <a:ext uri="{9D8B030D-6E8A-4147-A177-3AD203B41FA5}">
                      <a16:colId xmlns:a16="http://schemas.microsoft.com/office/drawing/2014/main" val="3826661380"/>
                    </a:ext>
                  </a:extLst>
                </a:gridCol>
                <a:gridCol w="2060215">
                  <a:extLst>
                    <a:ext uri="{9D8B030D-6E8A-4147-A177-3AD203B41FA5}">
                      <a16:colId xmlns:a16="http://schemas.microsoft.com/office/drawing/2014/main" val="2354692414"/>
                    </a:ext>
                  </a:extLst>
                </a:gridCol>
                <a:gridCol w="2060215">
                  <a:extLst>
                    <a:ext uri="{9D8B030D-6E8A-4147-A177-3AD203B41FA5}">
                      <a16:colId xmlns:a16="http://schemas.microsoft.com/office/drawing/2014/main" val="1036057505"/>
                    </a:ext>
                  </a:extLst>
                </a:gridCol>
              </a:tblGrid>
              <a:tr h="121505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dirty="0">
                          <a:latin typeface="Arial"/>
                        </a:rPr>
                        <a:t>Алгоритм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dirty="0" err="1">
                          <a:latin typeface="Arial"/>
                        </a:rPr>
                        <a:t>Accuracy</a:t>
                      </a:r>
                    </a:p>
                    <a:p>
                      <a:pPr lvl="0" algn="ctr">
                        <a:buNone/>
                      </a:pPr>
                      <a:r>
                        <a:rPr lang="ru-RU" dirty="0">
                          <a:latin typeface="Arial"/>
                        </a:rPr>
                        <a:t>(Точность)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dirty="0" err="1">
                          <a:latin typeface="Arial"/>
                        </a:rPr>
                        <a:t>Adjacent</a:t>
                      </a:r>
                      <a:r>
                        <a:rPr lang="ru-RU" dirty="0">
                          <a:latin typeface="Arial"/>
                        </a:rPr>
                        <a:t> </a:t>
                      </a:r>
                    </a:p>
                    <a:p>
                      <a:pPr lvl="0" algn="ctr">
                        <a:buNone/>
                      </a:pPr>
                      <a:r>
                        <a:rPr lang="ru-RU" dirty="0" err="1">
                          <a:latin typeface="Arial"/>
                        </a:rPr>
                        <a:t>Accuracy</a:t>
                      </a:r>
                    </a:p>
                    <a:p>
                      <a:pPr lvl="0" algn="ctr">
                        <a:buNone/>
                      </a:pPr>
                      <a:r>
                        <a:rPr lang="ru-RU" dirty="0">
                          <a:latin typeface="Arial"/>
                        </a:rPr>
                        <a:t>(Точность с погрешностью)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F1-macro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130921"/>
                  </a:ext>
                </a:extLst>
              </a:tr>
              <a:tr h="68746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dirty="0" err="1">
                          <a:latin typeface="Arial"/>
                        </a:rPr>
                        <a:t>TopClassifierLink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dirty="0">
                          <a:latin typeface="Arial"/>
                        </a:rPr>
                        <a:t>0.326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dirty="0">
                          <a:latin typeface="Arial"/>
                        </a:rPr>
                        <a:t>0.686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0.172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156927"/>
                  </a:ext>
                </a:extLst>
              </a:tr>
              <a:tr h="68746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u-RU" dirty="0" err="1">
                          <a:latin typeface="Arial"/>
                        </a:rPr>
                        <a:t>TopClassifierStar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dirty="0">
                          <a:latin typeface="Arial"/>
                        </a:rPr>
                        <a:t>0.376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dirty="0">
                          <a:latin typeface="Arial"/>
                        </a:rPr>
                        <a:t>0.713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5646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351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05B3494-F5B3-9600-940B-F15E8931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21050" y="6840538"/>
            <a:ext cx="3079750" cy="392112"/>
          </a:xfrm>
        </p:spPr>
        <p:txBody>
          <a:bodyPr/>
          <a:lstStyle/>
          <a:p>
            <a:pPr algn="ctr"/>
            <a:fld id="{B1C12C76-47BA-491F-8086-A2E864056BE7}" type="slidenum">
              <a:rPr lang="ru-RU" altLang="ru-RU"/>
              <a:pPr algn="ctr"/>
              <a:t>17</a:t>
            </a:fld>
            <a:endParaRPr lang="ru-RU" altLang="ru-RU"/>
          </a:p>
        </p:txBody>
      </p:sp>
      <p:sp>
        <p:nvSpPr>
          <p:cNvPr id="5123" name="Text Box 11">
            <a:extLst>
              <a:ext uri="{FF2B5EF4-FFF2-40B4-BE49-F238E27FC236}">
                <a16:creationId xmlns:a16="http://schemas.microsoft.com/office/drawing/2014/main" id="{EDA2EBF7-D2B1-65DF-397C-FD895B184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428" y="1328028"/>
            <a:ext cx="74201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2000" b="1" dirty="0">
                <a:latin typeface="Europe"/>
                <a:cs typeface="Arial"/>
              </a:rPr>
              <a:t>Результаты и обсуждение</a:t>
            </a:r>
            <a:endParaRPr lang="ru-RU" sz="2000" dirty="0">
              <a:latin typeface="Europe"/>
              <a:cs typeface="Arial"/>
            </a:endParaRPr>
          </a:p>
        </p:txBody>
      </p:sp>
      <p:grpSp>
        <p:nvGrpSpPr>
          <p:cNvPr id="5124" name="Группа 17">
            <a:extLst>
              <a:ext uri="{FF2B5EF4-FFF2-40B4-BE49-F238E27FC236}">
                <a16:creationId xmlns:a16="http://schemas.microsoft.com/office/drawing/2014/main" id="{3FA6B72D-C62C-2BA1-00A8-7DE6ED387338}"/>
              </a:ext>
            </a:extLst>
          </p:cNvPr>
          <p:cNvGrpSpPr>
            <a:grpSpLocks/>
          </p:cNvGrpSpPr>
          <p:nvPr/>
        </p:nvGrpSpPr>
        <p:grpSpPr bwMode="auto">
          <a:xfrm>
            <a:off x="374650" y="233363"/>
            <a:ext cx="8974138" cy="6403975"/>
            <a:chOff x="374958" y="233760"/>
            <a:chExt cx="8973383" cy="6403379"/>
          </a:xfrm>
        </p:grpSpPr>
        <p:sp>
          <p:nvSpPr>
            <p:cNvPr id="5126" name="Rectangle 5">
              <a:extLst>
                <a:ext uri="{FF2B5EF4-FFF2-40B4-BE49-F238E27FC236}">
                  <a16:creationId xmlns:a16="http://schemas.microsoft.com/office/drawing/2014/main" id="{0FD047B0-11A0-653A-9372-F1FB64EB6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29" y="6570464"/>
              <a:ext cx="8951912" cy="66675"/>
            </a:xfrm>
            <a:prstGeom prst="rect">
              <a:avLst/>
            </a:prstGeom>
            <a:solidFill>
              <a:srgbClr val="FED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7718" tIns="48860" rIns="97718" bIns="48860" anchor="ctr"/>
            <a:lstStyle/>
            <a:p>
              <a:endParaRPr lang="ru-RU" altLang="ru-RU"/>
            </a:p>
          </p:txBody>
        </p:sp>
        <p:grpSp>
          <p:nvGrpSpPr>
            <p:cNvPr id="5127" name="Группа 19">
              <a:extLst>
                <a:ext uri="{FF2B5EF4-FFF2-40B4-BE49-F238E27FC236}">
                  <a16:creationId xmlns:a16="http://schemas.microsoft.com/office/drawing/2014/main" id="{6A686888-173F-8C1D-4DA4-4CA5CBC8E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68833" y="248543"/>
              <a:ext cx="1687190" cy="633289"/>
              <a:chOff x="1794269" y="392559"/>
              <a:chExt cx="3989289" cy="1497385"/>
            </a:xfrm>
          </p:grpSpPr>
          <p:pic>
            <p:nvPicPr>
              <p:cNvPr id="5130" name="Рисунок 23">
                <a:extLst>
                  <a:ext uri="{FF2B5EF4-FFF2-40B4-BE49-F238E27FC236}">
                    <a16:creationId xmlns:a16="http://schemas.microsoft.com/office/drawing/2014/main" id="{7E9E8818-7BB8-ECBD-6DB7-476CEB3497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6331" y="392559"/>
                <a:ext cx="1767227" cy="1497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31" name="Рисунок 24">
                <a:extLst>
                  <a:ext uri="{FF2B5EF4-FFF2-40B4-BE49-F238E27FC236}">
                    <a16:creationId xmlns:a16="http://schemas.microsoft.com/office/drawing/2014/main" id="{A3E09908-127B-46BF-D05F-0A7C8B6E8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4269" y="392559"/>
                <a:ext cx="1509460" cy="1497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128" name="Rectangle 5">
              <a:extLst>
                <a:ext uri="{FF2B5EF4-FFF2-40B4-BE49-F238E27FC236}">
                  <a16:creationId xmlns:a16="http://schemas.microsoft.com/office/drawing/2014/main" id="{246D5E00-042D-574D-7D34-C276FCB18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29" y="1025848"/>
              <a:ext cx="8951912" cy="66675"/>
            </a:xfrm>
            <a:prstGeom prst="rect">
              <a:avLst/>
            </a:prstGeom>
            <a:solidFill>
              <a:srgbClr val="FED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7718" tIns="48860" rIns="97718" bIns="48860" anchor="ctr"/>
            <a:lstStyle/>
            <a:p>
              <a:endParaRPr lang="ru-RU" altLang="ru-RU"/>
            </a:p>
          </p:txBody>
        </p:sp>
        <p:sp>
          <p:nvSpPr>
            <p:cNvPr id="5129" name="Заголовок 1">
              <a:extLst>
                <a:ext uri="{FF2B5EF4-FFF2-40B4-BE49-F238E27FC236}">
                  <a16:creationId xmlns:a16="http://schemas.microsoft.com/office/drawing/2014/main" id="{28C01DB8-ECD7-B1E4-5F3C-CB6E720F5BA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4958" y="233760"/>
              <a:ext cx="6214159" cy="7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718" tIns="48860" rIns="97718" bIns="4886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3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latin typeface="Europe" pitchFamily="50" charset="-52"/>
                </a:rPr>
                <a:t>Научно-практическая конференция «Основы нефтегазового дела» 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latin typeface="Europe" pitchFamily="50" charset="-52"/>
                </a:rPr>
                <a:t>для учащихся общеобразовательных организаций</a:t>
              </a:r>
            </a:p>
          </p:txBody>
        </p:sp>
      </p:grpSp>
      <p:pic>
        <p:nvPicPr>
          <p:cNvPr id="5125" name="Picture 15">
            <a:extLst>
              <a:ext uri="{FF2B5EF4-FFF2-40B4-BE49-F238E27FC236}">
                <a16:creationId xmlns:a16="http://schemas.microsoft.com/office/drawing/2014/main" id="{A644DB4D-6255-C9CC-74AF-272814FE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363" y="260350"/>
            <a:ext cx="614362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Рисунок 3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E8996957-1D00-F12A-87B6-D5B87944A9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238"/>
          <a:stretch/>
        </p:blipFill>
        <p:spPr>
          <a:xfrm>
            <a:off x="699507" y="1800078"/>
            <a:ext cx="8340071" cy="22815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4DDF5C-DABB-49CE-547A-D0D0A8CDB422}"/>
              </a:ext>
            </a:extLst>
          </p:cNvPr>
          <p:cNvSpPr txBox="1"/>
          <p:nvPr/>
        </p:nvSpPr>
        <p:spPr>
          <a:xfrm>
            <a:off x="724574" y="4086246"/>
            <a:ext cx="833103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Arial"/>
                <a:cs typeface="Arial"/>
              </a:rPr>
              <a:t>По результатам </a:t>
            </a:r>
            <a:r>
              <a:rPr lang="ru-RU" dirty="0" err="1">
                <a:latin typeface="Arial"/>
                <a:cs typeface="Arial"/>
              </a:rPr>
              <a:t>контеста</a:t>
            </a:r>
            <a:r>
              <a:rPr lang="ru-RU" dirty="0">
                <a:latin typeface="Arial"/>
                <a:cs typeface="Arial"/>
              </a:rPr>
              <a:t> победил алгоритм, F1-micro метрика (то же, что и </a:t>
            </a:r>
            <a:r>
              <a:rPr lang="ru-RU" dirty="0" err="1">
                <a:latin typeface="Arial"/>
                <a:cs typeface="Arial"/>
              </a:rPr>
              <a:t>accuracy</a:t>
            </a:r>
            <a:r>
              <a:rPr lang="ru-RU" dirty="0">
                <a:latin typeface="Arial"/>
                <a:cs typeface="Arial"/>
              </a:rPr>
              <a:t>) которого приблизительно равна 0.64.</a:t>
            </a:r>
            <a:endParaRPr lang="ru-RU" dirty="0">
              <a:cs typeface="Arial"/>
            </a:endParaRPr>
          </a:p>
          <a:p>
            <a:endParaRPr lang="ru-RU" dirty="0">
              <a:cs typeface="Arial"/>
            </a:endParaRPr>
          </a:p>
          <a:p>
            <a:r>
              <a:rPr lang="ru-RU" dirty="0">
                <a:latin typeface="Arial"/>
                <a:cs typeface="Arial"/>
              </a:rPr>
              <a:t>Учитывая тот факт, что </a:t>
            </a:r>
            <a:r>
              <a:rPr lang="ru-RU" dirty="0" err="1">
                <a:latin typeface="Arial"/>
                <a:cs typeface="Arial"/>
              </a:rPr>
              <a:t>adjacent_accuracy</a:t>
            </a:r>
            <a:r>
              <a:rPr lang="ru-RU" dirty="0">
                <a:latin typeface="Arial"/>
                <a:cs typeface="Arial"/>
              </a:rPr>
              <a:t> чуть меньше чем вдвое больше </a:t>
            </a:r>
            <a:r>
              <a:rPr lang="ru-RU" dirty="0" err="1">
                <a:latin typeface="Arial"/>
                <a:cs typeface="Arial"/>
              </a:rPr>
              <a:t>accuracy</a:t>
            </a:r>
            <a:r>
              <a:rPr lang="ru-RU" dirty="0">
                <a:latin typeface="Arial"/>
                <a:cs typeface="Arial"/>
              </a:rPr>
              <a:t>, то можно ожидать, что </a:t>
            </a:r>
            <a:r>
              <a:rPr lang="ru-RU" dirty="0" err="1">
                <a:latin typeface="Arial"/>
                <a:cs typeface="Arial"/>
              </a:rPr>
              <a:t>accuracy</a:t>
            </a:r>
            <a:r>
              <a:rPr lang="ru-RU" dirty="0">
                <a:latin typeface="Arial"/>
                <a:cs typeface="Arial"/>
              </a:rPr>
              <a:t> этого алгоритма лежит в пределах 0.9 - 1 .</a:t>
            </a:r>
          </a:p>
        </p:txBody>
      </p:sp>
    </p:spTree>
    <p:extLst>
      <p:ext uri="{BB962C8B-B14F-4D97-AF65-F5344CB8AC3E}">
        <p14:creationId xmlns:p14="http://schemas.microsoft.com/office/powerpoint/2010/main" val="420599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05B3494-F5B3-9600-940B-F15E8931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21050" y="6840538"/>
            <a:ext cx="3079750" cy="392112"/>
          </a:xfrm>
        </p:spPr>
        <p:txBody>
          <a:bodyPr/>
          <a:lstStyle/>
          <a:p>
            <a:pPr algn="ctr"/>
            <a:fld id="{B1C12C76-47BA-491F-8086-A2E864056BE7}" type="slidenum">
              <a:rPr lang="ru-RU" altLang="ru-RU"/>
              <a:pPr algn="ctr"/>
              <a:t>18</a:t>
            </a:fld>
            <a:endParaRPr lang="ru-RU" altLang="ru-RU"/>
          </a:p>
        </p:txBody>
      </p:sp>
      <p:sp>
        <p:nvSpPr>
          <p:cNvPr id="5123" name="Text Box 11">
            <a:extLst>
              <a:ext uri="{FF2B5EF4-FFF2-40B4-BE49-F238E27FC236}">
                <a16:creationId xmlns:a16="http://schemas.microsoft.com/office/drawing/2014/main" id="{EDA2EBF7-D2B1-65DF-397C-FD895B184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428" y="1328028"/>
            <a:ext cx="74201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2000" b="1" dirty="0">
                <a:latin typeface="Europe"/>
                <a:cs typeface="Arial"/>
              </a:rPr>
              <a:t>Заключение</a:t>
            </a:r>
            <a:endParaRPr lang="ru-RU" sz="2000" dirty="0">
              <a:latin typeface="Europe"/>
              <a:cs typeface="Arial"/>
            </a:endParaRPr>
          </a:p>
        </p:txBody>
      </p:sp>
      <p:grpSp>
        <p:nvGrpSpPr>
          <p:cNvPr id="5124" name="Группа 17">
            <a:extLst>
              <a:ext uri="{FF2B5EF4-FFF2-40B4-BE49-F238E27FC236}">
                <a16:creationId xmlns:a16="http://schemas.microsoft.com/office/drawing/2014/main" id="{3FA6B72D-C62C-2BA1-00A8-7DE6ED387338}"/>
              </a:ext>
            </a:extLst>
          </p:cNvPr>
          <p:cNvGrpSpPr>
            <a:grpSpLocks/>
          </p:cNvGrpSpPr>
          <p:nvPr/>
        </p:nvGrpSpPr>
        <p:grpSpPr bwMode="auto">
          <a:xfrm>
            <a:off x="374650" y="233363"/>
            <a:ext cx="8974138" cy="6403975"/>
            <a:chOff x="374958" y="233760"/>
            <a:chExt cx="8973383" cy="6403379"/>
          </a:xfrm>
        </p:grpSpPr>
        <p:sp>
          <p:nvSpPr>
            <p:cNvPr id="5126" name="Rectangle 5">
              <a:extLst>
                <a:ext uri="{FF2B5EF4-FFF2-40B4-BE49-F238E27FC236}">
                  <a16:creationId xmlns:a16="http://schemas.microsoft.com/office/drawing/2014/main" id="{0FD047B0-11A0-653A-9372-F1FB64EB6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29" y="6570464"/>
              <a:ext cx="8951912" cy="66675"/>
            </a:xfrm>
            <a:prstGeom prst="rect">
              <a:avLst/>
            </a:prstGeom>
            <a:solidFill>
              <a:srgbClr val="FED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7718" tIns="48860" rIns="97718" bIns="48860" anchor="ctr"/>
            <a:lstStyle/>
            <a:p>
              <a:endParaRPr lang="ru-RU" altLang="ru-RU"/>
            </a:p>
          </p:txBody>
        </p:sp>
        <p:grpSp>
          <p:nvGrpSpPr>
            <p:cNvPr id="5127" name="Группа 19">
              <a:extLst>
                <a:ext uri="{FF2B5EF4-FFF2-40B4-BE49-F238E27FC236}">
                  <a16:creationId xmlns:a16="http://schemas.microsoft.com/office/drawing/2014/main" id="{6A686888-173F-8C1D-4DA4-4CA5CBC8E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68833" y="248543"/>
              <a:ext cx="1687190" cy="633289"/>
              <a:chOff x="1794269" y="392559"/>
              <a:chExt cx="3989289" cy="1497385"/>
            </a:xfrm>
          </p:grpSpPr>
          <p:pic>
            <p:nvPicPr>
              <p:cNvPr id="5130" name="Рисунок 23">
                <a:extLst>
                  <a:ext uri="{FF2B5EF4-FFF2-40B4-BE49-F238E27FC236}">
                    <a16:creationId xmlns:a16="http://schemas.microsoft.com/office/drawing/2014/main" id="{7E9E8818-7BB8-ECBD-6DB7-476CEB3497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6331" y="392559"/>
                <a:ext cx="1767227" cy="1497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31" name="Рисунок 24">
                <a:extLst>
                  <a:ext uri="{FF2B5EF4-FFF2-40B4-BE49-F238E27FC236}">
                    <a16:creationId xmlns:a16="http://schemas.microsoft.com/office/drawing/2014/main" id="{A3E09908-127B-46BF-D05F-0A7C8B6E8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4269" y="392559"/>
                <a:ext cx="1509460" cy="1497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128" name="Rectangle 5">
              <a:extLst>
                <a:ext uri="{FF2B5EF4-FFF2-40B4-BE49-F238E27FC236}">
                  <a16:creationId xmlns:a16="http://schemas.microsoft.com/office/drawing/2014/main" id="{246D5E00-042D-574D-7D34-C276FCB18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29" y="1025848"/>
              <a:ext cx="8951912" cy="66675"/>
            </a:xfrm>
            <a:prstGeom prst="rect">
              <a:avLst/>
            </a:prstGeom>
            <a:solidFill>
              <a:srgbClr val="FED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7718" tIns="48860" rIns="97718" bIns="48860" anchor="ctr"/>
            <a:lstStyle/>
            <a:p>
              <a:endParaRPr lang="ru-RU" altLang="ru-RU"/>
            </a:p>
          </p:txBody>
        </p:sp>
        <p:sp>
          <p:nvSpPr>
            <p:cNvPr id="5129" name="Заголовок 1">
              <a:extLst>
                <a:ext uri="{FF2B5EF4-FFF2-40B4-BE49-F238E27FC236}">
                  <a16:creationId xmlns:a16="http://schemas.microsoft.com/office/drawing/2014/main" id="{28C01DB8-ECD7-B1E4-5F3C-CB6E720F5BA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4958" y="233760"/>
              <a:ext cx="6214159" cy="7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718" tIns="48860" rIns="97718" bIns="4886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3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latin typeface="Europe" pitchFamily="50" charset="-52"/>
                </a:rPr>
                <a:t>Научно-практическая конференция «Основы нефтегазового дела» 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latin typeface="Europe" pitchFamily="50" charset="-52"/>
                </a:rPr>
                <a:t>для учащихся общеобразовательных организаций</a:t>
              </a:r>
            </a:p>
          </p:txBody>
        </p:sp>
      </p:grpSp>
      <p:pic>
        <p:nvPicPr>
          <p:cNvPr id="5125" name="Picture 15">
            <a:extLst>
              <a:ext uri="{FF2B5EF4-FFF2-40B4-BE49-F238E27FC236}">
                <a16:creationId xmlns:a16="http://schemas.microsoft.com/office/drawing/2014/main" id="{A644DB4D-6255-C9CC-74AF-272814FE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363" y="260350"/>
            <a:ext cx="614362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314F68-D62E-0F2E-865E-3AB6126B5487}"/>
              </a:ext>
            </a:extLst>
          </p:cNvPr>
          <p:cNvSpPr txBox="1"/>
          <p:nvPr/>
        </p:nvSpPr>
        <p:spPr>
          <a:xfrm>
            <a:off x="642752" y="1887300"/>
            <a:ext cx="8865095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Arial"/>
                <a:cs typeface="Arial"/>
              </a:rPr>
              <a:t>Мы увидели, что алгоритм </a:t>
            </a:r>
            <a:r>
              <a:rPr lang="ru-RU" dirty="0" err="1">
                <a:latin typeface="Arial"/>
                <a:cs typeface="Arial"/>
              </a:rPr>
              <a:t>TopClassifier</a:t>
            </a:r>
            <a:r>
              <a:rPr lang="ru-RU" dirty="0">
                <a:latin typeface="Arial"/>
                <a:cs typeface="Arial"/>
              </a:rPr>
              <a:t> плохо справился с классификацией сырых геофизических данных, поэтому, возможно, стоит провести </a:t>
            </a:r>
            <a:r>
              <a:rPr lang="ru-RU" dirty="0" err="1">
                <a:latin typeface="Arial"/>
                <a:cs typeface="Arial"/>
              </a:rPr>
              <a:t>feature</a:t>
            </a:r>
            <a:r>
              <a:rPr lang="ru-RU" dirty="0">
                <a:latin typeface="Arial"/>
                <a:cs typeface="Arial"/>
              </a:rPr>
              <a:t> </a:t>
            </a:r>
            <a:r>
              <a:rPr lang="ru-RU" dirty="0" err="1">
                <a:latin typeface="Arial"/>
                <a:cs typeface="Arial"/>
              </a:rPr>
              <a:t>engineering</a:t>
            </a:r>
            <a:r>
              <a:rPr lang="ru-RU" dirty="0">
                <a:latin typeface="Arial"/>
                <a:cs typeface="Arial"/>
              </a:rPr>
              <a:t>, но для этого нужны хорошие знания в геофизике.</a:t>
            </a:r>
          </a:p>
          <a:p>
            <a:endParaRPr lang="ru-RU" dirty="0">
              <a:cs typeface="Arial"/>
            </a:endParaRPr>
          </a:p>
          <a:p>
            <a:r>
              <a:rPr lang="ru-RU" dirty="0">
                <a:latin typeface="Arial"/>
                <a:cs typeface="Arial"/>
              </a:rPr>
              <a:t>Мы испробовали совсем немного методов ТАД, и, чтобы в полной мере раскрыть его потенциал, потребуется больше реальных данных, вычислительных мощностей и консультирования со стороны специалистов.</a:t>
            </a:r>
            <a:endParaRPr lang="ru-RU" dirty="0">
              <a:cs typeface="Arial"/>
            </a:endParaRPr>
          </a:p>
          <a:p>
            <a:endParaRPr lang="ru-RU" dirty="0">
              <a:cs typeface="Arial"/>
            </a:endParaRPr>
          </a:p>
          <a:p>
            <a:r>
              <a:rPr lang="ru-RU" dirty="0">
                <a:latin typeface="Arial"/>
                <a:cs typeface="Arial"/>
              </a:rPr>
              <a:t>В заключение можно сказать, что на данном этапе использование алгоритма </a:t>
            </a:r>
            <a:r>
              <a:rPr lang="ru-RU" dirty="0" err="1">
                <a:latin typeface="Arial"/>
                <a:cs typeface="Arial"/>
              </a:rPr>
              <a:t>TopClassifier</a:t>
            </a:r>
            <a:r>
              <a:rPr lang="ru-RU" dirty="0">
                <a:latin typeface="Arial"/>
                <a:cs typeface="Arial"/>
              </a:rPr>
              <a:t> для предсказания геологического разреза </a:t>
            </a:r>
            <a:r>
              <a:rPr lang="ru-RU" b="1" dirty="0">
                <a:latin typeface="Arial"/>
                <a:cs typeface="Arial"/>
              </a:rPr>
              <a:t>не эффективно.</a:t>
            </a:r>
            <a:endParaRPr lang="ru-RU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394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05B3494-F5B3-9600-940B-F15E8931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21050" y="6840538"/>
            <a:ext cx="3079750" cy="392112"/>
          </a:xfrm>
        </p:spPr>
        <p:txBody>
          <a:bodyPr/>
          <a:lstStyle/>
          <a:p>
            <a:pPr algn="ctr"/>
            <a:fld id="{B1C12C76-47BA-491F-8086-A2E864056BE7}" type="slidenum">
              <a:rPr lang="ru-RU" altLang="ru-RU"/>
              <a:pPr algn="ctr"/>
              <a:t>19</a:t>
            </a:fld>
            <a:endParaRPr lang="ru-RU" altLang="ru-RU"/>
          </a:p>
        </p:txBody>
      </p:sp>
      <p:sp>
        <p:nvSpPr>
          <p:cNvPr id="5123" name="Text Box 11">
            <a:extLst>
              <a:ext uri="{FF2B5EF4-FFF2-40B4-BE49-F238E27FC236}">
                <a16:creationId xmlns:a16="http://schemas.microsoft.com/office/drawing/2014/main" id="{EDA2EBF7-D2B1-65DF-397C-FD895B184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428" y="1328028"/>
            <a:ext cx="87323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2000" b="1" dirty="0" smtClean="0">
                <a:latin typeface="Europe"/>
                <a:cs typeface="Arial"/>
              </a:rPr>
              <a:t>Добавление. Алгоритм </a:t>
            </a:r>
            <a:r>
              <a:rPr lang="ru-RU" sz="2000" b="1" dirty="0">
                <a:latin typeface="Europe"/>
                <a:cs typeface="Arial"/>
              </a:rPr>
              <a:t>Топологической Классификации. Термины</a:t>
            </a:r>
            <a:endParaRPr lang="ru-RU" sz="2000" dirty="0">
              <a:latin typeface="Europe"/>
              <a:cs typeface="Arial"/>
            </a:endParaRPr>
          </a:p>
        </p:txBody>
      </p:sp>
      <p:grpSp>
        <p:nvGrpSpPr>
          <p:cNvPr id="5124" name="Группа 17">
            <a:extLst>
              <a:ext uri="{FF2B5EF4-FFF2-40B4-BE49-F238E27FC236}">
                <a16:creationId xmlns:a16="http://schemas.microsoft.com/office/drawing/2014/main" id="{3FA6B72D-C62C-2BA1-00A8-7DE6ED387338}"/>
              </a:ext>
            </a:extLst>
          </p:cNvPr>
          <p:cNvGrpSpPr>
            <a:grpSpLocks/>
          </p:cNvGrpSpPr>
          <p:nvPr/>
        </p:nvGrpSpPr>
        <p:grpSpPr bwMode="auto">
          <a:xfrm>
            <a:off x="374650" y="233363"/>
            <a:ext cx="8974138" cy="6403975"/>
            <a:chOff x="374958" y="233760"/>
            <a:chExt cx="8973383" cy="6403379"/>
          </a:xfrm>
        </p:grpSpPr>
        <p:sp>
          <p:nvSpPr>
            <p:cNvPr id="5126" name="Rectangle 5">
              <a:extLst>
                <a:ext uri="{FF2B5EF4-FFF2-40B4-BE49-F238E27FC236}">
                  <a16:creationId xmlns:a16="http://schemas.microsoft.com/office/drawing/2014/main" id="{0FD047B0-11A0-653A-9372-F1FB64EB6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29" y="6570464"/>
              <a:ext cx="8951912" cy="66675"/>
            </a:xfrm>
            <a:prstGeom prst="rect">
              <a:avLst/>
            </a:prstGeom>
            <a:solidFill>
              <a:srgbClr val="FED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7718" tIns="48860" rIns="97718" bIns="48860" anchor="ctr"/>
            <a:lstStyle/>
            <a:p>
              <a:endParaRPr lang="ru-RU" altLang="ru-RU"/>
            </a:p>
          </p:txBody>
        </p:sp>
        <p:grpSp>
          <p:nvGrpSpPr>
            <p:cNvPr id="5127" name="Группа 19">
              <a:extLst>
                <a:ext uri="{FF2B5EF4-FFF2-40B4-BE49-F238E27FC236}">
                  <a16:creationId xmlns:a16="http://schemas.microsoft.com/office/drawing/2014/main" id="{6A686888-173F-8C1D-4DA4-4CA5CBC8E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68833" y="248543"/>
              <a:ext cx="1687190" cy="633289"/>
              <a:chOff x="1794269" y="392559"/>
              <a:chExt cx="3989289" cy="1497385"/>
            </a:xfrm>
          </p:grpSpPr>
          <p:pic>
            <p:nvPicPr>
              <p:cNvPr id="5130" name="Рисунок 23">
                <a:extLst>
                  <a:ext uri="{FF2B5EF4-FFF2-40B4-BE49-F238E27FC236}">
                    <a16:creationId xmlns:a16="http://schemas.microsoft.com/office/drawing/2014/main" id="{7E9E8818-7BB8-ECBD-6DB7-476CEB3497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6331" y="392559"/>
                <a:ext cx="1767227" cy="1497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31" name="Рисунок 24">
                <a:extLst>
                  <a:ext uri="{FF2B5EF4-FFF2-40B4-BE49-F238E27FC236}">
                    <a16:creationId xmlns:a16="http://schemas.microsoft.com/office/drawing/2014/main" id="{A3E09908-127B-46BF-D05F-0A7C8B6E8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4269" y="392559"/>
                <a:ext cx="1509460" cy="1497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128" name="Rectangle 5">
              <a:extLst>
                <a:ext uri="{FF2B5EF4-FFF2-40B4-BE49-F238E27FC236}">
                  <a16:creationId xmlns:a16="http://schemas.microsoft.com/office/drawing/2014/main" id="{246D5E00-042D-574D-7D34-C276FCB18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29" y="1025848"/>
              <a:ext cx="8951912" cy="66675"/>
            </a:xfrm>
            <a:prstGeom prst="rect">
              <a:avLst/>
            </a:prstGeom>
            <a:solidFill>
              <a:srgbClr val="FED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7718" tIns="48860" rIns="97718" bIns="48860" anchor="ctr"/>
            <a:lstStyle/>
            <a:p>
              <a:endParaRPr lang="ru-RU" altLang="ru-RU"/>
            </a:p>
          </p:txBody>
        </p:sp>
        <p:sp>
          <p:nvSpPr>
            <p:cNvPr id="5129" name="Заголовок 1">
              <a:extLst>
                <a:ext uri="{FF2B5EF4-FFF2-40B4-BE49-F238E27FC236}">
                  <a16:creationId xmlns:a16="http://schemas.microsoft.com/office/drawing/2014/main" id="{28C01DB8-ECD7-B1E4-5F3C-CB6E720F5BA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4958" y="233760"/>
              <a:ext cx="6214159" cy="7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718" tIns="48860" rIns="97718" bIns="4886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3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latin typeface="Europe" pitchFamily="50" charset="-52"/>
                </a:rPr>
                <a:t>Научно-практическая конференция «Основы нефтегазового дела» 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latin typeface="Europe" pitchFamily="50" charset="-52"/>
                </a:rPr>
                <a:t>для учащихся общеобразовательных организаций</a:t>
              </a:r>
            </a:p>
          </p:txBody>
        </p:sp>
      </p:grpSp>
      <p:pic>
        <p:nvPicPr>
          <p:cNvPr id="5125" name="Picture 15">
            <a:extLst>
              <a:ext uri="{FF2B5EF4-FFF2-40B4-BE49-F238E27FC236}">
                <a16:creationId xmlns:a16="http://schemas.microsoft.com/office/drawing/2014/main" id="{A644DB4D-6255-C9CC-74AF-272814FE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363" y="260350"/>
            <a:ext cx="614362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4CD97C-6F2F-4FC0-D44B-8CE888BB812B}"/>
              </a:ext>
            </a:extLst>
          </p:cNvPr>
          <p:cNvSpPr txBox="1"/>
          <p:nvPr/>
        </p:nvSpPr>
        <p:spPr>
          <a:xfrm>
            <a:off x="615031" y="1847825"/>
            <a:ext cx="8737547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highlight>
                  <a:srgbClr val="FFFFFF"/>
                </a:highlight>
                <a:latin typeface="Arial"/>
                <a:cs typeface="Arial"/>
              </a:rPr>
              <a:t>Симплекс </a:t>
            </a:r>
            <a:r>
              <a:rPr lang="ru-RU" dirty="0">
                <a:highlight>
                  <a:srgbClr val="FFFFFF"/>
                </a:highlight>
                <a:latin typeface="Arial"/>
                <a:cs typeface="Arial"/>
              </a:rPr>
              <a:t>— 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cs typeface="Arial"/>
              </a:rPr>
              <a:t>геометрическая фигура, являющаяся n-мерным обобщением треугольника.</a:t>
            </a:r>
          </a:p>
          <a:p>
            <a:endParaRPr lang="ru-RU" dirty="0">
              <a:highlight>
                <a:srgbClr val="FFFFFF"/>
              </a:highlight>
              <a:latin typeface="Arial"/>
              <a:cs typeface="Arial"/>
            </a:endParaRPr>
          </a:p>
          <a:p>
            <a:r>
              <a:rPr lang="ru-RU" b="1" dirty="0">
                <a:highlight>
                  <a:srgbClr val="FFFFFF"/>
                </a:highlight>
                <a:latin typeface="Arial"/>
                <a:cs typeface="Arial"/>
              </a:rPr>
              <a:t>Симплициальный комплекс </a:t>
            </a:r>
            <a:r>
              <a:rPr lang="ru-RU" dirty="0">
                <a:highlight>
                  <a:srgbClr val="FFFFFF"/>
                </a:highlight>
                <a:latin typeface="Arial"/>
                <a:cs typeface="Arial"/>
              </a:rPr>
              <a:t>— 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cs typeface="Arial"/>
              </a:rPr>
              <a:t>топологическое пространство с заданной на нём триангуляцией, то есть, неформально говоря, склеенное из топологических симплексов по определённым правилам или обобщение графов на высшие размерности.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Arial"/>
              <a:cs typeface="Arial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cs typeface="Arial"/>
              </a:rPr>
              <a:t>Пример симплициального комплекса: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cs typeface="Arial"/>
            </a:endParaRPr>
          </a:p>
        </p:txBody>
      </p:sp>
      <p:pic>
        <p:nvPicPr>
          <p:cNvPr id="2" name="Рисунок 3" descr="Изображение выглядит как мног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FA84A0A3-A358-E4A9-A91E-574123E89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575" y="3239475"/>
            <a:ext cx="3254942" cy="31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3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F185082-CFBD-0188-B1FB-A26EE1A1E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21050" y="6840538"/>
            <a:ext cx="3079750" cy="392112"/>
          </a:xfrm>
        </p:spPr>
        <p:txBody>
          <a:bodyPr/>
          <a:lstStyle/>
          <a:p>
            <a:pPr algn="ctr"/>
            <a:fld id="{FF1CDB88-995B-4C3B-945A-B47A5A6331B7}" type="slidenum">
              <a:rPr lang="ru-RU" altLang="ru-RU"/>
              <a:pPr algn="ctr"/>
              <a:t>2</a:t>
            </a:fld>
            <a:endParaRPr lang="ru-RU" altLang="ru-RU"/>
          </a:p>
        </p:txBody>
      </p:sp>
      <p:sp>
        <p:nvSpPr>
          <p:cNvPr id="3075" name="Rectangle 30">
            <a:extLst>
              <a:ext uri="{FF2B5EF4-FFF2-40B4-BE49-F238E27FC236}">
                <a16:creationId xmlns:a16="http://schemas.microsoft.com/office/drawing/2014/main" id="{98017836-E973-EC6F-CAF7-460F22604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2393950"/>
            <a:ext cx="5992812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/>
          <a:p>
            <a:r>
              <a:rPr lang="ru-RU" altLang="ru-RU" sz="2500" b="1" dirty="0">
                <a:solidFill>
                  <a:srgbClr val="00140A"/>
                </a:solidFill>
                <a:latin typeface="Europe"/>
              </a:rPr>
              <a:t>Машинное обучение для обработки геологических данных</a:t>
            </a:r>
            <a:endParaRPr lang="ru-RU" altLang="ru-RU" sz="2500" b="1" dirty="0">
              <a:solidFill>
                <a:srgbClr val="00140A"/>
              </a:solidFill>
              <a:latin typeface="Europe" pitchFamily="50" charset="-52"/>
            </a:endParaRPr>
          </a:p>
        </p:txBody>
      </p:sp>
      <p:sp>
        <p:nvSpPr>
          <p:cNvPr id="3076" name="Text Box 11">
            <a:extLst>
              <a:ext uri="{FF2B5EF4-FFF2-40B4-BE49-F238E27FC236}">
                <a16:creationId xmlns:a16="http://schemas.microsoft.com/office/drawing/2014/main" id="{1C653132-234A-1609-2645-1C14A6D65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5047167"/>
            <a:ext cx="78374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/>
          <a:p>
            <a:r>
              <a:rPr lang="ru-RU" altLang="ru-RU" sz="1400" b="1" dirty="0">
                <a:latin typeface="Europe"/>
              </a:rPr>
              <a:t>Авторы проекта</a:t>
            </a:r>
            <a:r>
              <a:rPr lang="ru-RU" altLang="ru-RU" sz="1400" dirty="0">
                <a:latin typeface="Europe"/>
              </a:rPr>
              <a:t>: </a:t>
            </a:r>
            <a:endParaRPr lang="ru-RU" dirty="0"/>
          </a:p>
          <a:p>
            <a:r>
              <a:rPr lang="ru-RU" altLang="ru-RU" sz="1400" dirty="0">
                <a:latin typeface="Europe"/>
              </a:rPr>
              <a:t>Ураков Михаил, </a:t>
            </a:r>
            <a:r>
              <a:rPr lang="ru-RU" altLang="ru-RU" sz="1400" dirty="0" err="1">
                <a:latin typeface="Europe"/>
              </a:rPr>
              <a:t>Нуриахметов</a:t>
            </a:r>
            <a:r>
              <a:rPr lang="ru-RU" altLang="ru-RU" sz="1400" dirty="0">
                <a:latin typeface="Europe"/>
              </a:rPr>
              <a:t> </a:t>
            </a:r>
            <a:r>
              <a:rPr lang="ru-RU" altLang="ru-RU" sz="1400" dirty="0" err="1">
                <a:latin typeface="Europe"/>
              </a:rPr>
              <a:t>Ранель</a:t>
            </a:r>
            <a:r>
              <a:rPr lang="ru-RU" altLang="ru-RU" sz="1400" dirty="0">
                <a:latin typeface="Europe"/>
              </a:rPr>
              <a:t>, ученики 10 В класса ГБОУ УР "</a:t>
            </a:r>
            <a:r>
              <a:rPr lang="ru-RU" altLang="ru-RU" sz="1400" dirty="0" err="1">
                <a:latin typeface="Europe"/>
              </a:rPr>
              <a:t>ЭМЛи</a:t>
            </a:r>
            <a:r>
              <a:rPr lang="ru-RU" altLang="ru-RU" sz="1400" dirty="0">
                <a:latin typeface="Europe"/>
              </a:rPr>
              <a:t> № 29" г. Ижевск</a:t>
            </a:r>
          </a:p>
        </p:txBody>
      </p:sp>
      <p:sp>
        <p:nvSpPr>
          <p:cNvPr id="7" name="Rectangle 30">
            <a:extLst>
              <a:ext uri="{FF2B5EF4-FFF2-40B4-BE49-F238E27FC236}">
                <a16:creationId xmlns:a16="http://schemas.microsoft.com/office/drawing/2014/main" id="{F9027F5F-8882-2932-A792-2A6318DC8F8F}"/>
              </a:ext>
            </a:extLst>
          </p:cNvPr>
          <p:cNvSpPr txBox="1">
            <a:spLocks noChangeArrowheads="1"/>
          </p:cNvSpPr>
          <p:nvPr/>
        </p:nvSpPr>
        <p:spPr>
          <a:xfrm>
            <a:off x="407988" y="1492250"/>
            <a:ext cx="6260936" cy="678597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>
              <a:tabLst>
                <a:tab pos="4287838" algn="l"/>
              </a:tabLst>
              <a:defRPr/>
            </a:pPr>
            <a:r>
              <a:rPr lang="ru-RU" sz="1900" b="1" dirty="0">
                <a:latin typeface="Europe" pitchFamily="2" charset="0"/>
                <a:ea typeface="+mj-ea"/>
                <a:cs typeface="+mj-cs"/>
              </a:rPr>
              <a:t>Информационные технологии, информационная безопасность и автоматизация производства</a:t>
            </a:r>
          </a:p>
        </p:txBody>
      </p:sp>
      <p:grpSp>
        <p:nvGrpSpPr>
          <p:cNvPr id="3079" name="Группа 14">
            <a:extLst>
              <a:ext uri="{FF2B5EF4-FFF2-40B4-BE49-F238E27FC236}">
                <a16:creationId xmlns:a16="http://schemas.microsoft.com/office/drawing/2014/main" id="{4D92F16E-9982-1B18-02C8-124A1285F5DE}"/>
              </a:ext>
            </a:extLst>
          </p:cNvPr>
          <p:cNvGrpSpPr>
            <a:grpSpLocks/>
          </p:cNvGrpSpPr>
          <p:nvPr/>
        </p:nvGrpSpPr>
        <p:grpSpPr bwMode="auto">
          <a:xfrm>
            <a:off x="374650" y="233363"/>
            <a:ext cx="8974138" cy="6403975"/>
            <a:chOff x="374958" y="233760"/>
            <a:chExt cx="8973383" cy="6403379"/>
          </a:xfrm>
        </p:grpSpPr>
        <p:sp>
          <p:nvSpPr>
            <p:cNvPr id="3081" name="Rectangle 5">
              <a:extLst>
                <a:ext uri="{FF2B5EF4-FFF2-40B4-BE49-F238E27FC236}">
                  <a16:creationId xmlns:a16="http://schemas.microsoft.com/office/drawing/2014/main" id="{E89FA210-352D-B856-6DCD-530A94B83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29" y="6570464"/>
              <a:ext cx="8951912" cy="66675"/>
            </a:xfrm>
            <a:prstGeom prst="rect">
              <a:avLst/>
            </a:prstGeom>
            <a:solidFill>
              <a:srgbClr val="FED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7718" tIns="48860" rIns="97718" bIns="48860" anchor="ctr"/>
            <a:lstStyle/>
            <a:p>
              <a:endParaRPr lang="ru-RU" altLang="ru-RU"/>
            </a:p>
          </p:txBody>
        </p:sp>
        <p:grpSp>
          <p:nvGrpSpPr>
            <p:cNvPr id="3082" name="Группа 4">
              <a:extLst>
                <a:ext uri="{FF2B5EF4-FFF2-40B4-BE49-F238E27FC236}">
                  <a16:creationId xmlns:a16="http://schemas.microsoft.com/office/drawing/2014/main" id="{A658A331-5E99-77E7-96D3-6484170868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68833" y="248543"/>
              <a:ext cx="1687190" cy="633289"/>
              <a:chOff x="1794269" y="392559"/>
              <a:chExt cx="3989289" cy="1497385"/>
            </a:xfrm>
          </p:grpSpPr>
          <p:pic>
            <p:nvPicPr>
              <p:cNvPr id="3085" name="Рисунок 8">
                <a:extLst>
                  <a:ext uri="{FF2B5EF4-FFF2-40B4-BE49-F238E27FC236}">
                    <a16:creationId xmlns:a16="http://schemas.microsoft.com/office/drawing/2014/main" id="{F8CD7936-57E5-89BD-83CE-60E87E553D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6331" y="392559"/>
                <a:ext cx="1767227" cy="1497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086" name="Рисунок 9">
                <a:extLst>
                  <a:ext uri="{FF2B5EF4-FFF2-40B4-BE49-F238E27FC236}">
                    <a16:creationId xmlns:a16="http://schemas.microsoft.com/office/drawing/2014/main" id="{3B62B6A7-83EE-20E5-6FFC-AFB0617045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4269" y="392559"/>
                <a:ext cx="1509460" cy="1497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83" name="Rectangle 5">
              <a:extLst>
                <a:ext uri="{FF2B5EF4-FFF2-40B4-BE49-F238E27FC236}">
                  <a16:creationId xmlns:a16="http://schemas.microsoft.com/office/drawing/2014/main" id="{DB4C05C4-3FC9-DC7B-7662-8772B1AA3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29" y="1025848"/>
              <a:ext cx="8951912" cy="66675"/>
            </a:xfrm>
            <a:prstGeom prst="rect">
              <a:avLst/>
            </a:prstGeom>
            <a:solidFill>
              <a:srgbClr val="FED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7718" tIns="48860" rIns="97718" bIns="48860" anchor="ctr"/>
            <a:lstStyle/>
            <a:p>
              <a:endParaRPr lang="ru-RU" altLang="ru-RU"/>
            </a:p>
          </p:txBody>
        </p:sp>
        <p:sp>
          <p:nvSpPr>
            <p:cNvPr id="3084" name="Заголовок 1">
              <a:extLst>
                <a:ext uri="{FF2B5EF4-FFF2-40B4-BE49-F238E27FC236}">
                  <a16:creationId xmlns:a16="http://schemas.microsoft.com/office/drawing/2014/main" id="{2C649EEE-8873-2C6B-80DB-6B29D173365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4958" y="233760"/>
              <a:ext cx="6214159" cy="7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718" tIns="48860" rIns="97718" bIns="4886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3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latin typeface="Europe" pitchFamily="50" charset="-52"/>
                </a:rPr>
                <a:t>Научно-практическая конференция «Основы нефтегазового дела» 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latin typeface="Europe" pitchFamily="50" charset="-52"/>
                </a:rPr>
                <a:t>для учащихся общеобразовательных организаций</a:t>
              </a:r>
            </a:p>
          </p:txBody>
        </p:sp>
      </p:grpSp>
      <p:pic>
        <p:nvPicPr>
          <p:cNvPr id="3080" name="Picture 15">
            <a:extLst>
              <a:ext uri="{FF2B5EF4-FFF2-40B4-BE49-F238E27FC236}">
                <a16:creationId xmlns:a16="http://schemas.microsoft.com/office/drawing/2014/main" id="{33319ABF-CE6E-CCC5-96FD-B3C86A5B3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838" y="247650"/>
            <a:ext cx="612775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05B3494-F5B3-9600-940B-F15E8931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21050" y="6840538"/>
            <a:ext cx="3079750" cy="392112"/>
          </a:xfrm>
        </p:spPr>
        <p:txBody>
          <a:bodyPr/>
          <a:lstStyle/>
          <a:p>
            <a:pPr algn="ctr"/>
            <a:fld id="{B1C12C76-47BA-491F-8086-A2E864056BE7}" type="slidenum">
              <a:rPr lang="ru-RU" altLang="ru-RU"/>
              <a:pPr algn="ctr"/>
              <a:t>20</a:t>
            </a:fld>
            <a:endParaRPr lang="ru-RU" altLang="ru-RU"/>
          </a:p>
        </p:txBody>
      </p:sp>
      <p:sp>
        <p:nvSpPr>
          <p:cNvPr id="5123" name="Text Box 11">
            <a:extLst>
              <a:ext uri="{FF2B5EF4-FFF2-40B4-BE49-F238E27FC236}">
                <a16:creationId xmlns:a16="http://schemas.microsoft.com/office/drawing/2014/main" id="{EDA2EBF7-D2B1-65DF-397C-FD895B184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428" y="1328028"/>
            <a:ext cx="87323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2000" b="1" dirty="0">
                <a:latin typeface="Europe"/>
                <a:cs typeface="Arial"/>
              </a:rPr>
              <a:t>Добавление. Алгоритм Топологической Классификации. Термины</a:t>
            </a:r>
            <a:endParaRPr lang="ru-RU" sz="2000" dirty="0">
              <a:latin typeface="Europe"/>
              <a:cs typeface="Arial"/>
            </a:endParaRPr>
          </a:p>
        </p:txBody>
      </p:sp>
      <p:grpSp>
        <p:nvGrpSpPr>
          <p:cNvPr id="5124" name="Группа 17">
            <a:extLst>
              <a:ext uri="{FF2B5EF4-FFF2-40B4-BE49-F238E27FC236}">
                <a16:creationId xmlns:a16="http://schemas.microsoft.com/office/drawing/2014/main" id="{3FA6B72D-C62C-2BA1-00A8-7DE6ED387338}"/>
              </a:ext>
            </a:extLst>
          </p:cNvPr>
          <p:cNvGrpSpPr>
            <a:grpSpLocks/>
          </p:cNvGrpSpPr>
          <p:nvPr/>
        </p:nvGrpSpPr>
        <p:grpSpPr bwMode="auto">
          <a:xfrm>
            <a:off x="374650" y="233363"/>
            <a:ext cx="8974138" cy="6403975"/>
            <a:chOff x="374958" y="233760"/>
            <a:chExt cx="8973383" cy="6403379"/>
          </a:xfrm>
        </p:grpSpPr>
        <p:sp>
          <p:nvSpPr>
            <p:cNvPr id="5126" name="Rectangle 5">
              <a:extLst>
                <a:ext uri="{FF2B5EF4-FFF2-40B4-BE49-F238E27FC236}">
                  <a16:creationId xmlns:a16="http://schemas.microsoft.com/office/drawing/2014/main" id="{0FD047B0-11A0-653A-9372-F1FB64EB6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29" y="6570464"/>
              <a:ext cx="8951912" cy="66675"/>
            </a:xfrm>
            <a:prstGeom prst="rect">
              <a:avLst/>
            </a:prstGeom>
            <a:solidFill>
              <a:srgbClr val="FED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7718" tIns="48860" rIns="97718" bIns="48860" anchor="ctr"/>
            <a:lstStyle/>
            <a:p>
              <a:endParaRPr lang="ru-RU" altLang="ru-RU"/>
            </a:p>
          </p:txBody>
        </p:sp>
        <p:grpSp>
          <p:nvGrpSpPr>
            <p:cNvPr id="5127" name="Группа 19">
              <a:extLst>
                <a:ext uri="{FF2B5EF4-FFF2-40B4-BE49-F238E27FC236}">
                  <a16:creationId xmlns:a16="http://schemas.microsoft.com/office/drawing/2014/main" id="{6A686888-173F-8C1D-4DA4-4CA5CBC8E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68833" y="248543"/>
              <a:ext cx="1687190" cy="633289"/>
              <a:chOff x="1794269" y="392559"/>
              <a:chExt cx="3989289" cy="1497385"/>
            </a:xfrm>
          </p:grpSpPr>
          <p:pic>
            <p:nvPicPr>
              <p:cNvPr id="5130" name="Рисунок 23">
                <a:extLst>
                  <a:ext uri="{FF2B5EF4-FFF2-40B4-BE49-F238E27FC236}">
                    <a16:creationId xmlns:a16="http://schemas.microsoft.com/office/drawing/2014/main" id="{7E9E8818-7BB8-ECBD-6DB7-476CEB3497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6331" y="392559"/>
                <a:ext cx="1767227" cy="1497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31" name="Рисунок 24">
                <a:extLst>
                  <a:ext uri="{FF2B5EF4-FFF2-40B4-BE49-F238E27FC236}">
                    <a16:creationId xmlns:a16="http://schemas.microsoft.com/office/drawing/2014/main" id="{A3E09908-127B-46BF-D05F-0A7C8B6E8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4269" y="392559"/>
                <a:ext cx="1509460" cy="1497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128" name="Rectangle 5">
              <a:extLst>
                <a:ext uri="{FF2B5EF4-FFF2-40B4-BE49-F238E27FC236}">
                  <a16:creationId xmlns:a16="http://schemas.microsoft.com/office/drawing/2014/main" id="{246D5E00-042D-574D-7D34-C276FCB18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29" y="1025848"/>
              <a:ext cx="8951912" cy="66675"/>
            </a:xfrm>
            <a:prstGeom prst="rect">
              <a:avLst/>
            </a:prstGeom>
            <a:solidFill>
              <a:srgbClr val="FED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7718" tIns="48860" rIns="97718" bIns="48860" anchor="ctr"/>
            <a:lstStyle/>
            <a:p>
              <a:endParaRPr lang="ru-RU" altLang="ru-RU"/>
            </a:p>
          </p:txBody>
        </p:sp>
        <p:sp>
          <p:nvSpPr>
            <p:cNvPr id="5129" name="Заголовок 1">
              <a:extLst>
                <a:ext uri="{FF2B5EF4-FFF2-40B4-BE49-F238E27FC236}">
                  <a16:creationId xmlns:a16="http://schemas.microsoft.com/office/drawing/2014/main" id="{28C01DB8-ECD7-B1E4-5F3C-CB6E720F5BA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4958" y="233760"/>
              <a:ext cx="6214159" cy="7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718" tIns="48860" rIns="97718" bIns="4886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3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latin typeface="Europe" pitchFamily="50" charset="-52"/>
                </a:rPr>
                <a:t>Научно-практическая конференция «Основы нефтегазового дела» 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latin typeface="Europe" pitchFamily="50" charset="-52"/>
                </a:rPr>
                <a:t>для учащихся общеобразовательных организаций</a:t>
              </a:r>
            </a:p>
          </p:txBody>
        </p:sp>
      </p:grpSp>
      <p:pic>
        <p:nvPicPr>
          <p:cNvPr id="5125" name="Picture 15">
            <a:extLst>
              <a:ext uri="{FF2B5EF4-FFF2-40B4-BE49-F238E27FC236}">
                <a16:creationId xmlns:a16="http://schemas.microsoft.com/office/drawing/2014/main" id="{A644DB4D-6255-C9CC-74AF-272814FE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363" y="260350"/>
            <a:ext cx="614362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4CD97C-6F2F-4FC0-D44B-8CE888BB812B}"/>
              </a:ext>
            </a:extLst>
          </p:cNvPr>
          <p:cNvSpPr txBox="1"/>
          <p:nvPr/>
        </p:nvSpPr>
        <p:spPr>
          <a:xfrm>
            <a:off x="615031" y="1847825"/>
            <a:ext cx="8737547" cy="42780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highlight>
                  <a:srgbClr val="FFFFFF"/>
                </a:highlight>
                <a:latin typeface="Arial"/>
                <a:cs typeface="Arial"/>
              </a:rPr>
              <a:t>Звезда</a:t>
            </a:r>
            <a:r>
              <a:rPr lang="ru-RU" dirty="0">
                <a:highlight>
                  <a:srgbClr val="FFFFFF"/>
                </a:highlight>
                <a:latin typeface="Arial"/>
                <a:cs typeface="Arial"/>
              </a:rPr>
              <a:t> </a:t>
            </a:r>
            <a:r>
              <a:rPr lang="ru-RU" b="1" dirty="0">
                <a:highlight>
                  <a:srgbClr val="FFFFFF"/>
                </a:highlight>
                <a:latin typeface="Arial"/>
                <a:cs typeface="Arial"/>
              </a:rPr>
              <a:t>симплекса </a:t>
            </a:r>
            <a:r>
              <a:rPr lang="ru-RU" dirty="0">
                <a:highlight>
                  <a:srgbClr val="FFFFFF"/>
                </a:highlight>
                <a:latin typeface="Arial"/>
                <a:cs typeface="Arial"/>
              </a:rPr>
              <a:t>в симплициальном комплексе — это все симплексы в симплициальном комплексе, имеющие данный симплекс своей гранью:</a:t>
            </a:r>
          </a:p>
          <a:p>
            <a:endParaRPr lang="ru-RU" dirty="0">
              <a:highlight>
                <a:srgbClr val="FFFFFF"/>
              </a:highlight>
              <a:cs typeface="Arial"/>
            </a:endParaRPr>
          </a:p>
          <a:p>
            <a:endParaRPr lang="ru-RU" dirty="0">
              <a:highlight>
                <a:srgbClr val="FFFFFF"/>
              </a:highlight>
              <a:latin typeface="Arial"/>
              <a:cs typeface="Arial"/>
            </a:endParaRPr>
          </a:p>
          <a:p>
            <a:endParaRPr lang="ru-RU" dirty="0">
              <a:highlight>
                <a:srgbClr val="FFFFFF"/>
              </a:highlight>
              <a:latin typeface="Arial"/>
              <a:cs typeface="Arial"/>
            </a:endParaRPr>
          </a:p>
          <a:p>
            <a:endParaRPr lang="ru-RU" dirty="0">
              <a:highlight>
                <a:srgbClr val="FFFFFF"/>
              </a:highlight>
              <a:latin typeface="Arial"/>
              <a:cs typeface="Arial"/>
            </a:endParaRPr>
          </a:p>
          <a:p>
            <a:endParaRPr lang="ru-RU" dirty="0">
              <a:highlight>
                <a:srgbClr val="FFFFFF"/>
              </a:highlight>
              <a:latin typeface="Arial"/>
              <a:cs typeface="Arial"/>
            </a:endParaRPr>
          </a:p>
          <a:p>
            <a:r>
              <a:rPr lang="ru-RU" b="1" dirty="0">
                <a:highlight>
                  <a:srgbClr val="FFFFFF"/>
                </a:highlight>
                <a:latin typeface="Arial"/>
                <a:cs typeface="Arial"/>
              </a:rPr>
              <a:t>Линк симплекса </a:t>
            </a:r>
            <a:r>
              <a:rPr lang="ru-RU" dirty="0">
                <a:highlight>
                  <a:srgbClr val="FFFFFF"/>
                </a:highlight>
                <a:latin typeface="Arial"/>
                <a:cs typeface="Arial"/>
              </a:rPr>
              <a:t>в симплициальном комплексе —  обобщение окрестности вершины в графе. Линк вершины кодирует информацию о локальной структуре комплекса в её окрестности: </a:t>
            </a:r>
            <a:endParaRPr lang="ru-RU" dirty="0">
              <a:highlight>
                <a:srgbClr val="FFFFFF"/>
              </a:highlight>
              <a:cs typeface="Arial"/>
            </a:endParaRPr>
          </a:p>
          <a:p>
            <a:endParaRPr lang="ru-RU" dirty="0">
              <a:highlight>
                <a:srgbClr val="FFFFFF"/>
              </a:highlight>
              <a:latin typeface="Arial"/>
              <a:cs typeface="Arial"/>
            </a:endParaRPr>
          </a:p>
          <a:p>
            <a:endParaRPr lang="ru-RU" dirty="0">
              <a:highlight>
                <a:srgbClr val="FFFFFF"/>
              </a:highlight>
              <a:latin typeface="Arial"/>
              <a:cs typeface="Arial"/>
            </a:endParaRPr>
          </a:p>
          <a:p>
            <a:endParaRPr lang="ru-RU" dirty="0">
              <a:highlight>
                <a:srgbClr val="FFFFFF"/>
              </a:highlight>
              <a:latin typeface="Arial"/>
              <a:cs typeface="Arial"/>
            </a:endParaRPr>
          </a:p>
          <a:p>
            <a:endParaRPr lang="ru-RU" dirty="0">
              <a:highlight>
                <a:srgbClr val="FFFFFF"/>
              </a:highlight>
              <a:latin typeface="Arial"/>
              <a:cs typeface="Arial"/>
            </a:endParaRPr>
          </a:p>
          <a:p>
            <a:endParaRPr lang="ru-RU" dirty="0">
              <a:highlight>
                <a:srgbClr val="FFFFFF"/>
              </a:highlight>
              <a:latin typeface="Arial"/>
              <a:cs typeface="Arial"/>
            </a:endParaRPr>
          </a:p>
          <a:p>
            <a:r>
              <a:rPr lang="ru-RU" dirty="0">
                <a:highlight>
                  <a:srgbClr val="FFFFFF"/>
                </a:highlight>
                <a:latin typeface="Arial"/>
                <a:cs typeface="Arial"/>
              </a:rPr>
              <a:t>Зная звезду симплекса, можно легко вычислить и его линк.</a:t>
            </a:r>
            <a:endParaRPr lang="ru-RU" dirty="0"/>
          </a:p>
          <a:p>
            <a:endParaRPr lang="ru-RU" dirty="0">
              <a:highlight>
                <a:srgbClr val="FFFFFF"/>
              </a:highlight>
              <a:latin typeface="Arial"/>
              <a:cs typeface="Arial"/>
            </a:endParaRPr>
          </a:p>
        </p:txBody>
      </p:sp>
      <p:pic>
        <p:nvPicPr>
          <p:cNvPr id="4" name="Рисунок 4" descr="Изображение выглядит как аксессуар, купол&#10;&#10;Автоматически созданное описание">
            <a:extLst>
              <a:ext uri="{FF2B5EF4-FFF2-40B4-BE49-F238E27FC236}">
                <a16:creationId xmlns:a16="http://schemas.microsoft.com/office/drawing/2014/main" id="{12719248-6770-DF29-51F9-BE95F8C21D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3465" y="2489181"/>
            <a:ext cx="3397213" cy="1067548"/>
          </a:xfrm>
          <a:prstGeom prst="rect">
            <a:avLst/>
          </a:prstGeom>
        </p:spPr>
      </p:pic>
      <p:pic>
        <p:nvPicPr>
          <p:cNvPr id="5" name="Рисунок 5" descr="Изображение выглядит как небо, аксессуар, зонтик, купол&#10;&#10;Автоматически созданное описание">
            <a:extLst>
              <a:ext uri="{FF2B5EF4-FFF2-40B4-BE49-F238E27FC236}">
                <a16:creationId xmlns:a16="http://schemas.microsoft.com/office/drawing/2014/main" id="{7A3D01FE-22A9-EC39-4647-7DC7FF12E6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3465" y="4422280"/>
            <a:ext cx="3397213" cy="109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1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05B3494-F5B3-9600-940B-F15E8931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21050" y="6840538"/>
            <a:ext cx="3079750" cy="392112"/>
          </a:xfrm>
        </p:spPr>
        <p:txBody>
          <a:bodyPr/>
          <a:lstStyle/>
          <a:p>
            <a:pPr algn="ctr"/>
            <a:fld id="{B1C12C76-47BA-491F-8086-A2E864056BE7}" type="slidenum">
              <a:rPr lang="ru-RU" altLang="ru-RU"/>
              <a:pPr algn="ctr"/>
              <a:t>21</a:t>
            </a:fld>
            <a:endParaRPr lang="ru-RU" altLang="ru-RU"/>
          </a:p>
        </p:txBody>
      </p:sp>
      <p:sp>
        <p:nvSpPr>
          <p:cNvPr id="5123" name="Text Box 11">
            <a:extLst>
              <a:ext uri="{FF2B5EF4-FFF2-40B4-BE49-F238E27FC236}">
                <a16:creationId xmlns:a16="http://schemas.microsoft.com/office/drawing/2014/main" id="{EDA2EBF7-D2B1-65DF-397C-FD895B184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428" y="1328028"/>
            <a:ext cx="86132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2000" b="1" dirty="0">
                <a:latin typeface="Europe"/>
                <a:cs typeface="Arial"/>
              </a:rPr>
              <a:t>Добавление. Алгоритм Топологической Классификации. Термины</a:t>
            </a:r>
            <a:endParaRPr lang="ru-RU" sz="2000" dirty="0">
              <a:latin typeface="Europe"/>
              <a:cs typeface="Arial"/>
            </a:endParaRPr>
          </a:p>
        </p:txBody>
      </p:sp>
      <p:grpSp>
        <p:nvGrpSpPr>
          <p:cNvPr id="5124" name="Группа 17">
            <a:extLst>
              <a:ext uri="{FF2B5EF4-FFF2-40B4-BE49-F238E27FC236}">
                <a16:creationId xmlns:a16="http://schemas.microsoft.com/office/drawing/2014/main" id="{3FA6B72D-C62C-2BA1-00A8-7DE6ED387338}"/>
              </a:ext>
            </a:extLst>
          </p:cNvPr>
          <p:cNvGrpSpPr>
            <a:grpSpLocks/>
          </p:cNvGrpSpPr>
          <p:nvPr/>
        </p:nvGrpSpPr>
        <p:grpSpPr bwMode="auto">
          <a:xfrm>
            <a:off x="374650" y="233363"/>
            <a:ext cx="8974138" cy="6403975"/>
            <a:chOff x="374958" y="233760"/>
            <a:chExt cx="8973383" cy="6403379"/>
          </a:xfrm>
        </p:grpSpPr>
        <p:sp>
          <p:nvSpPr>
            <p:cNvPr id="5126" name="Rectangle 5">
              <a:extLst>
                <a:ext uri="{FF2B5EF4-FFF2-40B4-BE49-F238E27FC236}">
                  <a16:creationId xmlns:a16="http://schemas.microsoft.com/office/drawing/2014/main" id="{0FD047B0-11A0-653A-9372-F1FB64EB6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29" y="6570464"/>
              <a:ext cx="8951912" cy="66675"/>
            </a:xfrm>
            <a:prstGeom prst="rect">
              <a:avLst/>
            </a:prstGeom>
            <a:solidFill>
              <a:srgbClr val="FED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7718" tIns="48860" rIns="97718" bIns="48860" anchor="ctr"/>
            <a:lstStyle/>
            <a:p>
              <a:endParaRPr lang="ru-RU" altLang="ru-RU"/>
            </a:p>
          </p:txBody>
        </p:sp>
        <p:grpSp>
          <p:nvGrpSpPr>
            <p:cNvPr id="5127" name="Группа 19">
              <a:extLst>
                <a:ext uri="{FF2B5EF4-FFF2-40B4-BE49-F238E27FC236}">
                  <a16:creationId xmlns:a16="http://schemas.microsoft.com/office/drawing/2014/main" id="{6A686888-173F-8C1D-4DA4-4CA5CBC8E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68833" y="248543"/>
              <a:ext cx="1687190" cy="633289"/>
              <a:chOff x="1794269" y="392559"/>
              <a:chExt cx="3989289" cy="1497385"/>
            </a:xfrm>
          </p:grpSpPr>
          <p:pic>
            <p:nvPicPr>
              <p:cNvPr id="5130" name="Рисунок 23">
                <a:extLst>
                  <a:ext uri="{FF2B5EF4-FFF2-40B4-BE49-F238E27FC236}">
                    <a16:creationId xmlns:a16="http://schemas.microsoft.com/office/drawing/2014/main" id="{7E9E8818-7BB8-ECBD-6DB7-476CEB3497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6331" y="392559"/>
                <a:ext cx="1767227" cy="1497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31" name="Рисунок 24">
                <a:extLst>
                  <a:ext uri="{FF2B5EF4-FFF2-40B4-BE49-F238E27FC236}">
                    <a16:creationId xmlns:a16="http://schemas.microsoft.com/office/drawing/2014/main" id="{A3E09908-127B-46BF-D05F-0A7C8B6E8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4269" y="392559"/>
                <a:ext cx="1509460" cy="1497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128" name="Rectangle 5">
              <a:extLst>
                <a:ext uri="{FF2B5EF4-FFF2-40B4-BE49-F238E27FC236}">
                  <a16:creationId xmlns:a16="http://schemas.microsoft.com/office/drawing/2014/main" id="{246D5E00-042D-574D-7D34-C276FCB18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29" y="1025848"/>
              <a:ext cx="8951912" cy="66675"/>
            </a:xfrm>
            <a:prstGeom prst="rect">
              <a:avLst/>
            </a:prstGeom>
            <a:solidFill>
              <a:srgbClr val="FED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7718" tIns="48860" rIns="97718" bIns="48860" anchor="ctr"/>
            <a:lstStyle/>
            <a:p>
              <a:endParaRPr lang="ru-RU" altLang="ru-RU"/>
            </a:p>
          </p:txBody>
        </p:sp>
        <p:sp>
          <p:nvSpPr>
            <p:cNvPr id="5129" name="Заголовок 1">
              <a:extLst>
                <a:ext uri="{FF2B5EF4-FFF2-40B4-BE49-F238E27FC236}">
                  <a16:creationId xmlns:a16="http://schemas.microsoft.com/office/drawing/2014/main" id="{28C01DB8-ECD7-B1E4-5F3C-CB6E720F5BA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4958" y="233760"/>
              <a:ext cx="6214159" cy="7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718" tIns="48860" rIns="97718" bIns="4886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3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latin typeface="Europe" pitchFamily="50" charset="-52"/>
                </a:rPr>
                <a:t>Научно-практическая конференция «Основы нефтегазового дела» 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latin typeface="Europe" pitchFamily="50" charset="-52"/>
                </a:rPr>
                <a:t>для учащихся общеобразовательных организаций</a:t>
              </a:r>
            </a:p>
          </p:txBody>
        </p:sp>
      </p:grpSp>
      <p:pic>
        <p:nvPicPr>
          <p:cNvPr id="5125" name="Picture 15">
            <a:extLst>
              <a:ext uri="{FF2B5EF4-FFF2-40B4-BE49-F238E27FC236}">
                <a16:creationId xmlns:a16="http://schemas.microsoft.com/office/drawing/2014/main" id="{A644DB4D-6255-C9CC-74AF-272814FE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363" y="260350"/>
            <a:ext cx="614362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4CD97C-6F2F-4FC0-D44B-8CE888BB812B}"/>
              </a:ext>
            </a:extLst>
          </p:cNvPr>
          <p:cNvSpPr txBox="1"/>
          <p:nvPr/>
        </p:nvSpPr>
        <p:spPr>
          <a:xfrm>
            <a:off x="615031" y="1847825"/>
            <a:ext cx="873754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highlight>
                  <a:srgbClr val="FFFFFF"/>
                </a:highlight>
                <a:latin typeface="Arial"/>
                <a:cs typeface="Arial"/>
              </a:rPr>
              <a:t>Комплекс Вьеториса-</a:t>
            </a:r>
            <a:r>
              <a:rPr lang="ru-RU" b="1" dirty="0" err="1">
                <a:highlight>
                  <a:srgbClr val="FFFFFF"/>
                </a:highlight>
                <a:latin typeface="Arial"/>
                <a:cs typeface="Arial"/>
              </a:rPr>
              <a:t>Рипса</a:t>
            </a:r>
            <a:r>
              <a:rPr lang="ru-RU" dirty="0">
                <a:highlight>
                  <a:srgbClr val="FFFFFF"/>
                </a:highlight>
                <a:latin typeface="Arial"/>
                <a:cs typeface="Arial"/>
              </a:rPr>
              <a:t> или </a:t>
            </a:r>
            <a:r>
              <a:rPr lang="ru-RU" b="1" dirty="0">
                <a:highlight>
                  <a:srgbClr val="FFFFFF"/>
                </a:highlight>
                <a:latin typeface="Arial"/>
                <a:cs typeface="Arial"/>
              </a:rPr>
              <a:t>VR-комплекс</a:t>
            </a:r>
            <a:r>
              <a:rPr lang="ru-RU" dirty="0">
                <a:highlight>
                  <a:srgbClr val="FFFFFF"/>
                </a:highlight>
                <a:latin typeface="Arial"/>
                <a:cs typeface="Arial"/>
              </a:rPr>
              <a:t> — симплициальный комплекс, полученный из облака точек путем объединения его подмножеств в симплексы при условии, что диаметр этого подмножества меньше 2ε, где ε — заданный наперед параметр</a:t>
            </a:r>
            <a:endParaRPr lang="ru-RU" dirty="0"/>
          </a:p>
          <a:p>
            <a:endParaRPr lang="ru-RU" dirty="0">
              <a:highlight>
                <a:srgbClr val="FFFFFF"/>
              </a:highlight>
              <a:latin typeface="Arial"/>
              <a:cs typeface="Arial"/>
            </a:endParaRPr>
          </a:p>
        </p:txBody>
      </p:sp>
      <p:pic>
        <p:nvPicPr>
          <p:cNvPr id="2" name="Рисунок 5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39CE9F86-50C9-3FE1-4154-2783C45EFF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4978" y="2806178"/>
            <a:ext cx="4895800" cy="35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18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05B3494-F5B3-9600-940B-F15E8931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21050" y="6840538"/>
            <a:ext cx="3079750" cy="392112"/>
          </a:xfrm>
        </p:spPr>
        <p:txBody>
          <a:bodyPr/>
          <a:lstStyle/>
          <a:p>
            <a:pPr algn="ctr"/>
            <a:fld id="{B1C12C76-47BA-491F-8086-A2E864056BE7}" type="slidenum">
              <a:rPr lang="ru-RU" altLang="ru-RU"/>
              <a:pPr algn="ctr"/>
              <a:t>22</a:t>
            </a:fld>
            <a:endParaRPr lang="ru-RU" altLang="ru-RU"/>
          </a:p>
        </p:txBody>
      </p:sp>
      <p:sp>
        <p:nvSpPr>
          <p:cNvPr id="5123" name="Text Box 11">
            <a:extLst>
              <a:ext uri="{FF2B5EF4-FFF2-40B4-BE49-F238E27FC236}">
                <a16:creationId xmlns:a16="http://schemas.microsoft.com/office/drawing/2014/main" id="{EDA2EBF7-D2B1-65DF-397C-FD895B184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428" y="1328028"/>
            <a:ext cx="87323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2000" b="1" dirty="0">
                <a:latin typeface="Europe"/>
                <a:cs typeface="Arial"/>
              </a:rPr>
              <a:t>Добавление. Алгоритм Топологической Классификации. Термины</a:t>
            </a:r>
            <a:endParaRPr lang="ru-RU" sz="2000" dirty="0">
              <a:latin typeface="Europe"/>
              <a:cs typeface="Arial"/>
            </a:endParaRPr>
          </a:p>
        </p:txBody>
      </p:sp>
      <p:grpSp>
        <p:nvGrpSpPr>
          <p:cNvPr id="5124" name="Группа 17">
            <a:extLst>
              <a:ext uri="{FF2B5EF4-FFF2-40B4-BE49-F238E27FC236}">
                <a16:creationId xmlns:a16="http://schemas.microsoft.com/office/drawing/2014/main" id="{3FA6B72D-C62C-2BA1-00A8-7DE6ED387338}"/>
              </a:ext>
            </a:extLst>
          </p:cNvPr>
          <p:cNvGrpSpPr>
            <a:grpSpLocks/>
          </p:cNvGrpSpPr>
          <p:nvPr/>
        </p:nvGrpSpPr>
        <p:grpSpPr bwMode="auto">
          <a:xfrm>
            <a:off x="374650" y="233363"/>
            <a:ext cx="8974138" cy="6403975"/>
            <a:chOff x="374958" y="233760"/>
            <a:chExt cx="8973383" cy="6403379"/>
          </a:xfrm>
        </p:grpSpPr>
        <p:sp>
          <p:nvSpPr>
            <p:cNvPr id="5126" name="Rectangle 5">
              <a:extLst>
                <a:ext uri="{FF2B5EF4-FFF2-40B4-BE49-F238E27FC236}">
                  <a16:creationId xmlns:a16="http://schemas.microsoft.com/office/drawing/2014/main" id="{0FD047B0-11A0-653A-9372-F1FB64EB6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29" y="6570464"/>
              <a:ext cx="8951912" cy="66675"/>
            </a:xfrm>
            <a:prstGeom prst="rect">
              <a:avLst/>
            </a:prstGeom>
            <a:solidFill>
              <a:srgbClr val="FED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7718" tIns="48860" rIns="97718" bIns="48860" anchor="ctr"/>
            <a:lstStyle/>
            <a:p>
              <a:endParaRPr lang="ru-RU" altLang="ru-RU"/>
            </a:p>
          </p:txBody>
        </p:sp>
        <p:grpSp>
          <p:nvGrpSpPr>
            <p:cNvPr id="5127" name="Группа 19">
              <a:extLst>
                <a:ext uri="{FF2B5EF4-FFF2-40B4-BE49-F238E27FC236}">
                  <a16:creationId xmlns:a16="http://schemas.microsoft.com/office/drawing/2014/main" id="{6A686888-173F-8C1D-4DA4-4CA5CBC8E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68833" y="248543"/>
              <a:ext cx="1687190" cy="633289"/>
              <a:chOff x="1794269" y="392559"/>
              <a:chExt cx="3989289" cy="1497385"/>
            </a:xfrm>
          </p:grpSpPr>
          <p:pic>
            <p:nvPicPr>
              <p:cNvPr id="5130" name="Рисунок 23">
                <a:extLst>
                  <a:ext uri="{FF2B5EF4-FFF2-40B4-BE49-F238E27FC236}">
                    <a16:creationId xmlns:a16="http://schemas.microsoft.com/office/drawing/2014/main" id="{7E9E8818-7BB8-ECBD-6DB7-476CEB3497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6331" y="392559"/>
                <a:ext cx="1767227" cy="1497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31" name="Рисунок 24">
                <a:extLst>
                  <a:ext uri="{FF2B5EF4-FFF2-40B4-BE49-F238E27FC236}">
                    <a16:creationId xmlns:a16="http://schemas.microsoft.com/office/drawing/2014/main" id="{A3E09908-127B-46BF-D05F-0A7C8B6E8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4269" y="392559"/>
                <a:ext cx="1509460" cy="1497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128" name="Rectangle 5">
              <a:extLst>
                <a:ext uri="{FF2B5EF4-FFF2-40B4-BE49-F238E27FC236}">
                  <a16:creationId xmlns:a16="http://schemas.microsoft.com/office/drawing/2014/main" id="{246D5E00-042D-574D-7D34-C276FCB18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29" y="1025848"/>
              <a:ext cx="8951912" cy="66675"/>
            </a:xfrm>
            <a:prstGeom prst="rect">
              <a:avLst/>
            </a:prstGeom>
            <a:solidFill>
              <a:srgbClr val="FED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7718" tIns="48860" rIns="97718" bIns="48860" anchor="ctr"/>
            <a:lstStyle/>
            <a:p>
              <a:endParaRPr lang="ru-RU" altLang="ru-RU"/>
            </a:p>
          </p:txBody>
        </p:sp>
        <p:sp>
          <p:nvSpPr>
            <p:cNvPr id="5129" name="Заголовок 1">
              <a:extLst>
                <a:ext uri="{FF2B5EF4-FFF2-40B4-BE49-F238E27FC236}">
                  <a16:creationId xmlns:a16="http://schemas.microsoft.com/office/drawing/2014/main" id="{28C01DB8-ECD7-B1E4-5F3C-CB6E720F5BA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4958" y="233760"/>
              <a:ext cx="6214159" cy="7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718" tIns="48860" rIns="97718" bIns="4886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3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latin typeface="Europe" pitchFamily="50" charset="-52"/>
                </a:rPr>
                <a:t>Научно-практическая конференция «Основы нефтегазового дела» 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latin typeface="Europe" pitchFamily="50" charset="-52"/>
                </a:rPr>
                <a:t>для учащихся общеобразовательных организаций</a:t>
              </a:r>
            </a:p>
          </p:txBody>
        </p:sp>
      </p:grpSp>
      <p:pic>
        <p:nvPicPr>
          <p:cNvPr id="5125" name="Picture 15">
            <a:extLst>
              <a:ext uri="{FF2B5EF4-FFF2-40B4-BE49-F238E27FC236}">
                <a16:creationId xmlns:a16="http://schemas.microsoft.com/office/drawing/2014/main" id="{A644DB4D-6255-C9CC-74AF-272814FE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363" y="260350"/>
            <a:ext cx="614362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4CD97C-6F2F-4FC0-D44B-8CE888BB812B}"/>
              </a:ext>
            </a:extLst>
          </p:cNvPr>
          <p:cNvSpPr txBox="1"/>
          <p:nvPr/>
        </p:nvSpPr>
        <p:spPr>
          <a:xfrm>
            <a:off x="615031" y="1847825"/>
            <a:ext cx="873754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>
                <a:highlight>
                  <a:srgbClr val="FFFFFF"/>
                </a:highlight>
                <a:latin typeface="Arial"/>
                <a:cs typeface="Arial"/>
              </a:rPr>
              <a:t>Фильтрация симплициального комплекса </a:t>
            </a:r>
            <a:r>
              <a:rPr lang="ru-RU" dirty="0">
                <a:highlight>
                  <a:srgbClr val="FFFFFF"/>
                </a:highlight>
                <a:latin typeface="Arial"/>
                <a:cs typeface="Arial"/>
              </a:rPr>
              <a:t>— возрастающая последовательность его </a:t>
            </a:r>
            <a:r>
              <a:rPr lang="ru-RU" dirty="0" err="1">
                <a:highlight>
                  <a:srgbClr val="FFFFFF"/>
                </a:highlight>
                <a:latin typeface="Arial"/>
                <a:cs typeface="Arial"/>
              </a:rPr>
              <a:t>подкомплексов</a:t>
            </a:r>
            <a:r>
              <a:rPr lang="ru-RU" dirty="0">
                <a:highlight>
                  <a:srgbClr val="FFFFFF"/>
                </a:highlight>
                <a:latin typeface="Arial"/>
                <a:cs typeface="Arial"/>
              </a:rPr>
              <a:t>, т.е. каждый </a:t>
            </a:r>
            <a:r>
              <a:rPr lang="ru-RU" dirty="0" err="1">
                <a:highlight>
                  <a:srgbClr val="FFFFFF"/>
                </a:highlight>
                <a:latin typeface="Arial"/>
                <a:cs typeface="Arial"/>
              </a:rPr>
              <a:t>подкомплекс</a:t>
            </a:r>
            <a:r>
              <a:rPr lang="ru-RU" dirty="0">
                <a:highlight>
                  <a:srgbClr val="FFFFFF"/>
                </a:highlight>
                <a:latin typeface="Arial"/>
                <a:cs typeface="Arial"/>
              </a:rPr>
              <a:t> является </a:t>
            </a:r>
            <a:r>
              <a:rPr lang="ru-RU" dirty="0" err="1">
                <a:highlight>
                  <a:srgbClr val="FFFFFF"/>
                </a:highlight>
                <a:latin typeface="Arial"/>
                <a:cs typeface="Arial"/>
              </a:rPr>
              <a:t>подкомплексом</a:t>
            </a:r>
            <a:r>
              <a:rPr lang="ru-RU" dirty="0">
                <a:highlight>
                  <a:srgbClr val="FFFFFF"/>
                </a:highlight>
                <a:latin typeface="Arial"/>
                <a:cs typeface="Arial"/>
              </a:rPr>
              <a:t> следующего:</a:t>
            </a:r>
            <a:endParaRPr lang="ru-RU" dirty="0">
              <a:highlight>
                <a:srgbClr val="FFFFFF"/>
              </a:highlight>
              <a:cs typeface="Arial"/>
            </a:endParaRPr>
          </a:p>
          <a:p>
            <a:endParaRPr lang="ru-RU" dirty="0">
              <a:highlight>
                <a:srgbClr val="FFFFFF"/>
              </a:highlight>
              <a:latin typeface="Arial"/>
              <a:cs typeface="Arial"/>
            </a:endParaRPr>
          </a:p>
        </p:txBody>
      </p:sp>
      <p:pic>
        <p:nvPicPr>
          <p:cNvPr id="2" name="Рисунок 3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BD64EB7A-A45A-8A1E-61AA-C109C5B4C2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9658" y="2538530"/>
            <a:ext cx="6147785" cy="17846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57E9ED-52F7-9275-F9C1-88E8F346A3B4}"/>
              </a:ext>
            </a:extLst>
          </p:cNvPr>
          <p:cNvSpPr txBox="1"/>
          <p:nvPr/>
        </p:nvSpPr>
        <p:spPr>
          <a:xfrm>
            <a:off x="616050" y="4387400"/>
            <a:ext cx="854785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Arial"/>
                <a:cs typeface="Arial"/>
              </a:rPr>
              <a:t>Таким образом, мы можем построить фильтрацию VR-комплекса данного облака точек, занумерованную значениями параметра </a:t>
            </a:r>
            <a:r>
              <a:rPr lang="ru-RU" dirty="0">
                <a:highlight>
                  <a:srgbClr val="FFFFFF"/>
                </a:highlight>
                <a:latin typeface="Arial"/>
                <a:cs typeface="Arial"/>
              </a:rPr>
              <a:t>ε</a:t>
            </a:r>
            <a:r>
              <a:rPr lang="ru-RU" dirty="0">
                <a:latin typeface="Arial"/>
                <a:cs typeface="Arial"/>
              </a:rPr>
              <a:t> и каждому симплексу приписать значение фильтрации, при котором он впервые появляется.</a:t>
            </a:r>
          </a:p>
        </p:txBody>
      </p:sp>
    </p:spTree>
    <p:extLst>
      <p:ext uri="{BB962C8B-B14F-4D97-AF65-F5344CB8AC3E}">
        <p14:creationId xmlns:p14="http://schemas.microsoft.com/office/powerpoint/2010/main" val="334740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05B3494-F5B3-9600-940B-F15E8931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21050" y="6840538"/>
            <a:ext cx="3079750" cy="392112"/>
          </a:xfrm>
        </p:spPr>
        <p:txBody>
          <a:bodyPr/>
          <a:lstStyle/>
          <a:p>
            <a:pPr algn="ctr"/>
            <a:fld id="{B1C12C76-47BA-491F-8086-A2E864056BE7}" type="slidenum">
              <a:rPr lang="ru-RU" altLang="ru-RU"/>
              <a:pPr algn="ctr"/>
              <a:t>23</a:t>
            </a:fld>
            <a:endParaRPr lang="ru-RU" altLang="ru-RU"/>
          </a:p>
        </p:txBody>
      </p:sp>
      <p:sp>
        <p:nvSpPr>
          <p:cNvPr id="5123" name="Text Box 11">
            <a:extLst>
              <a:ext uri="{FF2B5EF4-FFF2-40B4-BE49-F238E27FC236}">
                <a16:creationId xmlns:a16="http://schemas.microsoft.com/office/drawing/2014/main" id="{EDA2EBF7-D2B1-65DF-397C-FD895B184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428" y="1328028"/>
            <a:ext cx="91054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2000" b="1" dirty="0">
                <a:latin typeface="Europe"/>
                <a:cs typeface="Arial"/>
              </a:rPr>
              <a:t>Добавление. Алгоритм Топологической Классификации. Термины</a:t>
            </a:r>
            <a:endParaRPr lang="ru-RU" sz="2000" dirty="0">
              <a:latin typeface="Europe"/>
              <a:cs typeface="Arial"/>
            </a:endParaRPr>
          </a:p>
        </p:txBody>
      </p:sp>
      <p:grpSp>
        <p:nvGrpSpPr>
          <p:cNvPr id="5124" name="Группа 17">
            <a:extLst>
              <a:ext uri="{FF2B5EF4-FFF2-40B4-BE49-F238E27FC236}">
                <a16:creationId xmlns:a16="http://schemas.microsoft.com/office/drawing/2014/main" id="{3FA6B72D-C62C-2BA1-00A8-7DE6ED387338}"/>
              </a:ext>
            </a:extLst>
          </p:cNvPr>
          <p:cNvGrpSpPr>
            <a:grpSpLocks/>
          </p:cNvGrpSpPr>
          <p:nvPr/>
        </p:nvGrpSpPr>
        <p:grpSpPr bwMode="auto">
          <a:xfrm>
            <a:off x="374650" y="233363"/>
            <a:ext cx="8974138" cy="6403975"/>
            <a:chOff x="374958" y="233760"/>
            <a:chExt cx="8973383" cy="6403379"/>
          </a:xfrm>
        </p:grpSpPr>
        <p:sp>
          <p:nvSpPr>
            <p:cNvPr id="5126" name="Rectangle 5">
              <a:extLst>
                <a:ext uri="{FF2B5EF4-FFF2-40B4-BE49-F238E27FC236}">
                  <a16:creationId xmlns:a16="http://schemas.microsoft.com/office/drawing/2014/main" id="{0FD047B0-11A0-653A-9372-F1FB64EB6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29" y="6570464"/>
              <a:ext cx="8951912" cy="66675"/>
            </a:xfrm>
            <a:prstGeom prst="rect">
              <a:avLst/>
            </a:prstGeom>
            <a:solidFill>
              <a:srgbClr val="FED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7718" tIns="48860" rIns="97718" bIns="48860" anchor="ctr"/>
            <a:lstStyle/>
            <a:p>
              <a:endParaRPr lang="ru-RU" altLang="ru-RU"/>
            </a:p>
          </p:txBody>
        </p:sp>
        <p:grpSp>
          <p:nvGrpSpPr>
            <p:cNvPr id="5127" name="Группа 19">
              <a:extLst>
                <a:ext uri="{FF2B5EF4-FFF2-40B4-BE49-F238E27FC236}">
                  <a16:creationId xmlns:a16="http://schemas.microsoft.com/office/drawing/2014/main" id="{6A686888-173F-8C1D-4DA4-4CA5CBC8E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68833" y="248543"/>
              <a:ext cx="1687190" cy="633289"/>
              <a:chOff x="1794269" y="392559"/>
              <a:chExt cx="3989289" cy="1497385"/>
            </a:xfrm>
          </p:grpSpPr>
          <p:pic>
            <p:nvPicPr>
              <p:cNvPr id="5130" name="Рисунок 23">
                <a:extLst>
                  <a:ext uri="{FF2B5EF4-FFF2-40B4-BE49-F238E27FC236}">
                    <a16:creationId xmlns:a16="http://schemas.microsoft.com/office/drawing/2014/main" id="{7E9E8818-7BB8-ECBD-6DB7-476CEB3497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6331" y="392559"/>
                <a:ext cx="1767227" cy="1497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31" name="Рисунок 24">
                <a:extLst>
                  <a:ext uri="{FF2B5EF4-FFF2-40B4-BE49-F238E27FC236}">
                    <a16:creationId xmlns:a16="http://schemas.microsoft.com/office/drawing/2014/main" id="{A3E09908-127B-46BF-D05F-0A7C8B6E8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4269" y="392559"/>
                <a:ext cx="1509460" cy="1497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128" name="Rectangle 5">
              <a:extLst>
                <a:ext uri="{FF2B5EF4-FFF2-40B4-BE49-F238E27FC236}">
                  <a16:creationId xmlns:a16="http://schemas.microsoft.com/office/drawing/2014/main" id="{246D5E00-042D-574D-7D34-C276FCB18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29" y="1025848"/>
              <a:ext cx="8951912" cy="66675"/>
            </a:xfrm>
            <a:prstGeom prst="rect">
              <a:avLst/>
            </a:prstGeom>
            <a:solidFill>
              <a:srgbClr val="FED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7718" tIns="48860" rIns="97718" bIns="48860" anchor="ctr"/>
            <a:lstStyle/>
            <a:p>
              <a:endParaRPr lang="ru-RU" altLang="ru-RU"/>
            </a:p>
          </p:txBody>
        </p:sp>
        <p:sp>
          <p:nvSpPr>
            <p:cNvPr id="5129" name="Заголовок 1">
              <a:extLst>
                <a:ext uri="{FF2B5EF4-FFF2-40B4-BE49-F238E27FC236}">
                  <a16:creationId xmlns:a16="http://schemas.microsoft.com/office/drawing/2014/main" id="{28C01DB8-ECD7-B1E4-5F3C-CB6E720F5BA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4958" y="233760"/>
              <a:ext cx="6214159" cy="7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718" tIns="48860" rIns="97718" bIns="4886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3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latin typeface="Europe" pitchFamily="50" charset="-52"/>
                </a:rPr>
                <a:t>Научно-практическая конференция «Основы нефтегазового дела» 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latin typeface="Europe" pitchFamily="50" charset="-52"/>
                </a:rPr>
                <a:t>для учащихся общеобразовательных организаций</a:t>
              </a:r>
            </a:p>
          </p:txBody>
        </p:sp>
      </p:grpSp>
      <p:pic>
        <p:nvPicPr>
          <p:cNvPr id="5125" name="Picture 15">
            <a:extLst>
              <a:ext uri="{FF2B5EF4-FFF2-40B4-BE49-F238E27FC236}">
                <a16:creationId xmlns:a16="http://schemas.microsoft.com/office/drawing/2014/main" id="{A644DB4D-6255-C9CC-74AF-272814FE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363" y="260350"/>
            <a:ext cx="614362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Рисунок 4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4A322938-2C68-B390-5E76-EFBA71D36A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775" b="284"/>
          <a:stretch/>
        </p:blipFill>
        <p:spPr>
          <a:xfrm>
            <a:off x="170036" y="2160070"/>
            <a:ext cx="9548039" cy="32492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9211D7-4EEA-0135-BE1F-AB934AC41632}"/>
              </a:ext>
            </a:extLst>
          </p:cNvPr>
          <p:cNvSpPr txBox="1"/>
          <p:nvPr/>
        </p:nvSpPr>
        <p:spPr>
          <a:xfrm>
            <a:off x="522862" y="5832675"/>
            <a:ext cx="519914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200" dirty="0">
                <a:latin typeface="Arial"/>
                <a:cs typeface="Arial"/>
              </a:rPr>
              <a:t>*иллюстрация взята из приведенной выше статьи</a:t>
            </a:r>
            <a:endParaRPr lang="ru-RU" sz="1200" dirty="0">
              <a:cs typeface="Arial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8A42832-059D-7318-4BFE-5E3DAA2ED0B2}"/>
              </a:ext>
            </a:extLst>
          </p:cNvPr>
          <p:cNvSpPr/>
          <p:nvPr/>
        </p:nvSpPr>
        <p:spPr>
          <a:xfrm>
            <a:off x="6439399" y="2855513"/>
            <a:ext cx="518484" cy="3055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47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05B3494-F5B3-9600-940B-F15E8931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21050" y="6840538"/>
            <a:ext cx="3079750" cy="392112"/>
          </a:xfrm>
        </p:spPr>
        <p:txBody>
          <a:bodyPr/>
          <a:lstStyle/>
          <a:p>
            <a:pPr algn="ctr"/>
            <a:fld id="{B1C12C76-47BA-491F-8086-A2E864056BE7}" type="slidenum">
              <a:rPr lang="ru-RU" altLang="ru-RU"/>
              <a:pPr algn="ctr"/>
              <a:t>24</a:t>
            </a:fld>
            <a:endParaRPr lang="ru-RU" altLang="ru-RU"/>
          </a:p>
        </p:txBody>
      </p:sp>
      <p:sp>
        <p:nvSpPr>
          <p:cNvPr id="5123" name="Text Box 11">
            <a:extLst>
              <a:ext uri="{FF2B5EF4-FFF2-40B4-BE49-F238E27FC236}">
                <a16:creationId xmlns:a16="http://schemas.microsoft.com/office/drawing/2014/main" id="{EDA2EBF7-D2B1-65DF-397C-FD895B184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428" y="1328028"/>
            <a:ext cx="74201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2000" b="1" dirty="0" smtClean="0">
                <a:latin typeface="Europe"/>
                <a:cs typeface="Arial"/>
              </a:rPr>
              <a:t>Добавление. Алгоритм </a:t>
            </a:r>
            <a:r>
              <a:rPr lang="ru-RU" sz="2000" b="1" dirty="0">
                <a:latin typeface="Europe"/>
                <a:cs typeface="Arial"/>
              </a:rPr>
              <a:t>Топологической Классификации</a:t>
            </a:r>
            <a:endParaRPr lang="ru-RU" sz="2000" dirty="0">
              <a:latin typeface="Europe"/>
              <a:cs typeface="Arial"/>
            </a:endParaRPr>
          </a:p>
        </p:txBody>
      </p:sp>
      <p:grpSp>
        <p:nvGrpSpPr>
          <p:cNvPr id="5124" name="Группа 17">
            <a:extLst>
              <a:ext uri="{FF2B5EF4-FFF2-40B4-BE49-F238E27FC236}">
                <a16:creationId xmlns:a16="http://schemas.microsoft.com/office/drawing/2014/main" id="{3FA6B72D-C62C-2BA1-00A8-7DE6ED387338}"/>
              </a:ext>
            </a:extLst>
          </p:cNvPr>
          <p:cNvGrpSpPr>
            <a:grpSpLocks/>
          </p:cNvGrpSpPr>
          <p:nvPr/>
        </p:nvGrpSpPr>
        <p:grpSpPr bwMode="auto">
          <a:xfrm>
            <a:off x="374650" y="233363"/>
            <a:ext cx="8974138" cy="6403975"/>
            <a:chOff x="374958" y="233760"/>
            <a:chExt cx="8973383" cy="6403379"/>
          </a:xfrm>
        </p:grpSpPr>
        <p:sp>
          <p:nvSpPr>
            <p:cNvPr id="5126" name="Rectangle 5">
              <a:extLst>
                <a:ext uri="{FF2B5EF4-FFF2-40B4-BE49-F238E27FC236}">
                  <a16:creationId xmlns:a16="http://schemas.microsoft.com/office/drawing/2014/main" id="{0FD047B0-11A0-653A-9372-F1FB64EB6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29" y="6570464"/>
              <a:ext cx="8951912" cy="66675"/>
            </a:xfrm>
            <a:prstGeom prst="rect">
              <a:avLst/>
            </a:prstGeom>
            <a:solidFill>
              <a:srgbClr val="FED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7718" tIns="48860" rIns="97718" bIns="48860" anchor="ctr"/>
            <a:lstStyle/>
            <a:p>
              <a:endParaRPr lang="ru-RU" altLang="ru-RU"/>
            </a:p>
          </p:txBody>
        </p:sp>
        <p:grpSp>
          <p:nvGrpSpPr>
            <p:cNvPr id="5127" name="Группа 19">
              <a:extLst>
                <a:ext uri="{FF2B5EF4-FFF2-40B4-BE49-F238E27FC236}">
                  <a16:creationId xmlns:a16="http://schemas.microsoft.com/office/drawing/2014/main" id="{6A686888-173F-8C1D-4DA4-4CA5CBC8E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68833" y="248543"/>
              <a:ext cx="1687190" cy="633289"/>
              <a:chOff x="1794269" y="392559"/>
              <a:chExt cx="3989289" cy="1497385"/>
            </a:xfrm>
          </p:grpSpPr>
          <p:pic>
            <p:nvPicPr>
              <p:cNvPr id="5130" name="Рисунок 23">
                <a:extLst>
                  <a:ext uri="{FF2B5EF4-FFF2-40B4-BE49-F238E27FC236}">
                    <a16:creationId xmlns:a16="http://schemas.microsoft.com/office/drawing/2014/main" id="{7E9E8818-7BB8-ECBD-6DB7-476CEB3497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6331" y="392559"/>
                <a:ext cx="1767227" cy="1497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31" name="Рисунок 24">
                <a:extLst>
                  <a:ext uri="{FF2B5EF4-FFF2-40B4-BE49-F238E27FC236}">
                    <a16:creationId xmlns:a16="http://schemas.microsoft.com/office/drawing/2014/main" id="{A3E09908-127B-46BF-D05F-0A7C8B6E8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4269" y="392559"/>
                <a:ext cx="1509460" cy="1497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128" name="Rectangle 5">
              <a:extLst>
                <a:ext uri="{FF2B5EF4-FFF2-40B4-BE49-F238E27FC236}">
                  <a16:creationId xmlns:a16="http://schemas.microsoft.com/office/drawing/2014/main" id="{246D5E00-042D-574D-7D34-C276FCB18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29" y="1025848"/>
              <a:ext cx="8951912" cy="66675"/>
            </a:xfrm>
            <a:prstGeom prst="rect">
              <a:avLst/>
            </a:prstGeom>
            <a:solidFill>
              <a:srgbClr val="FED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7718" tIns="48860" rIns="97718" bIns="48860" anchor="ctr"/>
            <a:lstStyle/>
            <a:p>
              <a:endParaRPr lang="ru-RU" altLang="ru-RU"/>
            </a:p>
          </p:txBody>
        </p:sp>
        <p:sp>
          <p:nvSpPr>
            <p:cNvPr id="5129" name="Заголовок 1">
              <a:extLst>
                <a:ext uri="{FF2B5EF4-FFF2-40B4-BE49-F238E27FC236}">
                  <a16:creationId xmlns:a16="http://schemas.microsoft.com/office/drawing/2014/main" id="{28C01DB8-ECD7-B1E4-5F3C-CB6E720F5BA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4958" y="233760"/>
              <a:ext cx="6214159" cy="7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718" tIns="48860" rIns="97718" bIns="4886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3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latin typeface="Europe" pitchFamily="50" charset="-52"/>
                </a:rPr>
                <a:t>Научно-практическая конференция «Основы нефтегазового дела» 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latin typeface="Europe" pitchFamily="50" charset="-52"/>
                </a:rPr>
                <a:t>для учащихся общеобразовательных организаций</a:t>
              </a:r>
            </a:p>
          </p:txBody>
        </p:sp>
      </p:grpSp>
      <p:pic>
        <p:nvPicPr>
          <p:cNvPr id="5125" name="Picture 15">
            <a:extLst>
              <a:ext uri="{FF2B5EF4-FFF2-40B4-BE49-F238E27FC236}">
                <a16:creationId xmlns:a16="http://schemas.microsoft.com/office/drawing/2014/main" id="{A644DB4D-6255-C9CC-74AF-272814FE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363" y="260350"/>
            <a:ext cx="614362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8EC35B-E613-C3C7-5407-FCDBC9395AE1}"/>
              </a:ext>
            </a:extLst>
          </p:cNvPr>
          <p:cNvSpPr txBox="1"/>
          <p:nvPr/>
        </p:nvSpPr>
        <p:spPr>
          <a:xfrm>
            <a:off x="630537" y="2567671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Arial"/>
                <a:cs typeface="Arial"/>
              </a:rPr>
              <a:t>Ассоциирующая функция:</a:t>
            </a:r>
            <a:endParaRPr lang="ru-RU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8CABE208-0677-CBDF-7906-65199A62C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0439" y="3054029"/>
            <a:ext cx="5642820" cy="6263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5A2A2C-4C0B-543F-4E4C-EE8EAC12DC27}"/>
              </a:ext>
            </a:extLst>
          </p:cNvPr>
          <p:cNvSpPr txBox="1"/>
          <p:nvPr/>
        </p:nvSpPr>
        <p:spPr>
          <a:xfrm>
            <a:off x="628676" y="3915369"/>
            <a:ext cx="607958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Arial"/>
                <a:cs typeface="Arial"/>
              </a:rPr>
              <a:t>Доопределенная Ассоциирующая функция:​</a:t>
            </a:r>
            <a:endParaRPr lang="ru-RU" dirty="0">
              <a:latin typeface="Arial"/>
            </a:endParaRP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9B4786C8-FBFD-3859-ADD6-BDC1CA5285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5705" y="4435378"/>
            <a:ext cx="2019138" cy="54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0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05B3494-F5B3-9600-940B-F15E8931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21050" y="6840538"/>
            <a:ext cx="3079750" cy="392112"/>
          </a:xfrm>
        </p:spPr>
        <p:txBody>
          <a:bodyPr/>
          <a:lstStyle/>
          <a:p>
            <a:pPr algn="ctr"/>
            <a:fld id="{B1C12C76-47BA-491F-8086-A2E864056BE7}" type="slidenum">
              <a:rPr lang="ru-RU" altLang="ru-RU"/>
              <a:pPr algn="ctr"/>
              <a:t>25</a:t>
            </a:fld>
            <a:endParaRPr lang="ru-RU" altLang="ru-RU"/>
          </a:p>
        </p:txBody>
      </p:sp>
      <p:sp>
        <p:nvSpPr>
          <p:cNvPr id="5123" name="Text Box 11">
            <a:extLst>
              <a:ext uri="{FF2B5EF4-FFF2-40B4-BE49-F238E27FC236}">
                <a16:creationId xmlns:a16="http://schemas.microsoft.com/office/drawing/2014/main" id="{EDA2EBF7-D2B1-65DF-397C-FD895B184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428" y="1328028"/>
            <a:ext cx="74201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2000" b="1" dirty="0">
                <a:latin typeface="Europe"/>
                <a:cs typeface="Arial"/>
              </a:rPr>
              <a:t>Добавление. Алгоритм Топологической Классификации</a:t>
            </a:r>
            <a:endParaRPr lang="ru-RU" sz="2000" dirty="0">
              <a:latin typeface="Europe"/>
              <a:cs typeface="Arial"/>
            </a:endParaRPr>
          </a:p>
        </p:txBody>
      </p:sp>
      <p:grpSp>
        <p:nvGrpSpPr>
          <p:cNvPr id="5124" name="Группа 17">
            <a:extLst>
              <a:ext uri="{FF2B5EF4-FFF2-40B4-BE49-F238E27FC236}">
                <a16:creationId xmlns:a16="http://schemas.microsoft.com/office/drawing/2014/main" id="{3FA6B72D-C62C-2BA1-00A8-7DE6ED387338}"/>
              </a:ext>
            </a:extLst>
          </p:cNvPr>
          <p:cNvGrpSpPr>
            <a:grpSpLocks/>
          </p:cNvGrpSpPr>
          <p:nvPr/>
        </p:nvGrpSpPr>
        <p:grpSpPr bwMode="auto">
          <a:xfrm>
            <a:off x="374650" y="233363"/>
            <a:ext cx="8974138" cy="6403975"/>
            <a:chOff x="374958" y="233760"/>
            <a:chExt cx="8973383" cy="6403379"/>
          </a:xfrm>
        </p:grpSpPr>
        <p:sp>
          <p:nvSpPr>
            <p:cNvPr id="5126" name="Rectangle 5">
              <a:extLst>
                <a:ext uri="{FF2B5EF4-FFF2-40B4-BE49-F238E27FC236}">
                  <a16:creationId xmlns:a16="http://schemas.microsoft.com/office/drawing/2014/main" id="{0FD047B0-11A0-653A-9372-F1FB64EB6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29" y="6570464"/>
              <a:ext cx="8951912" cy="66675"/>
            </a:xfrm>
            <a:prstGeom prst="rect">
              <a:avLst/>
            </a:prstGeom>
            <a:solidFill>
              <a:srgbClr val="FED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7718" tIns="48860" rIns="97718" bIns="48860" anchor="ctr"/>
            <a:lstStyle/>
            <a:p>
              <a:endParaRPr lang="ru-RU" altLang="ru-RU"/>
            </a:p>
          </p:txBody>
        </p:sp>
        <p:grpSp>
          <p:nvGrpSpPr>
            <p:cNvPr id="5127" name="Группа 19">
              <a:extLst>
                <a:ext uri="{FF2B5EF4-FFF2-40B4-BE49-F238E27FC236}">
                  <a16:creationId xmlns:a16="http://schemas.microsoft.com/office/drawing/2014/main" id="{6A686888-173F-8C1D-4DA4-4CA5CBC8E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68833" y="248543"/>
              <a:ext cx="1687190" cy="633289"/>
              <a:chOff x="1794269" y="392559"/>
              <a:chExt cx="3989289" cy="1497385"/>
            </a:xfrm>
          </p:grpSpPr>
          <p:pic>
            <p:nvPicPr>
              <p:cNvPr id="5130" name="Рисунок 23">
                <a:extLst>
                  <a:ext uri="{FF2B5EF4-FFF2-40B4-BE49-F238E27FC236}">
                    <a16:creationId xmlns:a16="http://schemas.microsoft.com/office/drawing/2014/main" id="{7E9E8818-7BB8-ECBD-6DB7-476CEB3497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6331" y="392559"/>
                <a:ext cx="1767227" cy="1497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31" name="Рисунок 24">
                <a:extLst>
                  <a:ext uri="{FF2B5EF4-FFF2-40B4-BE49-F238E27FC236}">
                    <a16:creationId xmlns:a16="http://schemas.microsoft.com/office/drawing/2014/main" id="{A3E09908-127B-46BF-D05F-0A7C8B6E8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4269" y="392559"/>
                <a:ext cx="1509460" cy="1497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128" name="Rectangle 5">
              <a:extLst>
                <a:ext uri="{FF2B5EF4-FFF2-40B4-BE49-F238E27FC236}">
                  <a16:creationId xmlns:a16="http://schemas.microsoft.com/office/drawing/2014/main" id="{246D5E00-042D-574D-7D34-C276FCB18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29" y="1025848"/>
              <a:ext cx="8951912" cy="66675"/>
            </a:xfrm>
            <a:prstGeom prst="rect">
              <a:avLst/>
            </a:prstGeom>
            <a:solidFill>
              <a:srgbClr val="FED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7718" tIns="48860" rIns="97718" bIns="48860" anchor="ctr"/>
            <a:lstStyle/>
            <a:p>
              <a:endParaRPr lang="ru-RU" altLang="ru-RU"/>
            </a:p>
          </p:txBody>
        </p:sp>
        <p:sp>
          <p:nvSpPr>
            <p:cNvPr id="5129" name="Заголовок 1">
              <a:extLst>
                <a:ext uri="{FF2B5EF4-FFF2-40B4-BE49-F238E27FC236}">
                  <a16:creationId xmlns:a16="http://schemas.microsoft.com/office/drawing/2014/main" id="{28C01DB8-ECD7-B1E4-5F3C-CB6E720F5BA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4958" y="233760"/>
              <a:ext cx="6214159" cy="7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718" tIns="48860" rIns="97718" bIns="4886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3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latin typeface="Europe" pitchFamily="50" charset="-52"/>
                </a:rPr>
                <a:t>Научно-практическая конференция «Основы нефтегазового дела» 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latin typeface="Europe" pitchFamily="50" charset="-52"/>
                </a:rPr>
                <a:t>для учащихся общеобразовательных организаций</a:t>
              </a:r>
            </a:p>
          </p:txBody>
        </p:sp>
      </p:grpSp>
      <p:pic>
        <p:nvPicPr>
          <p:cNvPr id="5125" name="Picture 15">
            <a:extLst>
              <a:ext uri="{FF2B5EF4-FFF2-40B4-BE49-F238E27FC236}">
                <a16:creationId xmlns:a16="http://schemas.microsoft.com/office/drawing/2014/main" id="{A644DB4D-6255-C9CC-74AF-272814FE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363" y="260350"/>
            <a:ext cx="614362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Рисунок 4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4A322938-2C68-B390-5E76-EFBA71D36A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775" b="284"/>
          <a:stretch/>
        </p:blipFill>
        <p:spPr>
          <a:xfrm>
            <a:off x="170036" y="2160070"/>
            <a:ext cx="9548039" cy="32492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9211D7-4EEA-0135-BE1F-AB934AC41632}"/>
              </a:ext>
            </a:extLst>
          </p:cNvPr>
          <p:cNvSpPr txBox="1"/>
          <p:nvPr/>
        </p:nvSpPr>
        <p:spPr>
          <a:xfrm>
            <a:off x="522862" y="5832675"/>
            <a:ext cx="519914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200" dirty="0">
                <a:latin typeface="Arial"/>
                <a:cs typeface="Arial"/>
              </a:rPr>
              <a:t>*иллюстрация взята из приведенной выше статьи</a:t>
            </a:r>
            <a:endParaRPr lang="ru-RU" sz="1200" dirty="0">
              <a:cs typeface="Arial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F7C69CD-D763-FE2A-0D60-B5A7E0B2B374}"/>
              </a:ext>
            </a:extLst>
          </p:cNvPr>
          <p:cNvSpPr/>
          <p:nvPr/>
        </p:nvSpPr>
        <p:spPr>
          <a:xfrm>
            <a:off x="5559892" y="2966654"/>
            <a:ext cx="583357" cy="3055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59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05B3494-F5B3-9600-940B-F15E8931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21050" y="6840538"/>
            <a:ext cx="3079750" cy="392112"/>
          </a:xfrm>
        </p:spPr>
        <p:txBody>
          <a:bodyPr/>
          <a:lstStyle/>
          <a:p>
            <a:pPr algn="ctr"/>
            <a:fld id="{B1C12C76-47BA-491F-8086-A2E864056BE7}" type="slidenum">
              <a:rPr lang="ru-RU" altLang="ru-RU"/>
              <a:pPr algn="ctr"/>
              <a:t>26</a:t>
            </a:fld>
            <a:endParaRPr lang="ru-RU" altLang="ru-RU"/>
          </a:p>
        </p:txBody>
      </p:sp>
      <p:sp>
        <p:nvSpPr>
          <p:cNvPr id="5123" name="Text Box 11">
            <a:extLst>
              <a:ext uri="{FF2B5EF4-FFF2-40B4-BE49-F238E27FC236}">
                <a16:creationId xmlns:a16="http://schemas.microsoft.com/office/drawing/2014/main" id="{EDA2EBF7-D2B1-65DF-397C-FD895B184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428" y="1328028"/>
            <a:ext cx="74201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2000" b="1" dirty="0">
                <a:latin typeface="Europe"/>
                <a:cs typeface="Arial"/>
              </a:rPr>
              <a:t>Добавление. Алгоритм Топологической Классификации</a:t>
            </a:r>
            <a:endParaRPr lang="ru-RU" sz="2000" dirty="0">
              <a:latin typeface="Europe"/>
              <a:cs typeface="Arial"/>
            </a:endParaRPr>
          </a:p>
        </p:txBody>
      </p:sp>
      <p:grpSp>
        <p:nvGrpSpPr>
          <p:cNvPr id="5124" name="Группа 17">
            <a:extLst>
              <a:ext uri="{FF2B5EF4-FFF2-40B4-BE49-F238E27FC236}">
                <a16:creationId xmlns:a16="http://schemas.microsoft.com/office/drawing/2014/main" id="{3FA6B72D-C62C-2BA1-00A8-7DE6ED387338}"/>
              </a:ext>
            </a:extLst>
          </p:cNvPr>
          <p:cNvGrpSpPr>
            <a:grpSpLocks/>
          </p:cNvGrpSpPr>
          <p:nvPr/>
        </p:nvGrpSpPr>
        <p:grpSpPr bwMode="auto">
          <a:xfrm>
            <a:off x="374650" y="233363"/>
            <a:ext cx="8974138" cy="6403975"/>
            <a:chOff x="374958" y="233760"/>
            <a:chExt cx="8973383" cy="6403379"/>
          </a:xfrm>
        </p:grpSpPr>
        <p:sp>
          <p:nvSpPr>
            <p:cNvPr id="5126" name="Rectangle 5">
              <a:extLst>
                <a:ext uri="{FF2B5EF4-FFF2-40B4-BE49-F238E27FC236}">
                  <a16:creationId xmlns:a16="http://schemas.microsoft.com/office/drawing/2014/main" id="{0FD047B0-11A0-653A-9372-F1FB64EB6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29" y="6570464"/>
              <a:ext cx="8951912" cy="66675"/>
            </a:xfrm>
            <a:prstGeom prst="rect">
              <a:avLst/>
            </a:prstGeom>
            <a:solidFill>
              <a:srgbClr val="FED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7718" tIns="48860" rIns="97718" bIns="48860" anchor="ctr"/>
            <a:lstStyle/>
            <a:p>
              <a:endParaRPr lang="ru-RU" altLang="ru-RU"/>
            </a:p>
          </p:txBody>
        </p:sp>
        <p:grpSp>
          <p:nvGrpSpPr>
            <p:cNvPr id="5127" name="Группа 19">
              <a:extLst>
                <a:ext uri="{FF2B5EF4-FFF2-40B4-BE49-F238E27FC236}">
                  <a16:creationId xmlns:a16="http://schemas.microsoft.com/office/drawing/2014/main" id="{6A686888-173F-8C1D-4DA4-4CA5CBC8E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68833" y="248543"/>
              <a:ext cx="1687190" cy="633289"/>
              <a:chOff x="1794269" y="392559"/>
              <a:chExt cx="3989289" cy="1497385"/>
            </a:xfrm>
          </p:grpSpPr>
          <p:pic>
            <p:nvPicPr>
              <p:cNvPr id="5130" name="Рисунок 23">
                <a:extLst>
                  <a:ext uri="{FF2B5EF4-FFF2-40B4-BE49-F238E27FC236}">
                    <a16:creationId xmlns:a16="http://schemas.microsoft.com/office/drawing/2014/main" id="{7E9E8818-7BB8-ECBD-6DB7-476CEB3497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6331" y="392559"/>
                <a:ext cx="1767227" cy="1497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31" name="Рисунок 24">
                <a:extLst>
                  <a:ext uri="{FF2B5EF4-FFF2-40B4-BE49-F238E27FC236}">
                    <a16:creationId xmlns:a16="http://schemas.microsoft.com/office/drawing/2014/main" id="{A3E09908-127B-46BF-D05F-0A7C8B6E8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4269" y="392559"/>
                <a:ext cx="1509460" cy="1497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128" name="Rectangle 5">
              <a:extLst>
                <a:ext uri="{FF2B5EF4-FFF2-40B4-BE49-F238E27FC236}">
                  <a16:creationId xmlns:a16="http://schemas.microsoft.com/office/drawing/2014/main" id="{246D5E00-042D-574D-7D34-C276FCB18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29" y="1025848"/>
              <a:ext cx="8951912" cy="66675"/>
            </a:xfrm>
            <a:prstGeom prst="rect">
              <a:avLst/>
            </a:prstGeom>
            <a:solidFill>
              <a:srgbClr val="FED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7718" tIns="48860" rIns="97718" bIns="48860" anchor="ctr"/>
            <a:lstStyle/>
            <a:p>
              <a:endParaRPr lang="ru-RU" altLang="ru-RU"/>
            </a:p>
          </p:txBody>
        </p:sp>
        <p:sp>
          <p:nvSpPr>
            <p:cNvPr id="5129" name="Заголовок 1">
              <a:extLst>
                <a:ext uri="{FF2B5EF4-FFF2-40B4-BE49-F238E27FC236}">
                  <a16:creationId xmlns:a16="http://schemas.microsoft.com/office/drawing/2014/main" id="{28C01DB8-ECD7-B1E4-5F3C-CB6E720F5BA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4958" y="233760"/>
              <a:ext cx="6214159" cy="7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718" tIns="48860" rIns="97718" bIns="4886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3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latin typeface="Europe" pitchFamily="50" charset="-52"/>
                </a:rPr>
                <a:t>Научно-практическая конференция «Основы нефтегазового дела» 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latin typeface="Europe" pitchFamily="50" charset="-52"/>
                </a:rPr>
                <a:t>для учащихся общеобразовательных организаций</a:t>
              </a:r>
            </a:p>
          </p:txBody>
        </p:sp>
      </p:grpSp>
      <p:pic>
        <p:nvPicPr>
          <p:cNvPr id="5125" name="Picture 15">
            <a:extLst>
              <a:ext uri="{FF2B5EF4-FFF2-40B4-BE49-F238E27FC236}">
                <a16:creationId xmlns:a16="http://schemas.microsoft.com/office/drawing/2014/main" id="{A644DB4D-6255-C9CC-74AF-272814FE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363" y="260350"/>
            <a:ext cx="614362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8EC35B-E613-C3C7-5407-FCDBC9395AE1}"/>
              </a:ext>
            </a:extLst>
          </p:cNvPr>
          <p:cNvSpPr txBox="1"/>
          <p:nvPr/>
        </p:nvSpPr>
        <p:spPr>
          <a:xfrm>
            <a:off x="630537" y="2567671"/>
            <a:ext cx="337340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Arial"/>
                <a:cs typeface="Arial"/>
              </a:rPr>
              <a:t>Функция Расширения (линк):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5A2A2C-4C0B-543F-4E4C-EE8EAC12DC27}"/>
              </a:ext>
            </a:extLst>
          </p:cNvPr>
          <p:cNvSpPr txBox="1"/>
          <p:nvPr/>
        </p:nvSpPr>
        <p:spPr>
          <a:xfrm>
            <a:off x="628676" y="3915369"/>
            <a:ext cx="607958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Arial"/>
                <a:cs typeface="Arial"/>
              </a:rPr>
              <a:t>Функция Расширения (звезда):</a:t>
            </a:r>
          </a:p>
          <a:p>
            <a:endParaRPr lang="ru-RU" dirty="0">
              <a:latin typeface="Arial"/>
              <a:cs typeface="Arial"/>
            </a:endParaRPr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F4ECCECC-AA19-CC74-521A-F2210744B4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3908" y="3048090"/>
            <a:ext cx="2742020" cy="776037"/>
          </a:xfrm>
          <a:prstGeom prst="rect">
            <a:avLst/>
          </a:prstGeom>
        </p:spPr>
      </p:pic>
      <p:pic>
        <p:nvPicPr>
          <p:cNvPr id="8" name="Рисунок 8">
            <a:extLst>
              <a:ext uri="{FF2B5EF4-FFF2-40B4-BE49-F238E27FC236}">
                <a16:creationId xmlns:a16="http://schemas.microsoft.com/office/drawing/2014/main" id="{016E6B8A-D518-1E27-3B3D-6E6C46FC96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3909" y="4459086"/>
            <a:ext cx="2742020" cy="78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4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05B3494-F5B3-9600-940B-F15E8931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21050" y="6840538"/>
            <a:ext cx="3079750" cy="392112"/>
          </a:xfrm>
        </p:spPr>
        <p:txBody>
          <a:bodyPr/>
          <a:lstStyle/>
          <a:p>
            <a:pPr algn="ctr"/>
            <a:fld id="{B1C12C76-47BA-491F-8086-A2E864056BE7}" type="slidenum">
              <a:rPr lang="ru-RU" altLang="ru-RU"/>
              <a:pPr algn="ctr"/>
              <a:t>27</a:t>
            </a:fld>
            <a:endParaRPr lang="ru-RU" altLang="ru-RU"/>
          </a:p>
        </p:txBody>
      </p:sp>
      <p:sp>
        <p:nvSpPr>
          <p:cNvPr id="5123" name="Text Box 11">
            <a:extLst>
              <a:ext uri="{FF2B5EF4-FFF2-40B4-BE49-F238E27FC236}">
                <a16:creationId xmlns:a16="http://schemas.microsoft.com/office/drawing/2014/main" id="{EDA2EBF7-D2B1-65DF-397C-FD895B184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428" y="1328028"/>
            <a:ext cx="74201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2000" b="1" dirty="0">
                <a:latin typeface="Europe"/>
                <a:cs typeface="Arial"/>
              </a:rPr>
              <a:t>Добавление. Алгоритм Топологической Классификации</a:t>
            </a:r>
            <a:endParaRPr lang="ru-RU" sz="2000" dirty="0">
              <a:latin typeface="Europe"/>
              <a:cs typeface="Arial"/>
            </a:endParaRPr>
          </a:p>
        </p:txBody>
      </p:sp>
      <p:grpSp>
        <p:nvGrpSpPr>
          <p:cNvPr id="5124" name="Группа 17">
            <a:extLst>
              <a:ext uri="{FF2B5EF4-FFF2-40B4-BE49-F238E27FC236}">
                <a16:creationId xmlns:a16="http://schemas.microsoft.com/office/drawing/2014/main" id="{3FA6B72D-C62C-2BA1-00A8-7DE6ED387338}"/>
              </a:ext>
            </a:extLst>
          </p:cNvPr>
          <p:cNvGrpSpPr>
            <a:grpSpLocks/>
          </p:cNvGrpSpPr>
          <p:nvPr/>
        </p:nvGrpSpPr>
        <p:grpSpPr bwMode="auto">
          <a:xfrm>
            <a:off x="374650" y="233363"/>
            <a:ext cx="8974138" cy="6403975"/>
            <a:chOff x="374958" y="233760"/>
            <a:chExt cx="8973383" cy="6403379"/>
          </a:xfrm>
        </p:grpSpPr>
        <p:sp>
          <p:nvSpPr>
            <p:cNvPr id="5126" name="Rectangle 5">
              <a:extLst>
                <a:ext uri="{FF2B5EF4-FFF2-40B4-BE49-F238E27FC236}">
                  <a16:creationId xmlns:a16="http://schemas.microsoft.com/office/drawing/2014/main" id="{0FD047B0-11A0-653A-9372-F1FB64EB6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29" y="6570464"/>
              <a:ext cx="8951912" cy="66675"/>
            </a:xfrm>
            <a:prstGeom prst="rect">
              <a:avLst/>
            </a:prstGeom>
            <a:solidFill>
              <a:srgbClr val="FED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7718" tIns="48860" rIns="97718" bIns="48860" anchor="ctr"/>
            <a:lstStyle/>
            <a:p>
              <a:endParaRPr lang="ru-RU" altLang="ru-RU"/>
            </a:p>
          </p:txBody>
        </p:sp>
        <p:grpSp>
          <p:nvGrpSpPr>
            <p:cNvPr id="5127" name="Группа 19">
              <a:extLst>
                <a:ext uri="{FF2B5EF4-FFF2-40B4-BE49-F238E27FC236}">
                  <a16:creationId xmlns:a16="http://schemas.microsoft.com/office/drawing/2014/main" id="{6A686888-173F-8C1D-4DA4-4CA5CBC8E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68833" y="248543"/>
              <a:ext cx="1687190" cy="633289"/>
              <a:chOff x="1794269" y="392559"/>
              <a:chExt cx="3989289" cy="1497385"/>
            </a:xfrm>
          </p:grpSpPr>
          <p:pic>
            <p:nvPicPr>
              <p:cNvPr id="5130" name="Рисунок 23">
                <a:extLst>
                  <a:ext uri="{FF2B5EF4-FFF2-40B4-BE49-F238E27FC236}">
                    <a16:creationId xmlns:a16="http://schemas.microsoft.com/office/drawing/2014/main" id="{7E9E8818-7BB8-ECBD-6DB7-476CEB3497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6331" y="392559"/>
                <a:ext cx="1767227" cy="1497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31" name="Рисунок 24">
                <a:extLst>
                  <a:ext uri="{FF2B5EF4-FFF2-40B4-BE49-F238E27FC236}">
                    <a16:creationId xmlns:a16="http://schemas.microsoft.com/office/drawing/2014/main" id="{A3E09908-127B-46BF-D05F-0A7C8B6E8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4269" y="392559"/>
                <a:ext cx="1509460" cy="1497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128" name="Rectangle 5">
              <a:extLst>
                <a:ext uri="{FF2B5EF4-FFF2-40B4-BE49-F238E27FC236}">
                  <a16:creationId xmlns:a16="http://schemas.microsoft.com/office/drawing/2014/main" id="{246D5E00-042D-574D-7D34-C276FCB18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29" y="1025848"/>
              <a:ext cx="8951912" cy="66675"/>
            </a:xfrm>
            <a:prstGeom prst="rect">
              <a:avLst/>
            </a:prstGeom>
            <a:solidFill>
              <a:srgbClr val="FED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7718" tIns="48860" rIns="97718" bIns="48860" anchor="ctr"/>
            <a:lstStyle/>
            <a:p>
              <a:endParaRPr lang="ru-RU" altLang="ru-RU"/>
            </a:p>
          </p:txBody>
        </p:sp>
        <p:sp>
          <p:nvSpPr>
            <p:cNvPr id="5129" name="Заголовок 1">
              <a:extLst>
                <a:ext uri="{FF2B5EF4-FFF2-40B4-BE49-F238E27FC236}">
                  <a16:creationId xmlns:a16="http://schemas.microsoft.com/office/drawing/2014/main" id="{28C01DB8-ECD7-B1E4-5F3C-CB6E720F5BA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4958" y="233760"/>
              <a:ext cx="6214159" cy="7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718" tIns="48860" rIns="97718" bIns="4886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3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latin typeface="Europe" pitchFamily="50" charset="-52"/>
                </a:rPr>
                <a:t>Научно-практическая конференция «Основы нефтегазового дела» 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latin typeface="Europe" pitchFamily="50" charset="-52"/>
                </a:rPr>
                <a:t>для учащихся общеобразовательных организаций</a:t>
              </a:r>
            </a:p>
          </p:txBody>
        </p:sp>
      </p:grpSp>
      <p:pic>
        <p:nvPicPr>
          <p:cNvPr id="5125" name="Picture 15">
            <a:extLst>
              <a:ext uri="{FF2B5EF4-FFF2-40B4-BE49-F238E27FC236}">
                <a16:creationId xmlns:a16="http://schemas.microsoft.com/office/drawing/2014/main" id="{A644DB4D-6255-C9CC-74AF-272814FE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363" y="260350"/>
            <a:ext cx="614362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Рисунок 4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4A322938-2C68-B390-5E76-EFBA71D36A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775" b="284"/>
          <a:stretch/>
        </p:blipFill>
        <p:spPr>
          <a:xfrm>
            <a:off x="170036" y="2160070"/>
            <a:ext cx="9548039" cy="32492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9211D7-4EEA-0135-BE1F-AB934AC41632}"/>
              </a:ext>
            </a:extLst>
          </p:cNvPr>
          <p:cNvSpPr txBox="1"/>
          <p:nvPr/>
        </p:nvSpPr>
        <p:spPr>
          <a:xfrm>
            <a:off x="522862" y="5832675"/>
            <a:ext cx="519914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200" dirty="0">
                <a:latin typeface="Arial"/>
                <a:cs typeface="Arial"/>
              </a:rPr>
              <a:t>*иллюстрация взята из приведенной выше статьи</a:t>
            </a:r>
            <a:endParaRPr lang="ru-RU" sz="1200" dirty="0">
              <a:cs typeface="Arial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F7C69CD-D763-FE2A-0D60-B5A7E0B2B374}"/>
              </a:ext>
            </a:extLst>
          </p:cNvPr>
          <p:cNvSpPr/>
          <p:nvPr/>
        </p:nvSpPr>
        <p:spPr>
          <a:xfrm>
            <a:off x="5578408" y="4735648"/>
            <a:ext cx="583357" cy="3055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03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837A2D1-9FD5-BEBD-9916-0CA86144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21050" y="6840538"/>
            <a:ext cx="3079750" cy="392112"/>
          </a:xfrm>
        </p:spPr>
        <p:txBody>
          <a:bodyPr/>
          <a:lstStyle/>
          <a:p>
            <a:pPr algn="ctr"/>
            <a:fld id="{FE7F3102-57C3-4DA4-A25A-E2EADC87E708}" type="slidenum">
              <a:rPr lang="ru-RU" altLang="ru-RU"/>
              <a:pPr algn="ctr"/>
              <a:t>3</a:t>
            </a:fld>
            <a:endParaRPr lang="ru-RU" altLang="ru-RU"/>
          </a:p>
        </p:txBody>
      </p:sp>
      <p:sp>
        <p:nvSpPr>
          <p:cNvPr id="4099" name="Text Box 11">
            <a:extLst>
              <a:ext uri="{FF2B5EF4-FFF2-40B4-BE49-F238E27FC236}">
                <a16:creationId xmlns:a16="http://schemas.microsoft.com/office/drawing/2014/main" id="{60136826-ADB3-51AB-4E64-905031D54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902" y="1309178"/>
            <a:ext cx="78374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/>
          <a:p>
            <a:r>
              <a:rPr lang="ru-RU" altLang="ru-RU" sz="2000" b="1" dirty="0">
                <a:latin typeface="Europe"/>
              </a:rPr>
              <a:t>Введение </a:t>
            </a:r>
          </a:p>
        </p:txBody>
      </p:sp>
      <p:grpSp>
        <p:nvGrpSpPr>
          <p:cNvPr id="4100" name="Группа 17">
            <a:extLst>
              <a:ext uri="{FF2B5EF4-FFF2-40B4-BE49-F238E27FC236}">
                <a16:creationId xmlns:a16="http://schemas.microsoft.com/office/drawing/2014/main" id="{C15C1594-54C5-E78B-F44D-16D383C407BE}"/>
              </a:ext>
            </a:extLst>
          </p:cNvPr>
          <p:cNvGrpSpPr>
            <a:grpSpLocks/>
          </p:cNvGrpSpPr>
          <p:nvPr/>
        </p:nvGrpSpPr>
        <p:grpSpPr bwMode="auto">
          <a:xfrm>
            <a:off x="374650" y="233363"/>
            <a:ext cx="8974138" cy="6403975"/>
            <a:chOff x="374958" y="233760"/>
            <a:chExt cx="8973383" cy="6403379"/>
          </a:xfrm>
        </p:grpSpPr>
        <p:sp>
          <p:nvSpPr>
            <p:cNvPr id="4102" name="Rectangle 5">
              <a:extLst>
                <a:ext uri="{FF2B5EF4-FFF2-40B4-BE49-F238E27FC236}">
                  <a16:creationId xmlns:a16="http://schemas.microsoft.com/office/drawing/2014/main" id="{A48237B4-0E11-7A34-DF07-C92D8CDE01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29" y="6570464"/>
              <a:ext cx="8951912" cy="66675"/>
            </a:xfrm>
            <a:prstGeom prst="rect">
              <a:avLst/>
            </a:prstGeom>
            <a:solidFill>
              <a:srgbClr val="FED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7718" tIns="48860" rIns="97718" bIns="48860" anchor="ctr"/>
            <a:lstStyle/>
            <a:p>
              <a:endParaRPr lang="ru-RU" altLang="ru-RU"/>
            </a:p>
          </p:txBody>
        </p:sp>
        <p:grpSp>
          <p:nvGrpSpPr>
            <p:cNvPr id="4103" name="Группа 19">
              <a:extLst>
                <a:ext uri="{FF2B5EF4-FFF2-40B4-BE49-F238E27FC236}">
                  <a16:creationId xmlns:a16="http://schemas.microsoft.com/office/drawing/2014/main" id="{4D34898E-2CFA-7936-9C4F-AEA33E39AE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68833" y="248543"/>
              <a:ext cx="1687190" cy="633289"/>
              <a:chOff x="1794269" y="392559"/>
              <a:chExt cx="3989289" cy="1497385"/>
            </a:xfrm>
          </p:grpSpPr>
          <p:pic>
            <p:nvPicPr>
              <p:cNvPr id="4106" name="Рисунок 23">
                <a:extLst>
                  <a:ext uri="{FF2B5EF4-FFF2-40B4-BE49-F238E27FC236}">
                    <a16:creationId xmlns:a16="http://schemas.microsoft.com/office/drawing/2014/main" id="{89E2B6B2-64E2-A710-E6C5-FB9B82AACE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6331" y="392559"/>
                <a:ext cx="1767227" cy="1497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107" name="Рисунок 24">
                <a:extLst>
                  <a:ext uri="{FF2B5EF4-FFF2-40B4-BE49-F238E27FC236}">
                    <a16:creationId xmlns:a16="http://schemas.microsoft.com/office/drawing/2014/main" id="{6E4C26F4-4337-C474-29C8-5ADF43A71B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4269" y="392559"/>
                <a:ext cx="1509460" cy="1497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104" name="Rectangle 5">
              <a:extLst>
                <a:ext uri="{FF2B5EF4-FFF2-40B4-BE49-F238E27FC236}">
                  <a16:creationId xmlns:a16="http://schemas.microsoft.com/office/drawing/2014/main" id="{D405CEEC-A4DE-B04C-F3D8-42E796932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29" y="1025848"/>
              <a:ext cx="8951912" cy="66675"/>
            </a:xfrm>
            <a:prstGeom prst="rect">
              <a:avLst/>
            </a:prstGeom>
            <a:solidFill>
              <a:srgbClr val="FED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7718" tIns="48860" rIns="97718" bIns="48860" anchor="ctr"/>
            <a:lstStyle/>
            <a:p>
              <a:endParaRPr lang="ru-RU" altLang="ru-RU"/>
            </a:p>
          </p:txBody>
        </p:sp>
        <p:sp>
          <p:nvSpPr>
            <p:cNvPr id="4105" name="Заголовок 1">
              <a:extLst>
                <a:ext uri="{FF2B5EF4-FFF2-40B4-BE49-F238E27FC236}">
                  <a16:creationId xmlns:a16="http://schemas.microsoft.com/office/drawing/2014/main" id="{78F655FA-58AC-8013-A9BF-82188923C0E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4958" y="233760"/>
              <a:ext cx="6214159" cy="7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718" tIns="48860" rIns="97718" bIns="4886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3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latin typeface="Europe" pitchFamily="50" charset="-52"/>
                </a:rPr>
                <a:t>Научно-практическая конференция «Основы нефтегазового дела» 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latin typeface="Europe" pitchFamily="50" charset="-52"/>
                </a:rPr>
                <a:t>для учащихся общеобразовательных организаций</a:t>
              </a:r>
            </a:p>
          </p:txBody>
        </p:sp>
      </p:grpSp>
      <p:pic>
        <p:nvPicPr>
          <p:cNvPr id="4101" name="Picture 15">
            <a:extLst>
              <a:ext uri="{FF2B5EF4-FFF2-40B4-BE49-F238E27FC236}">
                <a16:creationId xmlns:a16="http://schemas.microsoft.com/office/drawing/2014/main" id="{FEA1B96D-B8B6-91DA-3F49-409F0C585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363" y="260350"/>
            <a:ext cx="614362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E716E0-80E4-0BFF-21F2-CCA4115201EA}"/>
              </a:ext>
            </a:extLst>
          </p:cNvPr>
          <p:cNvSpPr txBox="1"/>
          <p:nvPr/>
        </p:nvSpPr>
        <p:spPr>
          <a:xfrm>
            <a:off x="2425771" y="1914158"/>
            <a:ext cx="5930068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1800" dirty="0">
                <a:latin typeface="Arial"/>
                <a:cs typeface="Arial"/>
              </a:rPr>
              <a:t>Геологические данные помогают в обосновании технологических решений проектирования разработки, регулировании процесса разработки, регулировании и учете фонда скважин,</a:t>
            </a:r>
            <a:endParaRPr lang="ru-RU" sz="1800" dirty="0">
              <a:cs typeface="Arial"/>
            </a:endParaRPr>
          </a:p>
          <a:p>
            <a:pPr algn="just"/>
            <a:r>
              <a:rPr lang="ru-RU" sz="1800" dirty="0">
                <a:latin typeface="Arial"/>
                <a:cs typeface="Arial"/>
              </a:rPr>
              <a:t>в принятии решений о переводе скважины из одного состояния в другое, в контроле добычи нефти, газа и воды и их динамики по скважине. Для их обработки, анализа и интерпретации требуется специалист-геолог. Зачастую ему приходится выполнять рутинную работу, которую можно было бы автоматизировать с помощью алгоритмов машинного обучения.</a:t>
            </a:r>
            <a:endParaRPr lang="ru-RU" sz="180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05B3494-F5B3-9600-940B-F15E8931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21050" y="6840538"/>
            <a:ext cx="3079750" cy="392112"/>
          </a:xfrm>
        </p:spPr>
        <p:txBody>
          <a:bodyPr/>
          <a:lstStyle/>
          <a:p>
            <a:pPr algn="ctr"/>
            <a:fld id="{B1C12C76-47BA-491F-8086-A2E864056BE7}" type="slidenum">
              <a:rPr lang="ru-RU" altLang="ru-RU"/>
              <a:pPr algn="ctr"/>
              <a:t>4</a:t>
            </a:fld>
            <a:endParaRPr lang="ru-RU" altLang="ru-RU"/>
          </a:p>
        </p:txBody>
      </p:sp>
      <p:sp>
        <p:nvSpPr>
          <p:cNvPr id="5123" name="Text Box 11">
            <a:extLst>
              <a:ext uri="{FF2B5EF4-FFF2-40B4-BE49-F238E27FC236}">
                <a16:creationId xmlns:a16="http://schemas.microsoft.com/office/drawing/2014/main" id="{EDA2EBF7-D2B1-65DF-397C-FD895B184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428" y="1328028"/>
            <a:ext cx="15870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/>
          <a:p>
            <a:r>
              <a:rPr lang="ru-RU" altLang="ru-RU" sz="2000" b="1" dirty="0">
                <a:latin typeface="Europe"/>
              </a:rPr>
              <a:t>Проблема:</a:t>
            </a:r>
          </a:p>
        </p:txBody>
      </p:sp>
      <p:grpSp>
        <p:nvGrpSpPr>
          <p:cNvPr id="5124" name="Группа 17">
            <a:extLst>
              <a:ext uri="{FF2B5EF4-FFF2-40B4-BE49-F238E27FC236}">
                <a16:creationId xmlns:a16="http://schemas.microsoft.com/office/drawing/2014/main" id="{3FA6B72D-C62C-2BA1-00A8-7DE6ED387338}"/>
              </a:ext>
            </a:extLst>
          </p:cNvPr>
          <p:cNvGrpSpPr>
            <a:grpSpLocks/>
          </p:cNvGrpSpPr>
          <p:nvPr/>
        </p:nvGrpSpPr>
        <p:grpSpPr bwMode="auto">
          <a:xfrm>
            <a:off x="374650" y="233363"/>
            <a:ext cx="8974138" cy="6403975"/>
            <a:chOff x="374958" y="233760"/>
            <a:chExt cx="8973383" cy="6403379"/>
          </a:xfrm>
        </p:grpSpPr>
        <p:sp>
          <p:nvSpPr>
            <p:cNvPr id="5126" name="Rectangle 5">
              <a:extLst>
                <a:ext uri="{FF2B5EF4-FFF2-40B4-BE49-F238E27FC236}">
                  <a16:creationId xmlns:a16="http://schemas.microsoft.com/office/drawing/2014/main" id="{0FD047B0-11A0-653A-9372-F1FB64EB6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29" y="6570464"/>
              <a:ext cx="8951912" cy="66675"/>
            </a:xfrm>
            <a:prstGeom prst="rect">
              <a:avLst/>
            </a:prstGeom>
            <a:solidFill>
              <a:srgbClr val="FED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7718" tIns="48860" rIns="97718" bIns="48860" anchor="ctr"/>
            <a:lstStyle/>
            <a:p>
              <a:endParaRPr lang="ru-RU" altLang="ru-RU"/>
            </a:p>
          </p:txBody>
        </p:sp>
        <p:grpSp>
          <p:nvGrpSpPr>
            <p:cNvPr id="5127" name="Группа 19">
              <a:extLst>
                <a:ext uri="{FF2B5EF4-FFF2-40B4-BE49-F238E27FC236}">
                  <a16:creationId xmlns:a16="http://schemas.microsoft.com/office/drawing/2014/main" id="{6A686888-173F-8C1D-4DA4-4CA5CBC8E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68833" y="248543"/>
              <a:ext cx="1687190" cy="633289"/>
              <a:chOff x="1794269" y="392559"/>
              <a:chExt cx="3989289" cy="1497385"/>
            </a:xfrm>
          </p:grpSpPr>
          <p:pic>
            <p:nvPicPr>
              <p:cNvPr id="5130" name="Рисунок 23">
                <a:extLst>
                  <a:ext uri="{FF2B5EF4-FFF2-40B4-BE49-F238E27FC236}">
                    <a16:creationId xmlns:a16="http://schemas.microsoft.com/office/drawing/2014/main" id="{7E9E8818-7BB8-ECBD-6DB7-476CEB3497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6331" y="392559"/>
                <a:ext cx="1767227" cy="1497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31" name="Рисунок 24">
                <a:extLst>
                  <a:ext uri="{FF2B5EF4-FFF2-40B4-BE49-F238E27FC236}">
                    <a16:creationId xmlns:a16="http://schemas.microsoft.com/office/drawing/2014/main" id="{A3E09908-127B-46BF-D05F-0A7C8B6E8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4269" y="392559"/>
                <a:ext cx="1509460" cy="1497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128" name="Rectangle 5">
              <a:extLst>
                <a:ext uri="{FF2B5EF4-FFF2-40B4-BE49-F238E27FC236}">
                  <a16:creationId xmlns:a16="http://schemas.microsoft.com/office/drawing/2014/main" id="{246D5E00-042D-574D-7D34-C276FCB18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29" y="1025848"/>
              <a:ext cx="8951912" cy="66675"/>
            </a:xfrm>
            <a:prstGeom prst="rect">
              <a:avLst/>
            </a:prstGeom>
            <a:solidFill>
              <a:srgbClr val="FED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7718" tIns="48860" rIns="97718" bIns="48860" anchor="ctr"/>
            <a:lstStyle/>
            <a:p>
              <a:endParaRPr lang="ru-RU" altLang="ru-RU"/>
            </a:p>
          </p:txBody>
        </p:sp>
        <p:sp>
          <p:nvSpPr>
            <p:cNvPr id="5129" name="Заголовок 1">
              <a:extLst>
                <a:ext uri="{FF2B5EF4-FFF2-40B4-BE49-F238E27FC236}">
                  <a16:creationId xmlns:a16="http://schemas.microsoft.com/office/drawing/2014/main" id="{28C01DB8-ECD7-B1E4-5F3C-CB6E720F5BA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4958" y="233760"/>
              <a:ext cx="6214159" cy="7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718" tIns="48860" rIns="97718" bIns="4886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3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latin typeface="Europe" pitchFamily="50" charset="-52"/>
                </a:rPr>
                <a:t>Научно-практическая конференция «Основы нефтегазового дела» 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latin typeface="Europe" pitchFamily="50" charset="-52"/>
                </a:rPr>
                <a:t>для учащихся общеобразовательных организаций</a:t>
              </a:r>
            </a:p>
          </p:txBody>
        </p:sp>
      </p:grpSp>
      <p:pic>
        <p:nvPicPr>
          <p:cNvPr id="5125" name="Picture 15">
            <a:extLst>
              <a:ext uri="{FF2B5EF4-FFF2-40B4-BE49-F238E27FC236}">
                <a16:creationId xmlns:a16="http://schemas.microsoft.com/office/drawing/2014/main" id="{A644DB4D-6255-C9CC-74AF-272814FE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363" y="260350"/>
            <a:ext cx="614362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640BC5-D305-294F-7570-BCAAC45FB70C}"/>
              </a:ext>
            </a:extLst>
          </p:cNvPr>
          <p:cNvSpPr txBox="1"/>
          <p:nvPr/>
        </p:nvSpPr>
        <p:spPr>
          <a:xfrm>
            <a:off x="616128" y="1724657"/>
            <a:ext cx="872806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Arial"/>
                <a:cs typeface="Arial"/>
              </a:rPr>
              <a:t>Специалисты-геологи тратят много времени на рутинную работу по интерпретации геофизических данных, собранных со скважин</a:t>
            </a:r>
            <a:endParaRPr lang="ru-RU" dirty="0">
              <a:cs typeface="Arial"/>
            </a:endParaRPr>
          </a:p>
        </p:txBody>
      </p:sp>
      <p:sp>
        <p:nvSpPr>
          <p:cNvPr id="4" name="Text Box 11">
            <a:extLst>
              <a:ext uri="{FF2B5EF4-FFF2-40B4-BE49-F238E27FC236}">
                <a16:creationId xmlns:a16="http://schemas.microsoft.com/office/drawing/2014/main" id="{24AACE14-0232-3B43-8B8E-5E5D03EAA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547" y="2285106"/>
            <a:ext cx="26777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/>
          <a:p>
            <a:r>
              <a:rPr lang="ru-RU" altLang="ru-RU" sz="2000" b="1" dirty="0">
                <a:latin typeface="Europe"/>
              </a:rPr>
              <a:t>Актуальность: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90C012-168A-50BE-B47C-E0337F9FC739}"/>
              </a:ext>
            </a:extLst>
          </p:cNvPr>
          <p:cNvSpPr txBox="1"/>
          <p:nvPr/>
        </p:nvSpPr>
        <p:spPr>
          <a:xfrm>
            <a:off x="616247" y="2681716"/>
            <a:ext cx="869960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Arial"/>
                <a:cs typeface="Arial"/>
              </a:rPr>
              <a:t>Несмотря на то, что такие решения уже есть, мы хотим использовать другой, новый быстроразвивающийся метод анализа данных, Топологический Анализ Данных (ТАД), и проверить его эффективность на этой задаче</a:t>
            </a:r>
            <a:endParaRPr lang="ru-RU" dirty="0">
              <a:cs typeface="Arial"/>
            </a:endParaRPr>
          </a:p>
        </p:txBody>
      </p:sp>
      <p:sp>
        <p:nvSpPr>
          <p:cNvPr id="6" name="Text Box 11">
            <a:extLst>
              <a:ext uri="{FF2B5EF4-FFF2-40B4-BE49-F238E27FC236}">
                <a16:creationId xmlns:a16="http://schemas.microsoft.com/office/drawing/2014/main" id="{2545225D-4479-DE48-0FD3-478116B24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666" y="3507514"/>
            <a:ext cx="10464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/>
          <a:p>
            <a:r>
              <a:rPr lang="ru-RU" altLang="ru-RU" sz="2000" b="1" dirty="0">
                <a:latin typeface="Europe"/>
              </a:rPr>
              <a:t>Цель: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3D7E7A-705E-DFA4-DCD8-E8D0D81FEE56}"/>
              </a:ext>
            </a:extLst>
          </p:cNvPr>
          <p:cNvSpPr txBox="1"/>
          <p:nvPr/>
        </p:nvSpPr>
        <p:spPr>
          <a:xfrm>
            <a:off x="616366" y="3904123"/>
            <a:ext cx="869960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Arial"/>
                <a:cs typeface="Arial"/>
              </a:rPr>
              <a:t>Изучить целесообразность применения ТАД для интерпретации результатов ГИС</a:t>
            </a:r>
            <a:endParaRPr lang="ru-RU" dirty="0">
              <a:cs typeface="Arial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DE3EDBA0-1000-1873-3B1B-79D18AEC5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85" y="4237167"/>
            <a:ext cx="13783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/>
          <a:p>
            <a:r>
              <a:rPr lang="ru-RU" altLang="ru-RU" sz="2000" b="1" dirty="0">
                <a:latin typeface="Europe"/>
              </a:rPr>
              <a:t>Задачи: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7F9AFD-97CF-1615-810A-FEC8F41B538E}"/>
              </a:ext>
            </a:extLst>
          </p:cNvPr>
          <p:cNvSpPr txBox="1"/>
          <p:nvPr/>
        </p:nvSpPr>
        <p:spPr>
          <a:xfrm>
            <a:off x="616485" y="4633777"/>
            <a:ext cx="8699609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u-RU" dirty="0">
                <a:latin typeface="Arial"/>
                <a:cs typeface="Arial"/>
              </a:rPr>
              <a:t>Узнать какие геофизические данные собирают и обрабатывают геологи</a:t>
            </a:r>
          </a:p>
          <a:p>
            <a:pPr marL="285750" indent="-285750">
              <a:buFont typeface="Arial"/>
              <a:buChar char="•"/>
            </a:pPr>
            <a:r>
              <a:rPr lang="ru-RU" dirty="0">
                <a:latin typeface="Arial"/>
                <a:cs typeface="Arial"/>
              </a:rPr>
              <a:t>Найти базу данных для обучения модели</a:t>
            </a:r>
          </a:p>
          <a:p>
            <a:pPr marL="285750" indent="-285750">
              <a:buFont typeface="Arial"/>
              <a:buChar char="•"/>
            </a:pPr>
            <a:r>
              <a:rPr lang="ru-RU" dirty="0">
                <a:latin typeface="Arial"/>
                <a:cs typeface="Arial"/>
              </a:rPr>
              <a:t>Создать алгоритм, использующий ТАД, для автоматизации работы геологов</a:t>
            </a:r>
          </a:p>
          <a:p>
            <a:pPr marL="285750" indent="-285750">
              <a:buFont typeface="Arial"/>
              <a:buChar char="•"/>
            </a:pPr>
            <a:r>
              <a:rPr lang="ru-RU" dirty="0">
                <a:latin typeface="Arial"/>
                <a:cs typeface="Arial"/>
              </a:rPr>
              <a:t>Оценить эффективность созданного алгоритма </a:t>
            </a:r>
            <a:endParaRPr lang="ru-RU" dirty="0"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05B3494-F5B3-9600-940B-F15E8931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21050" y="6840538"/>
            <a:ext cx="3079750" cy="392112"/>
          </a:xfrm>
        </p:spPr>
        <p:txBody>
          <a:bodyPr/>
          <a:lstStyle/>
          <a:p>
            <a:pPr algn="ctr"/>
            <a:fld id="{B1C12C76-47BA-491F-8086-A2E864056BE7}" type="slidenum">
              <a:rPr lang="ru-RU" altLang="ru-RU"/>
              <a:pPr algn="ctr"/>
              <a:t>5</a:t>
            </a:fld>
            <a:endParaRPr lang="ru-RU" altLang="ru-RU"/>
          </a:p>
        </p:txBody>
      </p:sp>
      <p:sp>
        <p:nvSpPr>
          <p:cNvPr id="5123" name="Text Box 11">
            <a:extLst>
              <a:ext uri="{FF2B5EF4-FFF2-40B4-BE49-F238E27FC236}">
                <a16:creationId xmlns:a16="http://schemas.microsoft.com/office/drawing/2014/main" id="{EDA2EBF7-D2B1-65DF-397C-FD895B184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428" y="1328028"/>
            <a:ext cx="74201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2000" b="1" dirty="0">
                <a:latin typeface="Europe"/>
                <a:cs typeface="Arial"/>
              </a:rPr>
              <a:t>Методы геологических исследований скважин:</a:t>
            </a:r>
            <a:endParaRPr lang="ru-RU" sz="2000" dirty="0">
              <a:latin typeface="Europe"/>
              <a:cs typeface="Arial"/>
            </a:endParaRPr>
          </a:p>
        </p:txBody>
      </p:sp>
      <p:grpSp>
        <p:nvGrpSpPr>
          <p:cNvPr id="5124" name="Группа 17">
            <a:extLst>
              <a:ext uri="{FF2B5EF4-FFF2-40B4-BE49-F238E27FC236}">
                <a16:creationId xmlns:a16="http://schemas.microsoft.com/office/drawing/2014/main" id="{3FA6B72D-C62C-2BA1-00A8-7DE6ED387338}"/>
              </a:ext>
            </a:extLst>
          </p:cNvPr>
          <p:cNvGrpSpPr>
            <a:grpSpLocks/>
          </p:cNvGrpSpPr>
          <p:nvPr/>
        </p:nvGrpSpPr>
        <p:grpSpPr bwMode="auto">
          <a:xfrm>
            <a:off x="374650" y="233363"/>
            <a:ext cx="8974138" cy="6403975"/>
            <a:chOff x="374958" y="233760"/>
            <a:chExt cx="8973383" cy="6403379"/>
          </a:xfrm>
        </p:grpSpPr>
        <p:sp>
          <p:nvSpPr>
            <p:cNvPr id="5126" name="Rectangle 5">
              <a:extLst>
                <a:ext uri="{FF2B5EF4-FFF2-40B4-BE49-F238E27FC236}">
                  <a16:creationId xmlns:a16="http://schemas.microsoft.com/office/drawing/2014/main" id="{0FD047B0-11A0-653A-9372-F1FB64EB6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29" y="6570464"/>
              <a:ext cx="8951912" cy="66675"/>
            </a:xfrm>
            <a:prstGeom prst="rect">
              <a:avLst/>
            </a:prstGeom>
            <a:solidFill>
              <a:srgbClr val="FED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7718" tIns="48860" rIns="97718" bIns="48860" anchor="ctr"/>
            <a:lstStyle/>
            <a:p>
              <a:endParaRPr lang="ru-RU" altLang="ru-RU"/>
            </a:p>
          </p:txBody>
        </p:sp>
        <p:grpSp>
          <p:nvGrpSpPr>
            <p:cNvPr id="5127" name="Группа 19">
              <a:extLst>
                <a:ext uri="{FF2B5EF4-FFF2-40B4-BE49-F238E27FC236}">
                  <a16:creationId xmlns:a16="http://schemas.microsoft.com/office/drawing/2014/main" id="{6A686888-173F-8C1D-4DA4-4CA5CBC8E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68833" y="248543"/>
              <a:ext cx="1687190" cy="633289"/>
              <a:chOff x="1794269" y="392559"/>
              <a:chExt cx="3989289" cy="1497385"/>
            </a:xfrm>
          </p:grpSpPr>
          <p:pic>
            <p:nvPicPr>
              <p:cNvPr id="5130" name="Рисунок 23">
                <a:extLst>
                  <a:ext uri="{FF2B5EF4-FFF2-40B4-BE49-F238E27FC236}">
                    <a16:creationId xmlns:a16="http://schemas.microsoft.com/office/drawing/2014/main" id="{7E9E8818-7BB8-ECBD-6DB7-476CEB3497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6331" y="392559"/>
                <a:ext cx="1767227" cy="1497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31" name="Рисунок 24">
                <a:extLst>
                  <a:ext uri="{FF2B5EF4-FFF2-40B4-BE49-F238E27FC236}">
                    <a16:creationId xmlns:a16="http://schemas.microsoft.com/office/drawing/2014/main" id="{A3E09908-127B-46BF-D05F-0A7C8B6E8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4269" y="392559"/>
                <a:ext cx="1509460" cy="1497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128" name="Rectangle 5">
              <a:extLst>
                <a:ext uri="{FF2B5EF4-FFF2-40B4-BE49-F238E27FC236}">
                  <a16:creationId xmlns:a16="http://schemas.microsoft.com/office/drawing/2014/main" id="{246D5E00-042D-574D-7D34-C276FCB18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29" y="1025848"/>
              <a:ext cx="8951912" cy="66675"/>
            </a:xfrm>
            <a:prstGeom prst="rect">
              <a:avLst/>
            </a:prstGeom>
            <a:solidFill>
              <a:srgbClr val="FED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7718" tIns="48860" rIns="97718" bIns="48860" anchor="ctr"/>
            <a:lstStyle/>
            <a:p>
              <a:endParaRPr lang="ru-RU" altLang="ru-RU"/>
            </a:p>
          </p:txBody>
        </p:sp>
        <p:sp>
          <p:nvSpPr>
            <p:cNvPr id="5129" name="Заголовок 1">
              <a:extLst>
                <a:ext uri="{FF2B5EF4-FFF2-40B4-BE49-F238E27FC236}">
                  <a16:creationId xmlns:a16="http://schemas.microsoft.com/office/drawing/2014/main" id="{28C01DB8-ECD7-B1E4-5F3C-CB6E720F5BA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4958" y="233760"/>
              <a:ext cx="6214159" cy="7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718" tIns="48860" rIns="97718" bIns="4886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3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latin typeface="Europe" pitchFamily="50" charset="-52"/>
                </a:rPr>
                <a:t>Научно-практическая конференция «Основы нефтегазового дела» 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latin typeface="Europe" pitchFamily="50" charset="-52"/>
                </a:rPr>
                <a:t>для учащихся общеобразовательных организаций</a:t>
              </a:r>
            </a:p>
          </p:txBody>
        </p:sp>
      </p:grpSp>
      <p:pic>
        <p:nvPicPr>
          <p:cNvPr id="5125" name="Picture 15">
            <a:extLst>
              <a:ext uri="{FF2B5EF4-FFF2-40B4-BE49-F238E27FC236}">
                <a16:creationId xmlns:a16="http://schemas.microsoft.com/office/drawing/2014/main" id="{A644DB4D-6255-C9CC-74AF-272814FE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363" y="260350"/>
            <a:ext cx="614362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4CD97C-6F2F-4FC0-D44B-8CE888BB812B}"/>
              </a:ext>
            </a:extLst>
          </p:cNvPr>
          <p:cNvSpPr txBox="1"/>
          <p:nvPr/>
        </p:nvSpPr>
        <p:spPr>
          <a:xfrm>
            <a:off x="615031" y="1847825"/>
            <a:ext cx="8860848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cs typeface="Arial"/>
              </a:rPr>
              <a:t>Классификация методов ГИС может быть выполнена по виду изучаемых геофизических полей:</a:t>
            </a:r>
            <a:endParaRPr lang="ru-RU" dirty="0">
              <a:latin typeface="Arial"/>
              <a:cs typeface="Arial"/>
            </a:endParaRPr>
          </a:p>
          <a:p>
            <a:pPr algn="just"/>
            <a:endParaRPr lang="ru-RU" dirty="0">
              <a:highlight>
                <a:srgbClr val="FFFFFF"/>
              </a:highlight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ru-RU" dirty="0">
                <a:highlight>
                  <a:srgbClr val="FFFFFF"/>
                </a:highlight>
                <a:latin typeface="Arial"/>
                <a:cs typeface="Arial"/>
              </a:rPr>
              <a:t>Электрические методы - измеряются удельное сопротивление, электропроводность и естественные потенциалы горных пород</a:t>
            </a:r>
          </a:p>
          <a:p>
            <a:pPr marL="285750" indent="-285750">
              <a:buFont typeface="Arial"/>
              <a:buChar char="•"/>
            </a:pPr>
            <a:r>
              <a:rPr lang="ru-RU" dirty="0">
                <a:highlight>
                  <a:srgbClr val="FFFFFF"/>
                </a:highlight>
                <a:latin typeface="Arial"/>
                <a:cs typeface="Arial"/>
              </a:rPr>
              <a:t>Радиометрические методы - 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cs typeface="Arial"/>
              </a:rPr>
              <a:t>основаны на изучении естественного гамма-излучения и взаимодействия вещества горной породы с наведенным ионизирующим излучением</a:t>
            </a:r>
          </a:p>
          <a:p>
            <a:pPr marL="285750" indent="-285750">
              <a:buFont typeface="Arial"/>
              <a:buChar char="•"/>
            </a:pPr>
            <a:r>
              <a:rPr lang="ru-RU" dirty="0">
                <a:highlight>
                  <a:srgbClr val="FFFFFF"/>
                </a:highlight>
                <a:latin typeface="Arial"/>
                <a:cs typeface="Arial"/>
              </a:rPr>
              <a:t>Сейсмоакустические 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cs typeface="Arial"/>
              </a:rPr>
              <a:t>методы - </a:t>
            </a:r>
            <a:r>
              <a:rPr lang="ru-RU" dirty="0">
                <a:highlight>
                  <a:srgbClr val="FFFFFF"/>
                </a:highlight>
                <a:latin typeface="Arial"/>
                <a:cs typeface="Arial"/>
              </a:rPr>
              <a:t>основаны на изучении среды посредством пробных акустических волн, распространяющихся в земных породах</a:t>
            </a:r>
          </a:p>
          <a:p>
            <a:pPr marL="285750" indent="-285750">
              <a:buFont typeface="Arial"/>
              <a:buChar char="•"/>
            </a:pPr>
            <a:r>
              <a:rPr lang="ru-RU" dirty="0">
                <a:highlight>
                  <a:srgbClr val="FFFFFF"/>
                </a:highlight>
                <a:latin typeface="Arial"/>
                <a:cs typeface="Arial"/>
              </a:rPr>
              <a:t>Акустический каротаж - основаны на изучении свойств горных пород по измерениям в скважине характеристик упругих волн ультразвуковой (выше 20 кГц) и звуковой частоты</a:t>
            </a:r>
          </a:p>
          <a:p>
            <a:pPr marL="285750" indent="-285750">
              <a:buFont typeface="Arial"/>
              <a:buChar char="•"/>
            </a:pPr>
            <a:r>
              <a:rPr lang="ru-RU" dirty="0">
                <a:highlight>
                  <a:srgbClr val="FFFFFF"/>
                </a:highlight>
                <a:latin typeface="Arial"/>
                <a:cs typeface="Arial"/>
              </a:rPr>
              <a:t>и другие</a:t>
            </a:r>
          </a:p>
          <a:p>
            <a:pPr marL="285750" indent="-285750">
              <a:buFont typeface="Arial"/>
              <a:buChar char="•"/>
            </a:pPr>
            <a:endParaRPr lang="ru-RU" dirty="0">
              <a:highlight>
                <a:srgbClr val="FFFFFF"/>
              </a:highlight>
              <a:latin typeface="Arial"/>
              <a:cs typeface="Arial"/>
            </a:endParaRPr>
          </a:p>
          <a:p>
            <a:r>
              <a:rPr lang="ru-RU" dirty="0">
                <a:highlight>
                  <a:srgbClr val="FFFFFF"/>
                </a:highlight>
                <a:latin typeface="Arial"/>
                <a:cs typeface="Arial"/>
              </a:rPr>
              <a:t>Самой распространенной разновидностью ГИС является каротаж, который, в зависимости от задачи исследования, объединяет в себе некоторые из этих методов.</a:t>
            </a:r>
          </a:p>
          <a:p>
            <a:endParaRPr lang="ru-RU" dirty="0">
              <a:highlight>
                <a:srgbClr val="FFFFFF"/>
              </a:highligh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601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05B3494-F5B3-9600-940B-F15E8931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21050" y="6840538"/>
            <a:ext cx="3079750" cy="392112"/>
          </a:xfrm>
        </p:spPr>
        <p:txBody>
          <a:bodyPr/>
          <a:lstStyle/>
          <a:p>
            <a:pPr algn="ctr"/>
            <a:fld id="{B1C12C76-47BA-491F-8086-A2E864056BE7}" type="slidenum">
              <a:rPr lang="ru-RU" altLang="ru-RU"/>
              <a:pPr algn="ctr"/>
              <a:t>6</a:t>
            </a:fld>
            <a:endParaRPr lang="ru-RU" altLang="ru-RU"/>
          </a:p>
        </p:txBody>
      </p:sp>
      <p:sp>
        <p:nvSpPr>
          <p:cNvPr id="5123" name="Text Box 11">
            <a:extLst>
              <a:ext uri="{FF2B5EF4-FFF2-40B4-BE49-F238E27FC236}">
                <a16:creationId xmlns:a16="http://schemas.microsoft.com/office/drawing/2014/main" id="{EDA2EBF7-D2B1-65DF-397C-FD895B184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428" y="1328028"/>
            <a:ext cx="74201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2000" b="1" dirty="0">
                <a:latin typeface="Europe"/>
                <a:cs typeface="Arial"/>
              </a:rPr>
              <a:t>База данных</a:t>
            </a:r>
            <a:endParaRPr lang="ru-RU" sz="2000" dirty="0">
              <a:latin typeface="Europe"/>
              <a:cs typeface="Arial"/>
            </a:endParaRPr>
          </a:p>
        </p:txBody>
      </p:sp>
      <p:grpSp>
        <p:nvGrpSpPr>
          <p:cNvPr id="5124" name="Группа 17">
            <a:extLst>
              <a:ext uri="{FF2B5EF4-FFF2-40B4-BE49-F238E27FC236}">
                <a16:creationId xmlns:a16="http://schemas.microsoft.com/office/drawing/2014/main" id="{3FA6B72D-C62C-2BA1-00A8-7DE6ED387338}"/>
              </a:ext>
            </a:extLst>
          </p:cNvPr>
          <p:cNvGrpSpPr>
            <a:grpSpLocks/>
          </p:cNvGrpSpPr>
          <p:nvPr/>
        </p:nvGrpSpPr>
        <p:grpSpPr bwMode="auto">
          <a:xfrm>
            <a:off x="374650" y="233363"/>
            <a:ext cx="8974138" cy="6403975"/>
            <a:chOff x="374958" y="233760"/>
            <a:chExt cx="8973383" cy="6403379"/>
          </a:xfrm>
        </p:grpSpPr>
        <p:sp>
          <p:nvSpPr>
            <p:cNvPr id="5126" name="Rectangle 5">
              <a:extLst>
                <a:ext uri="{FF2B5EF4-FFF2-40B4-BE49-F238E27FC236}">
                  <a16:creationId xmlns:a16="http://schemas.microsoft.com/office/drawing/2014/main" id="{0FD047B0-11A0-653A-9372-F1FB64EB6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29" y="6570464"/>
              <a:ext cx="8951912" cy="66675"/>
            </a:xfrm>
            <a:prstGeom prst="rect">
              <a:avLst/>
            </a:prstGeom>
            <a:solidFill>
              <a:srgbClr val="FED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7718" tIns="48860" rIns="97718" bIns="48860" anchor="ctr"/>
            <a:lstStyle/>
            <a:p>
              <a:endParaRPr lang="ru-RU" altLang="ru-RU"/>
            </a:p>
          </p:txBody>
        </p:sp>
        <p:grpSp>
          <p:nvGrpSpPr>
            <p:cNvPr id="5127" name="Группа 19">
              <a:extLst>
                <a:ext uri="{FF2B5EF4-FFF2-40B4-BE49-F238E27FC236}">
                  <a16:creationId xmlns:a16="http://schemas.microsoft.com/office/drawing/2014/main" id="{6A686888-173F-8C1D-4DA4-4CA5CBC8E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68833" y="248543"/>
              <a:ext cx="1687190" cy="633289"/>
              <a:chOff x="1794269" y="392559"/>
              <a:chExt cx="3989289" cy="1497385"/>
            </a:xfrm>
          </p:grpSpPr>
          <p:pic>
            <p:nvPicPr>
              <p:cNvPr id="5130" name="Рисунок 23">
                <a:extLst>
                  <a:ext uri="{FF2B5EF4-FFF2-40B4-BE49-F238E27FC236}">
                    <a16:creationId xmlns:a16="http://schemas.microsoft.com/office/drawing/2014/main" id="{7E9E8818-7BB8-ECBD-6DB7-476CEB3497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6331" y="392559"/>
                <a:ext cx="1767227" cy="1497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31" name="Рисунок 24">
                <a:extLst>
                  <a:ext uri="{FF2B5EF4-FFF2-40B4-BE49-F238E27FC236}">
                    <a16:creationId xmlns:a16="http://schemas.microsoft.com/office/drawing/2014/main" id="{A3E09908-127B-46BF-D05F-0A7C8B6E8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4269" y="392559"/>
                <a:ext cx="1509460" cy="1497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128" name="Rectangle 5">
              <a:extLst>
                <a:ext uri="{FF2B5EF4-FFF2-40B4-BE49-F238E27FC236}">
                  <a16:creationId xmlns:a16="http://schemas.microsoft.com/office/drawing/2014/main" id="{246D5E00-042D-574D-7D34-C276FCB18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29" y="1025848"/>
              <a:ext cx="8951912" cy="66675"/>
            </a:xfrm>
            <a:prstGeom prst="rect">
              <a:avLst/>
            </a:prstGeom>
            <a:solidFill>
              <a:srgbClr val="FED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7718" tIns="48860" rIns="97718" bIns="48860" anchor="ctr"/>
            <a:lstStyle/>
            <a:p>
              <a:endParaRPr lang="ru-RU" altLang="ru-RU"/>
            </a:p>
          </p:txBody>
        </p:sp>
        <p:sp>
          <p:nvSpPr>
            <p:cNvPr id="5129" name="Заголовок 1">
              <a:extLst>
                <a:ext uri="{FF2B5EF4-FFF2-40B4-BE49-F238E27FC236}">
                  <a16:creationId xmlns:a16="http://schemas.microsoft.com/office/drawing/2014/main" id="{28C01DB8-ECD7-B1E4-5F3C-CB6E720F5BA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4958" y="233760"/>
              <a:ext cx="6214159" cy="7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718" tIns="48860" rIns="97718" bIns="4886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3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latin typeface="Europe" pitchFamily="50" charset="-52"/>
                </a:rPr>
                <a:t>Научно-практическая конференция «Основы нефтегазового дела» 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latin typeface="Europe" pitchFamily="50" charset="-52"/>
                </a:rPr>
                <a:t>для учащихся общеобразовательных организаций</a:t>
              </a:r>
            </a:p>
          </p:txBody>
        </p:sp>
      </p:grpSp>
      <p:pic>
        <p:nvPicPr>
          <p:cNvPr id="5125" name="Picture 15">
            <a:extLst>
              <a:ext uri="{FF2B5EF4-FFF2-40B4-BE49-F238E27FC236}">
                <a16:creationId xmlns:a16="http://schemas.microsoft.com/office/drawing/2014/main" id="{A644DB4D-6255-C9CC-74AF-272814FE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363" y="260350"/>
            <a:ext cx="614362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4CD97C-6F2F-4FC0-D44B-8CE888BB812B}"/>
              </a:ext>
            </a:extLst>
          </p:cNvPr>
          <p:cNvSpPr txBox="1"/>
          <p:nvPr/>
        </p:nvSpPr>
        <p:spPr>
          <a:xfrm>
            <a:off x="615031" y="1847825"/>
            <a:ext cx="8737547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cs typeface="Arial"/>
              </a:rPr>
              <a:t>Поскольку</a:t>
            </a:r>
            <a:r>
              <a:rPr lang="ru-RU" dirty="0">
                <a:highlight>
                  <a:srgbClr val="FFFFFF"/>
                </a:highlight>
                <a:latin typeface="Arial"/>
                <a:cs typeface="Arial"/>
              </a:rPr>
              <a:t> чаще всего применяют электрические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cs typeface="Arial"/>
              </a:rPr>
              <a:t>и радиометрические методы</a:t>
            </a:r>
            <a:r>
              <a:rPr lang="ru-RU" dirty="0">
                <a:highlight>
                  <a:srgbClr val="FFFFFF"/>
                </a:highlight>
                <a:latin typeface="Arial"/>
                <a:cs typeface="Arial"/>
              </a:rPr>
              <a:t> каротажа, то баз данных, где собраны соответствующие измерения, больше и они полнее.</a:t>
            </a:r>
            <a:endParaRPr lang="ru-RU" dirty="0">
              <a:cs typeface="Arial" panose="020B0604020202020204" pitchFamily="34" charset="0"/>
            </a:endParaRPr>
          </a:p>
          <a:p>
            <a:endParaRPr lang="ru-RU" dirty="0">
              <a:highlight>
                <a:srgbClr val="FFFFFF"/>
              </a:highlight>
              <a:latin typeface="Arial"/>
              <a:cs typeface="Arial"/>
            </a:endParaRPr>
          </a:p>
          <a:p>
            <a:r>
              <a:rPr lang="ru-RU" dirty="0">
                <a:highlight>
                  <a:srgbClr val="FFFFFF"/>
                </a:highlight>
                <a:latin typeface="Arial"/>
                <a:cs typeface="Arial"/>
              </a:rPr>
              <a:t>Одной из основных задач ГИС является определение геологического разреза, поэтому нас будут интересовать базы данных, в которых указаны еще и </a:t>
            </a:r>
            <a:r>
              <a:rPr lang="ru-RU" dirty="0" err="1">
                <a:highlight>
                  <a:srgbClr val="FFFFFF"/>
                </a:highlight>
                <a:latin typeface="Arial"/>
                <a:cs typeface="Arial"/>
              </a:rPr>
              <a:t>литотипы</a:t>
            </a:r>
            <a:r>
              <a:rPr lang="ru-RU" dirty="0">
                <a:highlight>
                  <a:srgbClr val="FFFFFF"/>
                </a:highlight>
                <a:latin typeface="Arial"/>
                <a:cs typeface="Arial"/>
              </a:rPr>
              <a:t>.</a:t>
            </a:r>
            <a:endParaRPr lang="ru-RU">
              <a:cs typeface="Arial"/>
            </a:endParaRPr>
          </a:p>
          <a:p>
            <a:endParaRPr lang="ru-RU" dirty="0">
              <a:highlight>
                <a:srgbClr val="FFFFFF"/>
              </a:highlight>
              <a:latin typeface="Arial"/>
              <a:cs typeface="Arial"/>
            </a:endParaRPr>
          </a:p>
          <a:p>
            <a:r>
              <a:rPr lang="ru-RU" dirty="0">
                <a:highlight>
                  <a:srgbClr val="FFFFFF"/>
                </a:highlight>
                <a:latin typeface="Arial"/>
                <a:cs typeface="Arial"/>
              </a:rPr>
              <a:t>В силу названных выше факторов, а также ограниченности вычислительных мощностей, используемого нами оборудования, мы выбрали базу данных, которая использовалась в конкурсе </a:t>
            </a:r>
            <a:r>
              <a:rPr lang="ru-RU" dirty="0" err="1">
                <a:solidFill>
                  <a:srgbClr val="1F2328"/>
                </a:solidFill>
                <a:highlight>
                  <a:srgbClr val="FFFFFF"/>
                </a:highlight>
                <a:latin typeface="Arial"/>
                <a:cs typeface="Arial"/>
              </a:rPr>
              <a:t>Geophysical</a:t>
            </a:r>
            <a:r>
              <a:rPr lang="ru-RU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cs typeface="Arial"/>
              </a:rPr>
              <a:t> </a:t>
            </a:r>
            <a:r>
              <a:rPr lang="ru-RU" dirty="0" err="1">
                <a:solidFill>
                  <a:srgbClr val="1F2328"/>
                </a:solidFill>
                <a:highlight>
                  <a:srgbClr val="FFFFFF"/>
                </a:highlight>
                <a:latin typeface="Arial"/>
                <a:cs typeface="Arial"/>
              </a:rPr>
              <a:t>Tutorial</a:t>
            </a:r>
            <a:r>
              <a:rPr lang="ru-RU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cs typeface="Arial"/>
              </a:rPr>
              <a:t> Machine Learning </a:t>
            </a:r>
            <a:r>
              <a:rPr lang="ru-RU" dirty="0" err="1">
                <a:solidFill>
                  <a:srgbClr val="1F2328"/>
                </a:solidFill>
                <a:highlight>
                  <a:srgbClr val="FFFFFF"/>
                </a:highlight>
                <a:latin typeface="Arial"/>
                <a:cs typeface="Arial"/>
              </a:rPr>
              <a:t>Contest</a:t>
            </a:r>
            <a:r>
              <a:rPr lang="ru-RU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cs typeface="Arial"/>
              </a:rPr>
              <a:t> 2016.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cs typeface="Arial"/>
            </a:endParaRPr>
          </a:p>
          <a:p>
            <a:endParaRPr lang="ru-RU" dirty="0">
              <a:solidFill>
                <a:srgbClr val="1F2328"/>
              </a:solidFill>
              <a:highlight>
                <a:srgbClr val="FFFFFF"/>
              </a:highlight>
              <a:latin typeface="Arial"/>
              <a:cs typeface="Arial"/>
            </a:endParaRPr>
          </a:p>
          <a:p>
            <a:r>
              <a:rPr lang="ru-RU" dirty="0">
                <a:solidFill>
                  <a:srgbClr val="1F2328"/>
                </a:solidFill>
                <a:highlight>
                  <a:srgbClr val="FFFFFF"/>
                </a:highlight>
                <a:latin typeface="Arial"/>
                <a:cs typeface="Arial"/>
              </a:rPr>
              <a:t>Соответственно, сравнивать наши результаты мы будем с результатами победителей конкурса, которые использовали модели машинного обучения, отличные от нашей.</a:t>
            </a:r>
            <a:endParaRPr lang="ru-RU">
              <a:highlight>
                <a:srgbClr val="FFFFFF"/>
              </a:highlight>
              <a:cs typeface="Arial"/>
            </a:endParaRPr>
          </a:p>
          <a:p>
            <a:endParaRPr lang="ru-RU" dirty="0">
              <a:highlight>
                <a:srgbClr val="FFFFFF"/>
              </a:highligh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721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05B3494-F5B3-9600-940B-F15E8931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21050" y="6840538"/>
            <a:ext cx="3079750" cy="392112"/>
          </a:xfrm>
        </p:spPr>
        <p:txBody>
          <a:bodyPr/>
          <a:lstStyle/>
          <a:p>
            <a:pPr algn="ctr"/>
            <a:fld id="{B1C12C76-47BA-491F-8086-A2E864056BE7}" type="slidenum">
              <a:rPr lang="ru-RU" altLang="ru-RU"/>
              <a:pPr algn="ctr"/>
              <a:t>7</a:t>
            </a:fld>
            <a:endParaRPr lang="ru-RU" altLang="ru-RU"/>
          </a:p>
        </p:txBody>
      </p:sp>
      <p:sp>
        <p:nvSpPr>
          <p:cNvPr id="5123" name="Text Box 11">
            <a:extLst>
              <a:ext uri="{FF2B5EF4-FFF2-40B4-BE49-F238E27FC236}">
                <a16:creationId xmlns:a16="http://schemas.microsoft.com/office/drawing/2014/main" id="{EDA2EBF7-D2B1-65DF-397C-FD895B184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428" y="1328028"/>
            <a:ext cx="74201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2000" b="1" dirty="0">
                <a:latin typeface="Europe"/>
                <a:cs typeface="Arial"/>
              </a:rPr>
              <a:t>База данных</a:t>
            </a:r>
            <a:endParaRPr lang="ru-RU" sz="2000" dirty="0">
              <a:latin typeface="Europe"/>
              <a:cs typeface="Arial"/>
            </a:endParaRPr>
          </a:p>
        </p:txBody>
      </p:sp>
      <p:grpSp>
        <p:nvGrpSpPr>
          <p:cNvPr id="5124" name="Группа 17">
            <a:extLst>
              <a:ext uri="{FF2B5EF4-FFF2-40B4-BE49-F238E27FC236}">
                <a16:creationId xmlns:a16="http://schemas.microsoft.com/office/drawing/2014/main" id="{3FA6B72D-C62C-2BA1-00A8-7DE6ED387338}"/>
              </a:ext>
            </a:extLst>
          </p:cNvPr>
          <p:cNvGrpSpPr>
            <a:grpSpLocks/>
          </p:cNvGrpSpPr>
          <p:nvPr/>
        </p:nvGrpSpPr>
        <p:grpSpPr bwMode="auto">
          <a:xfrm>
            <a:off x="374650" y="233363"/>
            <a:ext cx="8974138" cy="6403975"/>
            <a:chOff x="374958" y="233760"/>
            <a:chExt cx="8973383" cy="6403379"/>
          </a:xfrm>
        </p:grpSpPr>
        <p:sp>
          <p:nvSpPr>
            <p:cNvPr id="5126" name="Rectangle 5">
              <a:extLst>
                <a:ext uri="{FF2B5EF4-FFF2-40B4-BE49-F238E27FC236}">
                  <a16:creationId xmlns:a16="http://schemas.microsoft.com/office/drawing/2014/main" id="{0FD047B0-11A0-653A-9372-F1FB64EB6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29" y="6570464"/>
              <a:ext cx="8951912" cy="66675"/>
            </a:xfrm>
            <a:prstGeom prst="rect">
              <a:avLst/>
            </a:prstGeom>
            <a:solidFill>
              <a:srgbClr val="FED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7718" tIns="48860" rIns="97718" bIns="48860" anchor="ctr"/>
            <a:lstStyle/>
            <a:p>
              <a:endParaRPr lang="ru-RU" altLang="ru-RU"/>
            </a:p>
          </p:txBody>
        </p:sp>
        <p:grpSp>
          <p:nvGrpSpPr>
            <p:cNvPr id="5127" name="Группа 19">
              <a:extLst>
                <a:ext uri="{FF2B5EF4-FFF2-40B4-BE49-F238E27FC236}">
                  <a16:creationId xmlns:a16="http://schemas.microsoft.com/office/drawing/2014/main" id="{6A686888-173F-8C1D-4DA4-4CA5CBC8E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68833" y="248543"/>
              <a:ext cx="1687190" cy="633289"/>
              <a:chOff x="1794269" y="392559"/>
              <a:chExt cx="3989289" cy="1497385"/>
            </a:xfrm>
          </p:grpSpPr>
          <p:pic>
            <p:nvPicPr>
              <p:cNvPr id="5130" name="Рисунок 23">
                <a:extLst>
                  <a:ext uri="{FF2B5EF4-FFF2-40B4-BE49-F238E27FC236}">
                    <a16:creationId xmlns:a16="http://schemas.microsoft.com/office/drawing/2014/main" id="{7E9E8818-7BB8-ECBD-6DB7-476CEB3497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6331" y="392559"/>
                <a:ext cx="1767227" cy="1497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31" name="Рисунок 24">
                <a:extLst>
                  <a:ext uri="{FF2B5EF4-FFF2-40B4-BE49-F238E27FC236}">
                    <a16:creationId xmlns:a16="http://schemas.microsoft.com/office/drawing/2014/main" id="{A3E09908-127B-46BF-D05F-0A7C8B6E8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4269" y="392559"/>
                <a:ext cx="1509460" cy="1497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128" name="Rectangle 5">
              <a:extLst>
                <a:ext uri="{FF2B5EF4-FFF2-40B4-BE49-F238E27FC236}">
                  <a16:creationId xmlns:a16="http://schemas.microsoft.com/office/drawing/2014/main" id="{246D5E00-042D-574D-7D34-C276FCB18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29" y="1025848"/>
              <a:ext cx="8951912" cy="66675"/>
            </a:xfrm>
            <a:prstGeom prst="rect">
              <a:avLst/>
            </a:prstGeom>
            <a:solidFill>
              <a:srgbClr val="FED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7718" tIns="48860" rIns="97718" bIns="48860" anchor="ctr"/>
            <a:lstStyle/>
            <a:p>
              <a:endParaRPr lang="ru-RU" altLang="ru-RU"/>
            </a:p>
          </p:txBody>
        </p:sp>
        <p:sp>
          <p:nvSpPr>
            <p:cNvPr id="5129" name="Заголовок 1">
              <a:extLst>
                <a:ext uri="{FF2B5EF4-FFF2-40B4-BE49-F238E27FC236}">
                  <a16:creationId xmlns:a16="http://schemas.microsoft.com/office/drawing/2014/main" id="{28C01DB8-ECD7-B1E4-5F3C-CB6E720F5BA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4958" y="233760"/>
              <a:ext cx="6214159" cy="7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718" tIns="48860" rIns="97718" bIns="4886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3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latin typeface="Europe" pitchFamily="50" charset="-52"/>
                </a:rPr>
                <a:t>Научно-практическая конференция «Основы нефтегазового дела» 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latin typeface="Europe" pitchFamily="50" charset="-52"/>
                </a:rPr>
                <a:t>для учащихся общеобразовательных организаций</a:t>
              </a:r>
            </a:p>
          </p:txBody>
        </p:sp>
      </p:grpSp>
      <p:pic>
        <p:nvPicPr>
          <p:cNvPr id="5125" name="Picture 15">
            <a:extLst>
              <a:ext uri="{FF2B5EF4-FFF2-40B4-BE49-F238E27FC236}">
                <a16:creationId xmlns:a16="http://schemas.microsoft.com/office/drawing/2014/main" id="{A644DB4D-6255-C9CC-74AF-272814FE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363" y="260350"/>
            <a:ext cx="614362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4CD97C-6F2F-4FC0-D44B-8CE888BB812B}"/>
              </a:ext>
            </a:extLst>
          </p:cNvPr>
          <p:cNvSpPr txBox="1"/>
          <p:nvPr/>
        </p:nvSpPr>
        <p:spPr>
          <a:xfrm>
            <a:off x="615031" y="1790969"/>
            <a:ext cx="8775486" cy="12464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500" dirty="0">
                <a:highlight>
                  <a:srgbClr val="FFFFFF"/>
                </a:highlight>
                <a:latin typeface="Arial"/>
                <a:cs typeface="Arial"/>
              </a:rPr>
              <a:t>База данных содержит в себе информацию о </a:t>
            </a:r>
            <a:r>
              <a:rPr lang="ru-RU" sz="15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cs typeface="Arial"/>
              </a:rPr>
              <a:t>каротаже 10</a:t>
            </a:r>
            <a:r>
              <a:rPr lang="ru-RU" sz="1500" dirty="0">
                <a:highlight>
                  <a:srgbClr val="FFFFFF"/>
                </a:highlight>
                <a:latin typeface="Arial"/>
                <a:cs typeface="Arial"/>
              </a:rPr>
              <a:t> скважин: </a:t>
            </a:r>
            <a:r>
              <a:rPr lang="ru-RU" sz="1500" dirty="0" err="1">
                <a:highlight>
                  <a:srgbClr val="FFFFFF"/>
                </a:highlight>
                <a:latin typeface="Arial"/>
                <a:cs typeface="Arial"/>
              </a:rPr>
              <a:t>литотипе</a:t>
            </a:r>
            <a:r>
              <a:rPr lang="ru-RU" sz="1500" dirty="0">
                <a:highlight>
                  <a:srgbClr val="FFFFFF"/>
                </a:highlight>
                <a:latin typeface="Arial"/>
                <a:cs typeface="Arial"/>
              </a:rPr>
              <a:t>, формации, названии скважины, глубине замера, измеренные значения ГК (GR), удельного сопротивления (ILD_log10), разницы в пористости по плотности нейтронов (</a:t>
            </a:r>
            <a:r>
              <a:rPr lang="ru-RU" sz="1500" dirty="0" err="1">
                <a:highlight>
                  <a:srgbClr val="FFFFFF"/>
                </a:highlight>
                <a:latin typeface="Arial"/>
                <a:cs typeface="Arial"/>
              </a:rPr>
              <a:t>DeltaPHI</a:t>
            </a:r>
            <a:r>
              <a:rPr lang="ru-RU" sz="1500" dirty="0">
                <a:highlight>
                  <a:srgbClr val="FFFFFF"/>
                </a:highlight>
                <a:latin typeface="Arial"/>
                <a:cs typeface="Arial"/>
              </a:rPr>
              <a:t>), </a:t>
            </a:r>
            <a:r>
              <a:rPr lang="ru-RU" sz="1500" dirty="0" err="1">
                <a:solidFill>
                  <a:srgbClr val="000000"/>
                </a:solidFill>
                <a:highlight>
                  <a:srgbClr val="FFFFFF"/>
                </a:highlight>
                <a:latin typeface="Arial"/>
                <a:cs typeface="Arial"/>
              </a:rPr>
              <a:t>c</a:t>
            </a:r>
            <a:r>
              <a:rPr lang="ru-RU" sz="1500" dirty="0" err="1">
                <a:solidFill>
                  <a:srgbClr val="212529"/>
                </a:solidFill>
                <a:highlight>
                  <a:srgbClr val="FFFFFF"/>
                </a:highlight>
                <a:latin typeface="Arial"/>
                <a:cs typeface="Arial"/>
              </a:rPr>
              <a:t>редней</a:t>
            </a:r>
            <a:r>
              <a:rPr lang="ru-RU" sz="1500" dirty="0">
                <a:solidFill>
                  <a:srgbClr val="212529"/>
                </a:solidFill>
                <a:highlight>
                  <a:srgbClr val="FFFFFF"/>
                </a:highlight>
                <a:latin typeface="Arial"/>
                <a:cs typeface="Arial"/>
              </a:rPr>
              <a:t> пористости нейтронной плотности (PHIND), фотоэлектрического эффекта (PE), относительного положения (RELPOS) и др.</a:t>
            </a:r>
            <a:endParaRPr lang="ru-RU" dirty="0">
              <a:cs typeface="Arial" panose="020B0604020202020204" pitchFamily="34" charset="0"/>
            </a:endParaRPr>
          </a:p>
        </p:txBody>
      </p:sp>
      <p:pic>
        <p:nvPicPr>
          <p:cNvPr id="2" name="Рисунок 3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077A4B22-5F33-8D94-0641-D3A4AD109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121" y="3143282"/>
            <a:ext cx="8737117" cy="317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1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05B3494-F5B3-9600-940B-F15E8931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21050" y="6840538"/>
            <a:ext cx="3079750" cy="392112"/>
          </a:xfrm>
        </p:spPr>
        <p:txBody>
          <a:bodyPr/>
          <a:lstStyle/>
          <a:p>
            <a:pPr algn="ctr"/>
            <a:fld id="{B1C12C76-47BA-491F-8086-A2E864056BE7}" type="slidenum">
              <a:rPr lang="ru-RU" altLang="ru-RU"/>
              <a:pPr algn="ctr"/>
              <a:t>8</a:t>
            </a:fld>
            <a:endParaRPr lang="ru-RU" altLang="ru-RU"/>
          </a:p>
        </p:txBody>
      </p:sp>
      <p:sp>
        <p:nvSpPr>
          <p:cNvPr id="5123" name="Text Box 11">
            <a:extLst>
              <a:ext uri="{FF2B5EF4-FFF2-40B4-BE49-F238E27FC236}">
                <a16:creationId xmlns:a16="http://schemas.microsoft.com/office/drawing/2014/main" id="{EDA2EBF7-D2B1-65DF-397C-FD895B184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428" y="1328028"/>
            <a:ext cx="74201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2000" b="1" dirty="0">
                <a:latin typeface="Europe"/>
                <a:cs typeface="Arial"/>
              </a:rPr>
              <a:t>База данных</a:t>
            </a:r>
            <a:endParaRPr lang="ru-RU" sz="2000" dirty="0">
              <a:latin typeface="Europe"/>
              <a:cs typeface="Arial"/>
            </a:endParaRPr>
          </a:p>
        </p:txBody>
      </p:sp>
      <p:grpSp>
        <p:nvGrpSpPr>
          <p:cNvPr id="5124" name="Группа 17">
            <a:extLst>
              <a:ext uri="{FF2B5EF4-FFF2-40B4-BE49-F238E27FC236}">
                <a16:creationId xmlns:a16="http://schemas.microsoft.com/office/drawing/2014/main" id="{3FA6B72D-C62C-2BA1-00A8-7DE6ED387338}"/>
              </a:ext>
            </a:extLst>
          </p:cNvPr>
          <p:cNvGrpSpPr>
            <a:grpSpLocks/>
          </p:cNvGrpSpPr>
          <p:nvPr/>
        </p:nvGrpSpPr>
        <p:grpSpPr bwMode="auto">
          <a:xfrm>
            <a:off x="374650" y="233363"/>
            <a:ext cx="8974138" cy="6403975"/>
            <a:chOff x="374958" y="233760"/>
            <a:chExt cx="8973383" cy="6403379"/>
          </a:xfrm>
        </p:grpSpPr>
        <p:sp>
          <p:nvSpPr>
            <p:cNvPr id="5126" name="Rectangle 5">
              <a:extLst>
                <a:ext uri="{FF2B5EF4-FFF2-40B4-BE49-F238E27FC236}">
                  <a16:creationId xmlns:a16="http://schemas.microsoft.com/office/drawing/2014/main" id="{0FD047B0-11A0-653A-9372-F1FB64EB6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29" y="6570464"/>
              <a:ext cx="8951912" cy="66675"/>
            </a:xfrm>
            <a:prstGeom prst="rect">
              <a:avLst/>
            </a:prstGeom>
            <a:solidFill>
              <a:srgbClr val="FED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7718" tIns="48860" rIns="97718" bIns="48860" anchor="ctr"/>
            <a:lstStyle/>
            <a:p>
              <a:endParaRPr lang="ru-RU" altLang="ru-RU"/>
            </a:p>
          </p:txBody>
        </p:sp>
        <p:grpSp>
          <p:nvGrpSpPr>
            <p:cNvPr id="5127" name="Группа 19">
              <a:extLst>
                <a:ext uri="{FF2B5EF4-FFF2-40B4-BE49-F238E27FC236}">
                  <a16:creationId xmlns:a16="http://schemas.microsoft.com/office/drawing/2014/main" id="{6A686888-173F-8C1D-4DA4-4CA5CBC8E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68833" y="248543"/>
              <a:ext cx="1687190" cy="633289"/>
              <a:chOff x="1794269" y="392559"/>
              <a:chExt cx="3989289" cy="1497385"/>
            </a:xfrm>
          </p:grpSpPr>
          <p:pic>
            <p:nvPicPr>
              <p:cNvPr id="5130" name="Рисунок 23">
                <a:extLst>
                  <a:ext uri="{FF2B5EF4-FFF2-40B4-BE49-F238E27FC236}">
                    <a16:creationId xmlns:a16="http://schemas.microsoft.com/office/drawing/2014/main" id="{7E9E8818-7BB8-ECBD-6DB7-476CEB3497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6331" y="392559"/>
                <a:ext cx="1767227" cy="1497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31" name="Рисунок 24">
                <a:extLst>
                  <a:ext uri="{FF2B5EF4-FFF2-40B4-BE49-F238E27FC236}">
                    <a16:creationId xmlns:a16="http://schemas.microsoft.com/office/drawing/2014/main" id="{A3E09908-127B-46BF-D05F-0A7C8B6E8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4269" y="392559"/>
                <a:ext cx="1509460" cy="1497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128" name="Rectangle 5">
              <a:extLst>
                <a:ext uri="{FF2B5EF4-FFF2-40B4-BE49-F238E27FC236}">
                  <a16:creationId xmlns:a16="http://schemas.microsoft.com/office/drawing/2014/main" id="{246D5E00-042D-574D-7D34-C276FCB18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29" y="1025848"/>
              <a:ext cx="8951912" cy="66675"/>
            </a:xfrm>
            <a:prstGeom prst="rect">
              <a:avLst/>
            </a:prstGeom>
            <a:solidFill>
              <a:srgbClr val="FED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7718" tIns="48860" rIns="97718" bIns="48860" anchor="ctr"/>
            <a:lstStyle/>
            <a:p>
              <a:endParaRPr lang="ru-RU" altLang="ru-RU"/>
            </a:p>
          </p:txBody>
        </p:sp>
        <p:sp>
          <p:nvSpPr>
            <p:cNvPr id="5129" name="Заголовок 1">
              <a:extLst>
                <a:ext uri="{FF2B5EF4-FFF2-40B4-BE49-F238E27FC236}">
                  <a16:creationId xmlns:a16="http://schemas.microsoft.com/office/drawing/2014/main" id="{28C01DB8-ECD7-B1E4-5F3C-CB6E720F5BA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4958" y="233760"/>
              <a:ext cx="6214159" cy="7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718" tIns="48860" rIns="97718" bIns="4886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3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latin typeface="Europe" pitchFamily="50" charset="-52"/>
                </a:rPr>
                <a:t>Научно-практическая конференция «Основы нефтегазового дела» 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latin typeface="Europe" pitchFamily="50" charset="-52"/>
                </a:rPr>
                <a:t>для учащихся общеобразовательных организаций</a:t>
              </a:r>
            </a:p>
          </p:txBody>
        </p:sp>
      </p:grpSp>
      <p:pic>
        <p:nvPicPr>
          <p:cNvPr id="5125" name="Picture 15">
            <a:extLst>
              <a:ext uri="{FF2B5EF4-FFF2-40B4-BE49-F238E27FC236}">
                <a16:creationId xmlns:a16="http://schemas.microsoft.com/office/drawing/2014/main" id="{A644DB4D-6255-C9CC-74AF-272814FE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363" y="260350"/>
            <a:ext cx="614362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4CD97C-6F2F-4FC0-D44B-8CE888BB812B}"/>
              </a:ext>
            </a:extLst>
          </p:cNvPr>
          <p:cNvSpPr txBox="1"/>
          <p:nvPr/>
        </p:nvSpPr>
        <p:spPr>
          <a:xfrm>
            <a:off x="615031" y="1790969"/>
            <a:ext cx="8908272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500" dirty="0">
                <a:solidFill>
                  <a:srgbClr val="212529"/>
                </a:solidFill>
                <a:highlight>
                  <a:srgbClr val="FFFFFF"/>
                </a:highlight>
                <a:latin typeface="Arial"/>
                <a:cs typeface="Arial"/>
              </a:rPr>
              <a:t>Из всех характеристик мы оставим только те, где заполнены все колонки. В дальнейшем, для обучения алгоритма мы будем использовать 9 из 10 скважин, а предсказывать будем литологию оставшейся скважины.</a:t>
            </a:r>
            <a:endParaRPr lang="ru-RU" sz="1500" dirty="0">
              <a:solidFill>
                <a:srgbClr val="212529"/>
              </a:solidFill>
              <a:highlight>
                <a:srgbClr val="FFFFFF"/>
              </a:highlight>
              <a:cs typeface="Arial" panose="020B0604020202020204" pitchFamily="34" charset="0"/>
            </a:endParaRPr>
          </a:p>
        </p:txBody>
      </p:sp>
      <p:pic>
        <p:nvPicPr>
          <p:cNvPr id="4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50A6CDE1-8220-BB92-A125-ACB8FA204C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0725" y="2918005"/>
            <a:ext cx="5825304" cy="338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9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05B3494-F5B3-9600-940B-F15E8931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21050" y="6840538"/>
            <a:ext cx="3079750" cy="392112"/>
          </a:xfrm>
        </p:spPr>
        <p:txBody>
          <a:bodyPr/>
          <a:lstStyle/>
          <a:p>
            <a:pPr algn="ctr"/>
            <a:fld id="{B1C12C76-47BA-491F-8086-A2E864056BE7}" type="slidenum">
              <a:rPr lang="ru-RU" altLang="ru-RU"/>
              <a:pPr algn="ctr"/>
              <a:t>9</a:t>
            </a:fld>
            <a:endParaRPr lang="ru-RU" altLang="ru-RU"/>
          </a:p>
        </p:txBody>
      </p:sp>
      <p:sp>
        <p:nvSpPr>
          <p:cNvPr id="5123" name="Text Box 11">
            <a:extLst>
              <a:ext uri="{FF2B5EF4-FFF2-40B4-BE49-F238E27FC236}">
                <a16:creationId xmlns:a16="http://schemas.microsoft.com/office/drawing/2014/main" id="{EDA2EBF7-D2B1-65DF-397C-FD895B184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428" y="1328028"/>
            <a:ext cx="74201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2000" b="1" dirty="0">
                <a:latin typeface="Europe"/>
                <a:cs typeface="Arial"/>
              </a:rPr>
              <a:t>Алгоритм Топологической Классификации</a:t>
            </a:r>
            <a:endParaRPr lang="ru-RU" sz="2000" dirty="0">
              <a:latin typeface="Europe"/>
              <a:cs typeface="Arial"/>
            </a:endParaRPr>
          </a:p>
        </p:txBody>
      </p:sp>
      <p:grpSp>
        <p:nvGrpSpPr>
          <p:cNvPr id="5124" name="Группа 17">
            <a:extLst>
              <a:ext uri="{FF2B5EF4-FFF2-40B4-BE49-F238E27FC236}">
                <a16:creationId xmlns:a16="http://schemas.microsoft.com/office/drawing/2014/main" id="{3FA6B72D-C62C-2BA1-00A8-7DE6ED387338}"/>
              </a:ext>
            </a:extLst>
          </p:cNvPr>
          <p:cNvGrpSpPr>
            <a:grpSpLocks/>
          </p:cNvGrpSpPr>
          <p:nvPr/>
        </p:nvGrpSpPr>
        <p:grpSpPr bwMode="auto">
          <a:xfrm>
            <a:off x="374650" y="233363"/>
            <a:ext cx="8974138" cy="6403975"/>
            <a:chOff x="374958" y="233760"/>
            <a:chExt cx="8973383" cy="6403379"/>
          </a:xfrm>
        </p:grpSpPr>
        <p:sp>
          <p:nvSpPr>
            <p:cNvPr id="5126" name="Rectangle 5">
              <a:extLst>
                <a:ext uri="{FF2B5EF4-FFF2-40B4-BE49-F238E27FC236}">
                  <a16:creationId xmlns:a16="http://schemas.microsoft.com/office/drawing/2014/main" id="{0FD047B0-11A0-653A-9372-F1FB64EB62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29" y="6570464"/>
              <a:ext cx="8951912" cy="66675"/>
            </a:xfrm>
            <a:prstGeom prst="rect">
              <a:avLst/>
            </a:prstGeom>
            <a:solidFill>
              <a:srgbClr val="FED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7718" tIns="48860" rIns="97718" bIns="48860" anchor="ctr"/>
            <a:lstStyle/>
            <a:p>
              <a:endParaRPr lang="ru-RU" altLang="ru-RU"/>
            </a:p>
          </p:txBody>
        </p:sp>
        <p:grpSp>
          <p:nvGrpSpPr>
            <p:cNvPr id="5127" name="Группа 19">
              <a:extLst>
                <a:ext uri="{FF2B5EF4-FFF2-40B4-BE49-F238E27FC236}">
                  <a16:creationId xmlns:a16="http://schemas.microsoft.com/office/drawing/2014/main" id="{6A686888-173F-8C1D-4DA4-4CA5CBC8EF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68833" y="248543"/>
              <a:ext cx="1687190" cy="633289"/>
              <a:chOff x="1794269" y="392559"/>
              <a:chExt cx="3989289" cy="1497385"/>
            </a:xfrm>
          </p:grpSpPr>
          <p:pic>
            <p:nvPicPr>
              <p:cNvPr id="5130" name="Рисунок 23">
                <a:extLst>
                  <a:ext uri="{FF2B5EF4-FFF2-40B4-BE49-F238E27FC236}">
                    <a16:creationId xmlns:a16="http://schemas.microsoft.com/office/drawing/2014/main" id="{7E9E8818-7BB8-ECBD-6DB7-476CEB3497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6331" y="392559"/>
                <a:ext cx="1767227" cy="1497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131" name="Рисунок 24">
                <a:extLst>
                  <a:ext uri="{FF2B5EF4-FFF2-40B4-BE49-F238E27FC236}">
                    <a16:creationId xmlns:a16="http://schemas.microsoft.com/office/drawing/2014/main" id="{A3E09908-127B-46BF-D05F-0A7C8B6E8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4269" y="392559"/>
                <a:ext cx="1509460" cy="14973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128" name="Rectangle 5">
              <a:extLst>
                <a:ext uri="{FF2B5EF4-FFF2-40B4-BE49-F238E27FC236}">
                  <a16:creationId xmlns:a16="http://schemas.microsoft.com/office/drawing/2014/main" id="{246D5E00-042D-574D-7D34-C276FCB18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29" y="1025848"/>
              <a:ext cx="8951912" cy="66675"/>
            </a:xfrm>
            <a:prstGeom prst="rect">
              <a:avLst/>
            </a:prstGeom>
            <a:solidFill>
              <a:srgbClr val="FED20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7718" tIns="48860" rIns="97718" bIns="48860" anchor="ctr"/>
            <a:lstStyle/>
            <a:p>
              <a:endParaRPr lang="ru-RU" altLang="ru-RU"/>
            </a:p>
          </p:txBody>
        </p:sp>
        <p:sp>
          <p:nvSpPr>
            <p:cNvPr id="5129" name="Заголовок 1">
              <a:extLst>
                <a:ext uri="{FF2B5EF4-FFF2-40B4-BE49-F238E27FC236}">
                  <a16:creationId xmlns:a16="http://schemas.microsoft.com/office/drawing/2014/main" id="{28C01DB8-ECD7-B1E4-5F3C-CB6E720F5BA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4958" y="233760"/>
              <a:ext cx="6214159" cy="79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718" tIns="48860" rIns="97718" bIns="48860" anchor="ctr"/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3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5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latin typeface="Europe" pitchFamily="50" charset="-52"/>
                </a:rPr>
                <a:t>Научно-практическая конференция «Основы нефтегазового дела» 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latin typeface="Europe" pitchFamily="50" charset="-52"/>
                </a:rPr>
                <a:t>для учащихся общеобразовательных организаций</a:t>
              </a:r>
            </a:p>
          </p:txBody>
        </p:sp>
      </p:grpSp>
      <p:pic>
        <p:nvPicPr>
          <p:cNvPr id="5125" name="Picture 15">
            <a:extLst>
              <a:ext uri="{FF2B5EF4-FFF2-40B4-BE49-F238E27FC236}">
                <a16:creationId xmlns:a16="http://schemas.microsoft.com/office/drawing/2014/main" id="{A644DB4D-6255-C9CC-74AF-272814FE1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363" y="260350"/>
            <a:ext cx="614362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4CD97C-6F2F-4FC0-D44B-8CE888BB812B}"/>
              </a:ext>
            </a:extLst>
          </p:cNvPr>
          <p:cNvSpPr txBox="1"/>
          <p:nvPr/>
        </p:nvSpPr>
        <p:spPr>
          <a:xfrm>
            <a:off x="615031" y="1847825"/>
            <a:ext cx="8737547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highlight>
                  <a:srgbClr val="FFFFFF"/>
                </a:highlight>
                <a:latin typeface="Arial"/>
                <a:cs typeface="Arial"/>
              </a:rPr>
              <a:t>Алгоритм топологической классификации был представлен в статье </a:t>
            </a:r>
            <a:r>
              <a:rPr lang="ru-RU" i="1" dirty="0" err="1">
                <a:highlight>
                  <a:srgbClr val="FFFFFF"/>
                </a:highlight>
                <a:latin typeface="Constantia"/>
                <a:cs typeface="Arial"/>
              </a:rPr>
              <a:t>R.Kindelan</a:t>
            </a:r>
            <a:r>
              <a:rPr lang="ru-RU" i="1" dirty="0">
                <a:highlight>
                  <a:srgbClr val="FFFFFF"/>
                </a:highlight>
                <a:latin typeface="Constantia"/>
                <a:cs typeface="Arial"/>
              </a:rPr>
              <a:t>, </a:t>
            </a:r>
            <a:r>
              <a:rPr lang="ru-RU" i="1" dirty="0" err="1">
                <a:highlight>
                  <a:srgbClr val="FFFFFF"/>
                </a:highlight>
                <a:latin typeface="Constantia"/>
                <a:cs typeface="Arial"/>
              </a:rPr>
              <a:t>J.Frias</a:t>
            </a:r>
            <a:r>
              <a:rPr lang="ru-RU" i="1" dirty="0">
                <a:highlight>
                  <a:srgbClr val="FFFFFF"/>
                </a:highlight>
                <a:latin typeface="Constantia"/>
                <a:cs typeface="Arial"/>
              </a:rPr>
              <a:t>, </a:t>
            </a:r>
            <a:r>
              <a:rPr lang="ru-RU" i="1" dirty="0" err="1">
                <a:highlight>
                  <a:srgbClr val="FFFFFF"/>
                </a:highlight>
                <a:latin typeface="Constantia"/>
                <a:cs typeface="Arial"/>
              </a:rPr>
              <a:t>M.Cerda</a:t>
            </a:r>
            <a:r>
              <a:rPr lang="ru-RU" i="1" dirty="0">
                <a:highlight>
                  <a:srgbClr val="FFFFFF"/>
                </a:highlight>
                <a:latin typeface="Constantia"/>
                <a:cs typeface="Arial"/>
              </a:rPr>
              <a:t>, </a:t>
            </a:r>
            <a:r>
              <a:rPr lang="ru-RU" i="1" dirty="0" err="1">
                <a:highlight>
                  <a:srgbClr val="FFFFFF"/>
                </a:highlight>
                <a:latin typeface="Constantia"/>
                <a:cs typeface="Arial"/>
              </a:rPr>
              <a:t>N.Hitchfield</a:t>
            </a:r>
            <a:r>
              <a:rPr lang="ru-RU" i="1" dirty="0">
                <a:highlight>
                  <a:srgbClr val="FFFFFF"/>
                </a:highlight>
                <a:latin typeface="Constantia"/>
                <a:cs typeface="Arial"/>
              </a:rPr>
              <a:t>, </a:t>
            </a:r>
            <a:r>
              <a:rPr lang="ru-RU" i="1" dirty="0" err="1">
                <a:highlight>
                  <a:srgbClr val="FFFFFF"/>
                </a:highlight>
                <a:latin typeface="Constantia"/>
                <a:cs typeface="Arial"/>
              </a:rPr>
              <a:t>Classification</a:t>
            </a:r>
            <a:r>
              <a:rPr lang="ru-RU" i="1" dirty="0">
                <a:highlight>
                  <a:srgbClr val="FFFFFF"/>
                </a:highlight>
                <a:latin typeface="Constantia"/>
                <a:cs typeface="Arial"/>
              </a:rPr>
              <a:t> </a:t>
            </a:r>
            <a:r>
              <a:rPr lang="ru-RU" i="1" dirty="0" err="1">
                <a:highlight>
                  <a:srgbClr val="FFFFFF"/>
                </a:highlight>
                <a:latin typeface="Constantia"/>
                <a:cs typeface="Arial"/>
              </a:rPr>
              <a:t>based</a:t>
            </a:r>
            <a:r>
              <a:rPr lang="ru-RU" i="1" dirty="0">
                <a:highlight>
                  <a:srgbClr val="FFFFFF"/>
                </a:highlight>
                <a:latin typeface="Constantia"/>
                <a:cs typeface="Arial"/>
              </a:rPr>
              <a:t> </a:t>
            </a:r>
            <a:r>
              <a:rPr lang="ru-RU" i="1" dirty="0" err="1">
                <a:highlight>
                  <a:srgbClr val="FFFFFF"/>
                </a:highlight>
                <a:latin typeface="Constantia"/>
                <a:cs typeface="Arial"/>
              </a:rPr>
              <a:t>on</a:t>
            </a:r>
            <a:r>
              <a:rPr lang="ru-RU" i="1" dirty="0">
                <a:highlight>
                  <a:srgbClr val="FFFFFF"/>
                </a:highlight>
                <a:latin typeface="Constantia"/>
                <a:cs typeface="Arial"/>
              </a:rPr>
              <a:t> </a:t>
            </a:r>
            <a:r>
              <a:rPr lang="ru-RU" i="1" dirty="0" err="1">
                <a:highlight>
                  <a:srgbClr val="FFFFFF"/>
                </a:highlight>
                <a:latin typeface="Constantia"/>
                <a:cs typeface="Arial"/>
              </a:rPr>
              <a:t>Topological</a:t>
            </a:r>
            <a:r>
              <a:rPr lang="ru-RU" i="1" dirty="0">
                <a:highlight>
                  <a:srgbClr val="FFFFFF"/>
                </a:highlight>
                <a:latin typeface="Constantia"/>
                <a:cs typeface="Arial"/>
              </a:rPr>
              <a:t> Data Analysis, </a:t>
            </a:r>
            <a:r>
              <a:rPr lang="ru-RU" i="1" dirty="0" err="1">
                <a:highlight>
                  <a:srgbClr val="FFFFFF"/>
                </a:highlight>
                <a:latin typeface="Constantia"/>
                <a:cs typeface="Arial"/>
              </a:rPr>
              <a:t>Feb</a:t>
            </a:r>
            <a:r>
              <a:rPr lang="ru-RU" i="1" dirty="0">
                <a:highlight>
                  <a:srgbClr val="FFFFFF"/>
                </a:highlight>
                <a:latin typeface="Constantia"/>
                <a:cs typeface="Arial"/>
              </a:rPr>
              <a:t>. 9 2021, </a:t>
            </a:r>
            <a:r>
              <a:rPr lang="ru-RU" dirty="0">
                <a:highlight>
                  <a:srgbClr val="FFFFFF"/>
                </a:highlight>
                <a:latin typeface="Arial"/>
                <a:cs typeface="Arial"/>
              </a:rPr>
              <a:t>где также сравнивался с другими моделями машинного обучения, такими как k-NN и </a:t>
            </a:r>
            <a:r>
              <a:rPr lang="ru-RU" dirty="0" err="1">
                <a:highlight>
                  <a:srgbClr val="FFFFFF"/>
                </a:highlight>
                <a:latin typeface="Arial"/>
                <a:cs typeface="Arial"/>
              </a:rPr>
              <a:t>wk</a:t>
            </a:r>
            <a:r>
              <a:rPr lang="ru-RU" dirty="0">
                <a:highlight>
                  <a:srgbClr val="FFFFFF"/>
                </a:highlight>
                <a:latin typeface="Arial"/>
                <a:cs typeface="Arial"/>
              </a:rPr>
              <a:t>-NN, на стандартном наборе баз данных, и местами превзошёл их.</a:t>
            </a:r>
            <a:endParaRPr lang="ru-RU" dirty="0">
              <a:highlight>
                <a:srgbClr val="FFFFFF"/>
              </a:highlight>
              <a:latin typeface="Constantia"/>
              <a:cs typeface="Arial"/>
            </a:endParaRPr>
          </a:p>
          <a:p>
            <a:endParaRPr lang="ru-RU" dirty="0">
              <a:highlight>
                <a:srgbClr val="FFFFFF"/>
              </a:highlight>
              <a:latin typeface="Arial"/>
              <a:cs typeface="Arial"/>
            </a:endParaRPr>
          </a:p>
          <a:p>
            <a:r>
              <a:rPr lang="ru-RU" dirty="0">
                <a:highlight>
                  <a:srgbClr val="FFFFFF"/>
                </a:highlight>
                <a:latin typeface="Arial"/>
                <a:cs typeface="Arial"/>
              </a:rPr>
              <a:t>Алгоритм было решено реализовать на языке </a:t>
            </a:r>
            <a:r>
              <a:rPr lang="ru-RU" b="1" i="1" dirty="0" err="1">
                <a:highlight>
                  <a:srgbClr val="FFFFFF"/>
                </a:highlight>
                <a:latin typeface="Constantia"/>
                <a:cs typeface="Arial"/>
              </a:rPr>
              <a:t>python</a:t>
            </a:r>
            <a:r>
              <a:rPr lang="ru-RU" b="1" i="1" dirty="0">
                <a:highlight>
                  <a:srgbClr val="FFFFFF"/>
                </a:highlight>
                <a:latin typeface="Constantia"/>
                <a:cs typeface="Arial"/>
              </a:rPr>
              <a:t> </a:t>
            </a:r>
            <a:r>
              <a:rPr lang="ru-RU" dirty="0">
                <a:highlight>
                  <a:srgbClr val="FFFFFF"/>
                </a:highlight>
                <a:latin typeface="Arial"/>
                <a:cs typeface="Arial"/>
              </a:rPr>
              <a:t>с использованием библиотек </a:t>
            </a:r>
            <a:r>
              <a:rPr lang="ru-RU" b="1" i="1" dirty="0" err="1">
                <a:highlight>
                  <a:srgbClr val="FFFFFF"/>
                </a:highlight>
                <a:latin typeface="Constantia"/>
                <a:cs typeface="Arial"/>
              </a:rPr>
              <a:t>pandas</a:t>
            </a:r>
            <a:r>
              <a:rPr lang="ru-RU" b="1" i="1" dirty="0">
                <a:highlight>
                  <a:srgbClr val="FFFFFF"/>
                </a:highlight>
                <a:latin typeface="Constantia"/>
                <a:cs typeface="Arial"/>
              </a:rPr>
              <a:t>,</a:t>
            </a:r>
            <a:r>
              <a:rPr lang="ru-RU" dirty="0">
                <a:highlight>
                  <a:srgbClr val="FFFFFF"/>
                </a:highlight>
                <a:latin typeface="Arial"/>
                <a:cs typeface="Arial"/>
              </a:rPr>
              <a:t> </a:t>
            </a:r>
            <a:r>
              <a:rPr lang="ru-RU" b="1" i="1" dirty="0" err="1">
                <a:highlight>
                  <a:srgbClr val="FFFFFF"/>
                </a:highlight>
                <a:latin typeface="Constantia"/>
                <a:cs typeface="Arial"/>
              </a:rPr>
              <a:t>numpy</a:t>
            </a:r>
            <a:r>
              <a:rPr lang="ru-RU" b="1" i="1" dirty="0">
                <a:highlight>
                  <a:srgbClr val="FFFFFF"/>
                </a:highlight>
                <a:latin typeface="Constantia"/>
                <a:cs typeface="Arial"/>
              </a:rPr>
              <a:t> </a:t>
            </a:r>
            <a:r>
              <a:rPr lang="ru-RU" dirty="0">
                <a:highlight>
                  <a:srgbClr val="FFFFFF"/>
                </a:highlight>
                <a:latin typeface="Arial"/>
                <a:cs typeface="Arial"/>
              </a:rPr>
              <a:t>и</a:t>
            </a:r>
            <a:r>
              <a:rPr lang="ru-RU" b="1" i="1" dirty="0">
                <a:highlight>
                  <a:srgbClr val="FFFFFF"/>
                </a:highlight>
                <a:latin typeface="Constantia"/>
                <a:cs typeface="Arial"/>
              </a:rPr>
              <a:t> </a:t>
            </a:r>
            <a:r>
              <a:rPr lang="ru-RU" b="1" i="1" dirty="0" err="1">
                <a:highlight>
                  <a:srgbClr val="FFFFFF"/>
                </a:highlight>
                <a:latin typeface="Constantia"/>
                <a:cs typeface="Arial"/>
              </a:rPr>
              <a:t>gudhi</a:t>
            </a:r>
            <a:r>
              <a:rPr lang="ru-RU" dirty="0">
                <a:highlight>
                  <a:srgbClr val="FFFFFF"/>
                </a:highlight>
                <a:latin typeface="Arial"/>
                <a:cs typeface="Arial"/>
              </a:rPr>
              <a:t>. </a:t>
            </a:r>
            <a:endParaRPr lang="ru-RU" b="1" i="1" dirty="0">
              <a:highlight>
                <a:srgbClr val="FFFFFF"/>
              </a:highlight>
              <a:latin typeface="Constantia"/>
              <a:cs typeface="Arial"/>
            </a:endParaRPr>
          </a:p>
          <a:p>
            <a:endParaRPr lang="ru-RU" i="1" dirty="0">
              <a:highlight>
                <a:srgbClr val="FFFFFF"/>
              </a:highlight>
              <a:latin typeface="Constantia"/>
              <a:cs typeface="Arial"/>
            </a:endParaRPr>
          </a:p>
        </p:txBody>
      </p:sp>
      <p:pic>
        <p:nvPicPr>
          <p:cNvPr id="4" name="Рисунок 4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3B7FD3F5-CB68-3A2C-92BF-AACD0DF40E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252" y="4144954"/>
            <a:ext cx="1673771" cy="1678450"/>
          </a:xfrm>
          <a:prstGeom prst="rect">
            <a:avLst/>
          </a:prstGeom>
        </p:spPr>
      </p:pic>
      <p:pic>
        <p:nvPicPr>
          <p:cNvPr id="5" name="Рисунок 5" descr="Изображение выглядит как текст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41700E82-BA04-C2B6-FB3B-530540AA44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4053" y="4018801"/>
            <a:ext cx="2741488" cy="822960"/>
          </a:xfrm>
          <a:prstGeom prst="rect">
            <a:avLst/>
          </a:prstGeom>
        </p:spPr>
      </p:pic>
      <p:pic>
        <p:nvPicPr>
          <p:cNvPr id="6" name="Рисунок 6" descr="Изображение выглядит как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3809C9B5-37FF-B71C-D01E-621ADDBF05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1647" y="4655446"/>
            <a:ext cx="2741488" cy="1234440"/>
          </a:xfrm>
          <a:prstGeom prst="rect">
            <a:avLst/>
          </a:prstGeom>
        </p:spPr>
      </p:pic>
      <p:pic>
        <p:nvPicPr>
          <p:cNvPr id="7" name="Рисунок 7" descr="Изображение выглядит как текст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707083F9-972D-208E-BDB9-8FBDD32E88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4137" y="3684358"/>
            <a:ext cx="1827659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6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Шаблон для рассылки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для рассылки</Template>
  <TotalTime>668</TotalTime>
  <Words>1686</Words>
  <Application>Microsoft Office PowerPoint</Application>
  <PresentationFormat>Произвольный</PresentationFormat>
  <Paragraphs>212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Constantia</vt:lpstr>
      <vt:lpstr>Europe</vt:lpstr>
      <vt:lpstr>Шаблон для рассылки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UN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презентации</dc:title>
  <dc:creator>Н.А. Истомина, тел. 71-18</dc:creator>
  <cp:lastModifiedBy>user</cp:lastModifiedBy>
  <cp:revision>1824</cp:revision>
  <dcterms:created xsi:type="dcterms:W3CDTF">2013-04-02T12:30:57Z</dcterms:created>
  <dcterms:modified xsi:type="dcterms:W3CDTF">2023-05-08T15:49:39Z</dcterms:modified>
</cp:coreProperties>
</file>