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2" r:id="rId3"/>
    <p:sldId id="405" r:id="rId4"/>
    <p:sldId id="375" r:id="rId5"/>
    <p:sldId id="376" r:id="rId6"/>
    <p:sldId id="386" r:id="rId7"/>
    <p:sldId id="377" r:id="rId8"/>
    <p:sldId id="389" r:id="rId9"/>
    <p:sldId id="390" r:id="rId10"/>
    <p:sldId id="406" r:id="rId11"/>
    <p:sldId id="381" r:id="rId12"/>
    <p:sldId id="382" r:id="rId13"/>
    <p:sldId id="384" r:id="rId14"/>
    <p:sldId id="395" r:id="rId15"/>
    <p:sldId id="396" r:id="rId16"/>
    <p:sldId id="397" r:id="rId17"/>
    <p:sldId id="398" r:id="rId18"/>
    <p:sldId id="399" r:id="rId19"/>
    <p:sldId id="393" r:id="rId20"/>
    <p:sldId id="394" r:id="rId21"/>
    <p:sldId id="407" r:id="rId22"/>
    <p:sldId id="385" r:id="rId23"/>
    <p:sldId id="400" r:id="rId24"/>
    <p:sldId id="401" r:id="rId25"/>
    <p:sldId id="391" r:id="rId26"/>
    <p:sldId id="392" r:id="rId27"/>
    <p:sldId id="402" r:id="rId28"/>
    <p:sldId id="403" r:id="rId29"/>
    <p:sldId id="404" r:id="rId30"/>
    <p:sldId id="408" r:id="rId31"/>
    <p:sldId id="387" r:id="rId32"/>
    <p:sldId id="388" r:id="rId33"/>
    <p:sldId id="409" r:id="rId34"/>
    <p:sldId id="410" r:id="rId35"/>
    <p:sldId id="411" r:id="rId36"/>
    <p:sldId id="412" r:id="rId37"/>
    <p:sldId id="414" r:id="rId38"/>
    <p:sldId id="415" r:id="rId39"/>
    <p:sldId id="416" r:id="rId40"/>
    <p:sldId id="418" r:id="rId41"/>
    <p:sldId id="417" r:id="rId42"/>
    <p:sldId id="419" r:id="rId43"/>
    <p:sldId id="420" r:id="rId44"/>
    <p:sldId id="413" r:id="rId45"/>
    <p:sldId id="378" r:id="rId46"/>
    <p:sldId id="380" r:id="rId47"/>
    <p:sldId id="379" r:id="rId48"/>
    <p:sldId id="374" r:id="rId49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94660"/>
  </p:normalViewPr>
  <p:slideViewPr>
    <p:cSldViewPr>
      <p:cViewPr varScale="1">
        <p:scale>
          <a:sx n="103" d="100"/>
          <a:sy n="103" d="100"/>
        </p:scale>
        <p:origin x="3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8FA6A0A-4A4E-45EC-BBC5-6071241C8C9C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BFFC52E-2FEA-4708-AF62-18A70661B2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3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4E3A7-9777-4AC8-A5DC-AADE62E3385C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D8D8D-AD81-4FDE-AE27-EE59C3EDC54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A15F6-902B-479A-B5B9-915FFCE742F2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EBA78-5176-44CB-B695-66BD34120E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776DB-ECAE-457C-82C4-2D1585982C43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FE213-3B8F-4D3F-926E-931166FD92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4959-AC06-429B-A271-978BB0CBFA42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4F700-9699-4FF1-9039-CC3EE89E1CD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6838-13E4-4E3E-9C25-C4A4F3334383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9EA5B-E230-44EC-968F-3EF0B65169E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F35A-D53E-4F9F-B811-30D2F7D5BB46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43578-2192-46CD-BE4E-281AD4F4ECC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1D2B8-AA85-46A0-89BD-829D1B6E7B93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3C7AA-9955-497D-9273-570AC09F0C3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CC7EE-9287-460A-8987-99BB1B77D774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9B2CC-7373-4FDD-A686-9EF01D1CFFB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EC05B-9D96-4D62-93D1-749DB1558024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669CC-54DB-45D9-8335-0EECE7371E5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9EB9F-5534-4E78-8C9B-4D7519685478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AE674-9EB5-46D4-911A-E6D8044F599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1C85C-E5A4-4D2D-8C81-17C691246037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949A0-1B2D-4710-BC90-FAC0915C30C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4AE67B-CBEF-4B48-9AAE-9150AA814D26}" type="datetime1">
              <a:rPr lang="fr-FR" smtClean="0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© Shujaa Solutions Ltd. 2010. All Rights Reserved.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AB1EA8-AA76-4780-B9CB-53453731C47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@michaelwakahe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awi.mobi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785813"/>
          </a:xfrm>
        </p:spPr>
        <p:txBody>
          <a:bodyPr/>
          <a:lstStyle/>
          <a:p>
            <a:r>
              <a:rPr lang="fr-CA" sz="3800" dirty="0" smtClean="0"/>
              <a:t/>
            </a:r>
            <a:br>
              <a:rPr lang="fr-CA" sz="3800" dirty="0" smtClean="0"/>
            </a:br>
            <a:r>
              <a:rPr lang="fr-CA" sz="3800" dirty="0" smtClean="0"/>
              <a:t>Mobile </a:t>
            </a:r>
            <a:r>
              <a:rPr lang="fr-CA" sz="3800" dirty="0" err="1" smtClean="0"/>
              <a:t>Website</a:t>
            </a:r>
            <a:r>
              <a:rPr lang="fr-CA" sz="3800" dirty="0" smtClean="0"/>
              <a:t> </a:t>
            </a:r>
            <a:r>
              <a:rPr lang="fr-CA" sz="3800" dirty="0" err="1" smtClean="0"/>
              <a:t>Development</a:t>
            </a:r>
            <a:r>
              <a:rPr lang="fr-CA" sz="3800" dirty="0" smtClean="0"/>
              <a:t/>
            </a:r>
            <a:br>
              <a:rPr lang="fr-CA" sz="3800" dirty="0" smtClean="0"/>
            </a:br>
            <a:r>
              <a:rPr lang="fr-CA" sz="3800" dirty="0" err="1" smtClean="0"/>
              <a:t>Overview</a:t>
            </a:r>
            <a:r>
              <a:rPr lang="fr-CA" sz="3800" dirty="0" smtClean="0"/>
              <a:t> of Java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52400" y="3962400"/>
            <a:ext cx="3581400" cy="1371600"/>
          </a:xfrm>
        </p:spPr>
        <p:txBody>
          <a:bodyPr/>
          <a:lstStyle/>
          <a:p>
            <a:pPr algn="l"/>
            <a:r>
              <a:rPr lang="fr-CA" sz="2600" dirty="0" smtClean="0">
                <a:solidFill>
                  <a:schemeClr val="tx1"/>
                </a:solidFill>
              </a:rPr>
              <a:t>By</a:t>
            </a:r>
            <a:r>
              <a:rPr lang="fr-CA" sz="26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fr-CA" sz="2600" dirty="0" smtClean="0">
                <a:solidFill>
                  <a:schemeClr val="tx1"/>
                </a:solidFill>
              </a:rPr>
              <a:t>Michael </a:t>
            </a:r>
            <a:r>
              <a:rPr lang="fr-CA" sz="2600" dirty="0" err="1" smtClean="0">
                <a:solidFill>
                  <a:schemeClr val="tx1"/>
                </a:solidFill>
              </a:rPr>
              <a:t>Wakahe</a:t>
            </a:r>
            <a:endParaRPr lang="fr-CA" sz="2600" dirty="0" smtClean="0">
              <a:solidFill>
                <a:schemeClr val="tx1"/>
              </a:solidFill>
            </a:endParaRPr>
          </a:p>
          <a:p>
            <a:pPr algn="l"/>
            <a:r>
              <a:rPr lang="fr-CA" sz="2600" dirty="0" err="1" smtClean="0">
                <a:solidFill>
                  <a:schemeClr val="tx1"/>
                </a:solidFill>
              </a:rPr>
              <a:t>Jul</a:t>
            </a:r>
            <a:r>
              <a:rPr lang="fr-CA" sz="2600" dirty="0" smtClean="0">
                <a:solidFill>
                  <a:schemeClr val="tx1"/>
                </a:solidFill>
              </a:rPr>
              <a:t> </a:t>
            </a:r>
            <a:r>
              <a:rPr lang="fr-CA" sz="2600" dirty="0" smtClean="0">
                <a:solidFill>
                  <a:schemeClr val="tx1"/>
                </a:solidFill>
              </a:rPr>
              <a:t>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657600" y="2756393"/>
            <a:ext cx="32766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1801342" cy="32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Contains 2 general categories of built-in data types: object-oriented and non-object </a:t>
            </a:r>
            <a:r>
              <a:rPr lang="en-US" dirty="0" smtClean="0"/>
              <a:t>oriented.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There </a:t>
            </a:r>
            <a:r>
              <a:rPr lang="en-US" dirty="0"/>
              <a:t>are eight </a:t>
            </a:r>
            <a:r>
              <a:rPr lang="en-US" dirty="0" smtClean="0"/>
              <a:t>primitives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Primitive </a:t>
            </a:r>
            <a:r>
              <a:rPr lang="en-US" dirty="0"/>
              <a:t>means these types are not objects but rather normal binary values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93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67290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true/false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Double-precision floating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Single-precision floating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integer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764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Contains 2 general categories of built-in data types: object-oriented and non-object </a:t>
            </a:r>
            <a:r>
              <a:rPr lang="en-US" dirty="0" smtClean="0"/>
              <a:t>oriented.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There </a:t>
            </a:r>
            <a:r>
              <a:rPr lang="en-US" dirty="0"/>
              <a:t>are eight </a:t>
            </a:r>
            <a:r>
              <a:rPr lang="en-US" dirty="0" smtClean="0"/>
              <a:t>primitives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Primitive </a:t>
            </a:r>
            <a:r>
              <a:rPr lang="en-US" dirty="0"/>
              <a:t>means these types are not objects but rather normal binary values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58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i="1" dirty="0"/>
              <a:t>operator </a:t>
            </a:r>
            <a:r>
              <a:rPr lang="en-US" dirty="0"/>
              <a:t>is a symbol that tells the compiler </a:t>
            </a:r>
            <a:r>
              <a:rPr lang="en-US" dirty="0" smtClean="0"/>
              <a:t>to perform </a:t>
            </a:r>
            <a:r>
              <a:rPr lang="en-US" dirty="0"/>
              <a:t>a specific mathematical or logical manipulation.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Java </a:t>
            </a:r>
            <a:r>
              <a:rPr lang="en-US" dirty="0"/>
              <a:t>has four general classes of operators: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arithmetic</a:t>
            </a:r>
            <a:r>
              <a:rPr lang="en-US" dirty="0"/>
              <a:t>, bitwise, relational, and logical.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Arithmentic</a:t>
            </a:r>
            <a:r>
              <a:rPr lang="en-US" dirty="0" smtClean="0"/>
              <a:t> operator examples: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+ implies addition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/ implies division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% implies modulus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++ implies increment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1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i="1" dirty="0" smtClean="0"/>
              <a:t>Relational </a:t>
            </a:r>
            <a:r>
              <a:rPr lang="en-US" dirty="0"/>
              <a:t>refers to the relationships </a:t>
            </a:r>
            <a:r>
              <a:rPr lang="en-US" dirty="0" smtClean="0"/>
              <a:t>that values </a:t>
            </a:r>
            <a:r>
              <a:rPr lang="en-US" dirty="0"/>
              <a:t>can have with one </a:t>
            </a:r>
            <a:r>
              <a:rPr lang="en-US" dirty="0" smtClean="0"/>
              <a:t>another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Examples include: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== implies Equal to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!= implies Not Equal to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&gt;</a:t>
            </a:r>
            <a:r>
              <a:rPr lang="en-US" dirty="0" smtClean="0"/>
              <a:t> implies Greater than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&lt;= implies Less than or Equal to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47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i="1" dirty="0"/>
              <a:t>L</a:t>
            </a:r>
            <a:r>
              <a:rPr lang="en-US" i="1" dirty="0" smtClean="0"/>
              <a:t>ogical </a:t>
            </a:r>
            <a:r>
              <a:rPr lang="en-US" dirty="0"/>
              <a:t>refers to the ways in which true and false </a:t>
            </a:r>
            <a:r>
              <a:rPr lang="en-US" dirty="0" smtClean="0"/>
              <a:t>values can </a:t>
            </a:r>
            <a:r>
              <a:rPr lang="en-US" dirty="0"/>
              <a:t>be connected </a:t>
            </a:r>
            <a:r>
              <a:rPr lang="en-US" dirty="0" smtClean="0"/>
              <a:t>together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Examples include: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&amp; implies AND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| implies OR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! implies NOT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&amp;&amp; implies Short-circuit AND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720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The outcome of the relational and logical operators is a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value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 dirty="0" smtClean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The Assignment operator: </a:t>
            </a:r>
            <a:r>
              <a:rPr lang="en-US" i="1" dirty="0" err="1"/>
              <a:t>var</a:t>
            </a:r>
            <a:r>
              <a:rPr lang="en-US" i="1" dirty="0"/>
              <a:t> = expression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116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Approximately 50 keywords </a:t>
            </a:r>
            <a:r>
              <a:rPr lang="en-US" dirty="0"/>
              <a:t>are currently defined in the Java </a:t>
            </a:r>
            <a:r>
              <a:rPr lang="en-US" dirty="0" smtClean="0"/>
              <a:t>language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endParaRPr lang="en-US" dirty="0" smtClean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Examples: </a:t>
            </a:r>
            <a:r>
              <a:rPr lang="en-US" i="1" dirty="0" err="1" smtClean="0"/>
              <a:t>enum</a:t>
            </a:r>
            <a:r>
              <a:rPr lang="en-US" i="1" dirty="0" smtClean="0"/>
              <a:t>, true, false, null, import, do, break, for, </a:t>
            </a:r>
            <a:r>
              <a:rPr lang="en-US" i="1" dirty="0" err="1" smtClean="0"/>
              <a:t>int</a:t>
            </a:r>
            <a:endParaRPr lang="en-US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0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pPr algn="l"/>
            <a:r>
              <a:rPr lang="fr-CA" dirty="0" smtClean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Introduction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Data Types and Operators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fr-CA" sz="3000" dirty="0"/>
              <a:t>Program Control </a:t>
            </a:r>
            <a:r>
              <a:rPr lang="fr-CA" sz="3000" dirty="0" err="1" smtClean="0"/>
              <a:t>Statements</a:t>
            </a:r>
            <a:endParaRPr lang="fr-CA" sz="3000" dirty="0" smtClean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fr-CA" sz="3000" dirty="0" err="1"/>
              <a:t>Methods</a:t>
            </a:r>
            <a:r>
              <a:rPr lang="fr-CA" sz="3000" dirty="0"/>
              <a:t>, Classes &amp; </a:t>
            </a:r>
            <a:r>
              <a:rPr lang="fr-CA" sz="3000" dirty="0" err="1"/>
              <a:t>Objects</a:t>
            </a:r>
            <a:endParaRPr lang="en-US" sz="3000" dirty="0" smtClean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Other Topics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Exercise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Data Types and </a:t>
            </a:r>
            <a:r>
              <a:rPr lang="fr-CA" dirty="0" err="1"/>
              <a:t>Operators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An </a:t>
            </a:r>
            <a:r>
              <a:rPr lang="en-US" dirty="0"/>
              <a:t>identifier is a name given to a method, a variable, or any other user-defined </a:t>
            </a:r>
            <a:r>
              <a:rPr lang="en-US" dirty="0" smtClean="0"/>
              <a:t>item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Identifiers can be from one to several characters </a:t>
            </a:r>
            <a:r>
              <a:rPr lang="en-US" dirty="0" smtClean="0"/>
              <a:t>long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Variable </a:t>
            </a:r>
            <a:r>
              <a:rPr lang="en-US" dirty="0"/>
              <a:t>names may start with any </a:t>
            </a:r>
            <a:r>
              <a:rPr lang="en-US" dirty="0" smtClean="0"/>
              <a:t>letter of </a:t>
            </a:r>
            <a:r>
              <a:rPr lang="en-US" dirty="0"/>
              <a:t>the alphabet, an underscore, or a dollar sign.</a:t>
            </a:r>
            <a:endParaRPr lang="en-US" i="1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96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657600" y="2756393"/>
            <a:ext cx="32766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/>
              <a:t>Statements</a:t>
            </a:r>
            <a:endParaRPr lang="fr-CA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1801342" cy="32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en-US" sz="2800" dirty="0" smtClean="0"/>
              <a:t>The if statement </a:t>
            </a:r>
          </a:p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en-US" sz="2800" dirty="0" smtClean="0"/>
              <a:t>if</a:t>
            </a:r>
            <a:r>
              <a:rPr lang="en-US" sz="2800" i="1" dirty="0" smtClean="0"/>
              <a:t>(condition</a:t>
            </a:r>
            <a:r>
              <a:rPr lang="en-US" sz="2800" i="1" dirty="0"/>
              <a:t>) </a:t>
            </a:r>
            <a:r>
              <a:rPr lang="en-US" sz="2800" i="1" dirty="0" smtClean="0"/>
              <a:t>statement</a:t>
            </a:r>
            <a:r>
              <a:rPr lang="en-US" sz="2800" dirty="0" smtClean="0"/>
              <a:t>;</a:t>
            </a:r>
          </a:p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en-US" sz="2800" dirty="0" smtClean="0"/>
              <a:t>Example: </a:t>
            </a:r>
          </a:p>
          <a:p>
            <a:pPr marL="0" indent="0">
              <a:lnSpc>
                <a:spcPct val="200000"/>
              </a:lnSpc>
              <a:buClr>
                <a:schemeClr val="tx2"/>
              </a:buClr>
              <a:buNone/>
            </a:pPr>
            <a:r>
              <a:rPr lang="en-US" sz="2800" i="1" dirty="0" smtClean="0"/>
              <a:t>if(10 </a:t>
            </a:r>
            <a:r>
              <a:rPr lang="en-US" sz="2800" i="1" dirty="0"/>
              <a:t>&lt; 11) </a:t>
            </a:r>
            <a:r>
              <a:rPr lang="en-US" sz="2800" i="1" dirty="0" err="1"/>
              <a:t>System.out.println</a:t>
            </a:r>
            <a:r>
              <a:rPr lang="en-US" sz="2800" i="1" dirty="0"/>
              <a:t>("10 is less than 11</a:t>
            </a:r>
            <a:r>
              <a:rPr lang="en-US" sz="2800" i="1" dirty="0" smtClean="0"/>
              <a:t>");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84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/>
              <a:t>The general form of the </a:t>
            </a:r>
            <a:r>
              <a:rPr lang="en-US" sz="2800" i="1" dirty="0"/>
              <a:t>if</a:t>
            </a:r>
            <a:r>
              <a:rPr lang="en-US" sz="2800" dirty="0"/>
              <a:t>, </a:t>
            </a:r>
            <a:r>
              <a:rPr lang="en-US" sz="2800" dirty="0" smtClean="0"/>
              <a:t>using blocks </a:t>
            </a:r>
            <a:r>
              <a:rPr lang="en-US" sz="2800" dirty="0"/>
              <a:t>of statements, </a:t>
            </a:r>
            <a:r>
              <a:rPr lang="en-US" sz="2800" dirty="0" smtClean="0"/>
              <a:t>is: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/>
              <a:t>if(</a:t>
            </a:r>
            <a:r>
              <a:rPr lang="en-US" sz="2400" i="1" dirty="0"/>
              <a:t>condition</a:t>
            </a:r>
            <a:r>
              <a:rPr lang="en-US" sz="2400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{</a:t>
            </a:r>
          </a:p>
          <a:p>
            <a:pPr marL="400050" lvl="1" indent="0">
              <a:buNone/>
            </a:pPr>
            <a:r>
              <a:rPr lang="en-US" sz="2400" i="1" dirty="0"/>
              <a:t>statement sequence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</a:p>
          <a:p>
            <a:pPr marL="400050" lvl="1" indent="0">
              <a:buNone/>
            </a:pPr>
            <a:r>
              <a:rPr lang="en-US" sz="2400" dirty="0"/>
              <a:t>else</a:t>
            </a:r>
          </a:p>
          <a:p>
            <a:pPr marL="400050" lvl="1" indent="0">
              <a:buNone/>
            </a:pPr>
            <a:r>
              <a:rPr lang="en-US" sz="2400" dirty="0"/>
              <a:t>{</a:t>
            </a:r>
          </a:p>
          <a:p>
            <a:pPr marL="400050" lvl="1" indent="0">
              <a:buNone/>
            </a:pPr>
            <a:r>
              <a:rPr lang="en-US" sz="2400" i="1" dirty="0"/>
              <a:t>statement sequence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  <a:endParaRPr lang="en-US" sz="2400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8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common programming construct that is based upon the nested </a:t>
            </a:r>
            <a:r>
              <a:rPr lang="en-US" sz="2800" b="1" dirty="0"/>
              <a:t>if </a:t>
            </a:r>
            <a:r>
              <a:rPr lang="en-US" sz="2800" dirty="0"/>
              <a:t>is the </a:t>
            </a:r>
            <a:r>
              <a:rPr lang="en-US" sz="2800" b="1" dirty="0"/>
              <a:t>if-else-if </a:t>
            </a:r>
            <a:r>
              <a:rPr lang="en-US" sz="2800" i="1" dirty="0"/>
              <a:t>ladder</a:t>
            </a:r>
            <a:r>
              <a:rPr lang="en-US" sz="2800" i="1" dirty="0" smtClean="0"/>
              <a:t>.</a:t>
            </a:r>
          </a:p>
          <a:p>
            <a:pPr marL="800100" lvl="2" indent="0">
              <a:buNone/>
            </a:pPr>
            <a:r>
              <a:rPr lang="en-US" sz="2200" dirty="0" smtClean="0"/>
              <a:t>if(</a:t>
            </a:r>
            <a:r>
              <a:rPr lang="en-US" sz="2200" i="1" dirty="0" smtClean="0"/>
              <a:t>condition</a:t>
            </a:r>
            <a:r>
              <a:rPr lang="en-US" sz="2200" dirty="0"/>
              <a:t>)</a:t>
            </a:r>
          </a:p>
          <a:p>
            <a:pPr marL="800100" lvl="2" indent="0">
              <a:buNone/>
            </a:pPr>
            <a:r>
              <a:rPr lang="en-US" sz="2200" i="1" dirty="0" smtClean="0"/>
              <a:t>	statement</a:t>
            </a:r>
            <a:r>
              <a:rPr lang="en-US" sz="2200" dirty="0"/>
              <a:t>;</a:t>
            </a:r>
          </a:p>
          <a:p>
            <a:pPr marL="800100" lvl="2" indent="0">
              <a:buNone/>
            </a:pPr>
            <a:r>
              <a:rPr lang="en-US" sz="2200" dirty="0"/>
              <a:t>else if(</a:t>
            </a:r>
            <a:r>
              <a:rPr lang="en-US" sz="2200" i="1" dirty="0"/>
              <a:t>condition</a:t>
            </a:r>
            <a:r>
              <a:rPr lang="en-US" sz="2200" dirty="0"/>
              <a:t>)</a:t>
            </a:r>
          </a:p>
          <a:p>
            <a:pPr marL="800100" lvl="2" indent="0">
              <a:buNone/>
            </a:pPr>
            <a:r>
              <a:rPr lang="en-US" sz="2200" i="1" dirty="0" smtClean="0"/>
              <a:t>	statement</a:t>
            </a:r>
            <a:r>
              <a:rPr lang="en-US" sz="2200" dirty="0"/>
              <a:t>;</a:t>
            </a:r>
          </a:p>
          <a:p>
            <a:pPr marL="800100" lvl="2" indent="0">
              <a:buNone/>
            </a:pPr>
            <a:r>
              <a:rPr lang="en-US" sz="2200" dirty="0"/>
              <a:t>else if(</a:t>
            </a:r>
            <a:r>
              <a:rPr lang="en-US" sz="2200" i="1" dirty="0"/>
              <a:t>condition</a:t>
            </a:r>
            <a:r>
              <a:rPr lang="en-US" sz="2200" dirty="0"/>
              <a:t>)</a:t>
            </a:r>
          </a:p>
          <a:p>
            <a:pPr marL="800100" lvl="2" indent="0">
              <a:buNone/>
            </a:pPr>
            <a:r>
              <a:rPr lang="en-US" sz="2200" i="1" dirty="0" smtClean="0"/>
              <a:t>	statement</a:t>
            </a:r>
            <a:r>
              <a:rPr lang="en-US" sz="2200" dirty="0" smtClean="0"/>
              <a:t>;</a:t>
            </a:r>
          </a:p>
          <a:p>
            <a:pPr marL="800100" lvl="2" indent="0">
              <a:buNone/>
            </a:pPr>
            <a:r>
              <a:rPr lang="en-US" sz="2200" dirty="0"/>
              <a:t>...</a:t>
            </a:r>
          </a:p>
          <a:p>
            <a:pPr marL="800100" lvl="2" indent="0">
              <a:buNone/>
            </a:pPr>
            <a:r>
              <a:rPr lang="en-US" sz="2200" dirty="0"/>
              <a:t>else</a:t>
            </a:r>
          </a:p>
          <a:p>
            <a:pPr marL="800100" lvl="2" indent="0">
              <a:buNone/>
            </a:pPr>
            <a:r>
              <a:rPr lang="en-US" sz="2200" i="1" dirty="0"/>
              <a:t>statement</a:t>
            </a:r>
            <a:r>
              <a:rPr lang="en-US" sz="2200" dirty="0"/>
              <a:t>;</a:t>
            </a:r>
            <a:endParaRPr lang="en-US" sz="2200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11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sz="2800" dirty="0" smtClean="0"/>
              <a:t>The </a:t>
            </a:r>
            <a:r>
              <a:rPr lang="en-US" sz="2800" dirty="0"/>
              <a:t>for </a:t>
            </a:r>
            <a:r>
              <a:rPr lang="en-US" sz="2800" dirty="0" smtClean="0"/>
              <a:t>Loop: 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sz="2800" dirty="0" smtClean="0"/>
              <a:t>for</a:t>
            </a:r>
            <a:r>
              <a:rPr lang="en-US" sz="2800" i="1" dirty="0" smtClean="0"/>
              <a:t>(initialization</a:t>
            </a:r>
            <a:r>
              <a:rPr lang="en-US" sz="2800" i="1" dirty="0"/>
              <a:t>; condition; iteration) statement</a:t>
            </a:r>
            <a:r>
              <a:rPr lang="en-US" sz="2800" dirty="0" smtClean="0"/>
              <a:t>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sz="2800" dirty="0" smtClean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/>
              <a:t>for(count = 0; count &lt; 5; count = count+1)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System.out.println</a:t>
            </a:r>
            <a:r>
              <a:rPr lang="en-US" sz="2800" i="1" dirty="0"/>
              <a:t>("This is count: " + count);</a:t>
            </a:r>
            <a:endParaRPr lang="en-US" sz="2800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82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sz="2800" dirty="0" smtClean="0"/>
              <a:t>The </a:t>
            </a:r>
            <a:r>
              <a:rPr lang="en-US" sz="2800" i="1" dirty="0" smtClean="0"/>
              <a:t>Switch </a:t>
            </a:r>
            <a:r>
              <a:rPr lang="en-US" sz="2800" dirty="0" smtClean="0"/>
              <a:t>statement: </a:t>
            </a:r>
          </a:p>
          <a:p>
            <a:pPr marL="400050" lvl="1" indent="0">
              <a:buNone/>
            </a:pPr>
            <a:r>
              <a:rPr lang="en-US" sz="1600" dirty="0"/>
              <a:t>switch(</a:t>
            </a:r>
            <a:r>
              <a:rPr lang="en-US" sz="1600" i="1" dirty="0"/>
              <a:t>expression</a:t>
            </a:r>
            <a:r>
              <a:rPr lang="en-US" sz="1600" dirty="0"/>
              <a:t>) {</a:t>
            </a:r>
          </a:p>
          <a:p>
            <a:pPr marL="800100" lvl="2" indent="0">
              <a:buNone/>
            </a:pPr>
            <a:r>
              <a:rPr lang="en-US" sz="1600" dirty="0"/>
              <a:t>case </a:t>
            </a:r>
            <a:r>
              <a:rPr lang="en-US" sz="1600" i="1" dirty="0"/>
              <a:t>constant1</a:t>
            </a:r>
            <a:r>
              <a:rPr lang="en-US" sz="1600" dirty="0"/>
              <a:t>:</a:t>
            </a:r>
          </a:p>
          <a:p>
            <a:pPr marL="800100" lvl="2" indent="0">
              <a:buNone/>
            </a:pPr>
            <a:r>
              <a:rPr lang="en-US" sz="1600" i="1" dirty="0" smtClean="0"/>
              <a:t>	statement </a:t>
            </a:r>
            <a:r>
              <a:rPr lang="en-US" sz="1600" i="1" dirty="0"/>
              <a:t>sequence</a:t>
            </a:r>
          </a:p>
          <a:p>
            <a:pPr marL="800100" lvl="2" indent="0">
              <a:buNone/>
            </a:pPr>
            <a:r>
              <a:rPr lang="en-US" sz="1600" dirty="0" smtClean="0"/>
              <a:t>	break</a:t>
            </a:r>
            <a:r>
              <a:rPr lang="en-US" sz="1600" dirty="0"/>
              <a:t>;</a:t>
            </a:r>
          </a:p>
          <a:p>
            <a:pPr marL="800100" lvl="2" indent="0">
              <a:buNone/>
            </a:pPr>
            <a:r>
              <a:rPr lang="en-US" sz="1600" dirty="0"/>
              <a:t>case </a:t>
            </a:r>
            <a:r>
              <a:rPr lang="en-US" sz="1600" i="1" dirty="0"/>
              <a:t>constant2</a:t>
            </a:r>
            <a:r>
              <a:rPr lang="en-US" sz="1600" dirty="0"/>
              <a:t>:</a:t>
            </a:r>
          </a:p>
          <a:p>
            <a:pPr marL="800100" lvl="2" indent="0">
              <a:buNone/>
            </a:pPr>
            <a:r>
              <a:rPr lang="en-US" sz="1600" i="1" dirty="0" smtClean="0"/>
              <a:t>	statement </a:t>
            </a:r>
            <a:r>
              <a:rPr lang="en-US" sz="1600" i="1" dirty="0"/>
              <a:t>sequence</a:t>
            </a:r>
          </a:p>
          <a:p>
            <a:pPr marL="800100" lvl="2" indent="0">
              <a:buNone/>
            </a:pPr>
            <a:r>
              <a:rPr lang="en-US" sz="1600" dirty="0" smtClean="0"/>
              <a:t>	break</a:t>
            </a:r>
            <a:r>
              <a:rPr lang="en-US" sz="1600" dirty="0"/>
              <a:t>;</a:t>
            </a:r>
          </a:p>
          <a:p>
            <a:pPr marL="800100" lvl="2" indent="0">
              <a:buNone/>
            </a:pPr>
            <a:r>
              <a:rPr lang="en-US" sz="1600" dirty="0"/>
              <a:t>case </a:t>
            </a:r>
            <a:r>
              <a:rPr lang="en-US" sz="1600" i="1" dirty="0"/>
              <a:t>constant3</a:t>
            </a:r>
            <a:r>
              <a:rPr lang="en-US" sz="1600" dirty="0"/>
              <a:t>:</a:t>
            </a:r>
          </a:p>
          <a:p>
            <a:pPr marL="800100" lvl="2" indent="0">
              <a:buNone/>
            </a:pPr>
            <a:r>
              <a:rPr lang="en-US" sz="1600" i="1" dirty="0" smtClean="0"/>
              <a:t>	statement </a:t>
            </a:r>
            <a:r>
              <a:rPr lang="en-US" sz="1600" i="1" dirty="0"/>
              <a:t>sequence</a:t>
            </a:r>
          </a:p>
          <a:p>
            <a:pPr marL="800100" lvl="2" indent="0">
              <a:buNone/>
            </a:pPr>
            <a:r>
              <a:rPr lang="en-US" sz="1600" dirty="0" smtClean="0"/>
              <a:t>	break</a:t>
            </a:r>
            <a:r>
              <a:rPr lang="en-US" sz="1600" dirty="0"/>
              <a:t>;</a:t>
            </a:r>
          </a:p>
          <a:p>
            <a:pPr marL="800100" lvl="2" indent="0">
              <a:buNone/>
            </a:pPr>
            <a:r>
              <a:rPr lang="en-US" sz="1600" dirty="0"/>
              <a:t>...</a:t>
            </a:r>
          </a:p>
          <a:p>
            <a:pPr marL="800100" lvl="2" indent="0">
              <a:buNone/>
            </a:pPr>
            <a:r>
              <a:rPr lang="en-US" sz="1600" dirty="0"/>
              <a:t>default:</a:t>
            </a:r>
          </a:p>
          <a:p>
            <a:pPr marL="800100" lvl="2" indent="0">
              <a:buNone/>
            </a:pPr>
            <a:r>
              <a:rPr lang="en-US" sz="1600" i="1" dirty="0" smtClean="0"/>
              <a:t>	statement </a:t>
            </a:r>
            <a:r>
              <a:rPr lang="en-US" sz="1600" i="1" dirty="0"/>
              <a:t>sequence</a:t>
            </a:r>
          </a:p>
          <a:p>
            <a:pPr marL="400050" lvl="1" indent="0">
              <a:buNone/>
            </a:pPr>
            <a:r>
              <a:rPr lang="en-US" sz="1600" dirty="0"/>
              <a:t>}</a:t>
            </a:r>
            <a:endParaRPr lang="en-US" sz="1600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85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i = …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switch(i</a:t>
            </a:r>
            <a:r>
              <a:rPr lang="en-US" sz="1600" dirty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case 0:</a:t>
            </a:r>
          </a:p>
          <a:p>
            <a:pPr marL="800100" lvl="2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("i is zero");</a:t>
            </a:r>
          </a:p>
          <a:p>
            <a:pPr marL="800100" lvl="2" indent="0">
              <a:buNone/>
            </a:pPr>
            <a:r>
              <a:rPr lang="en-US" sz="1600" dirty="0"/>
              <a:t>break;</a:t>
            </a:r>
          </a:p>
          <a:p>
            <a:pPr marL="400050" lvl="1" indent="0">
              <a:buNone/>
            </a:pPr>
            <a:r>
              <a:rPr lang="en-US" sz="1600" dirty="0"/>
              <a:t>case 1:</a:t>
            </a:r>
          </a:p>
          <a:p>
            <a:pPr marL="800100" lvl="2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("i is one");</a:t>
            </a:r>
          </a:p>
          <a:p>
            <a:pPr marL="800100" lvl="2" indent="0">
              <a:buNone/>
            </a:pPr>
            <a:r>
              <a:rPr lang="en-US" sz="1600" dirty="0"/>
              <a:t>break;</a:t>
            </a:r>
          </a:p>
          <a:p>
            <a:pPr marL="400050" lvl="1" indent="0">
              <a:buNone/>
            </a:pPr>
            <a:r>
              <a:rPr lang="en-US" sz="1600" dirty="0"/>
              <a:t>case 2:</a:t>
            </a:r>
          </a:p>
          <a:p>
            <a:pPr marL="800100" lvl="2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("i is two");</a:t>
            </a:r>
          </a:p>
          <a:p>
            <a:pPr marL="800100" lvl="2" indent="0">
              <a:buNone/>
            </a:pPr>
            <a:r>
              <a:rPr lang="en-US" sz="1600" dirty="0"/>
              <a:t>break</a:t>
            </a:r>
            <a:r>
              <a:rPr lang="en-US" sz="1600" dirty="0" smtClean="0"/>
              <a:t>; break</a:t>
            </a:r>
            <a:r>
              <a:rPr lang="en-US" sz="1600" dirty="0"/>
              <a:t>;</a:t>
            </a:r>
          </a:p>
          <a:p>
            <a:pPr marL="400050" lvl="1" indent="0">
              <a:buNone/>
            </a:pPr>
            <a:r>
              <a:rPr lang="en-US" sz="1600" dirty="0"/>
              <a:t>default:</a:t>
            </a:r>
          </a:p>
          <a:p>
            <a:pPr marL="40005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("i is </a:t>
            </a:r>
            <a:r>
              <a:rPr lang="en-US" sz="1600" dirty="0" smtClean="0"/>
              <a:t>three or </a:t>
            </a:r>
            <a:r>
              <a:rPr lang="en-US" sz="1600" dirty="0"/>
              <a:t>more</a:t>
            </a:r>
            <a:r>
              <a:rPr lang="en-US" sz="1600" dirty="0" smtClean="0"/>
              <a:t>");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71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/>
              <a:t>The general form of the </a:t>
            </a:r>
            <a:r>
              <a:rPr lang="en-US" sz="2800" b="1" dirty="0"/>
              <a:t>while </a:t>
            </a:r>
            <a:r>
              <a:rPr lang="en-US" sz="2800" dirty="0"/>
              <a:t>loop </a:t>
            </a:r>
            <a:r>
              <a:rPr lang="en-US" sz="2800" dirty="0" smtClean="0"/>
              <a:t>is: while(</a:t>
            </a:r>
            <a:r>
              <a:rPr lang="en-US" sz="2800" i="1" dirty="0" smtClean="0"/>
              <a:t>condition</a:t>
            </a:r>
            <a:r>
              <a:rPr lang="en-US" sz="2800" dirty="0"/>
              <a:t>) </a:t>
            </a:r>
            <a:r>
              <a:rPr lang="en-US" sz="2800" i="1" dirty="0"/>
              <a:t>statement</a:t>
            </a:r>
            <a:r>
              <a:rPr lang="en-US" sz="2800" dirty="0" smtClean="0"/>
              <a:t>;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 smtClean="0"/>
              <a:t>Example:</a:t>
            </a:r>
          </a:p>
          <a:p>
            <a:pPr marL="400050" lvl="1" indent="0">
              <a:buNone/>
            </a:pPr>
            <a:r>
              <a:rPr lang="en-US" sz="2400" dirty="0"/>
              <a:t>// print the alphabet using a while </a:t>
            </a:r>
            <a:r>
              <a:rPr lang="en-US" sz="2400" dirty="0" smtClean="0"/>
              <a:t>loop</a:t>
            </a:r>
          </a:p>
          <a:p>
            <a:pPr marL="400050" lvl="1" indent="0">
              <a:buNone/>
            </a:pPr>
            <a:r>
              <a:rPr lang="en-US" sz="2400" dirty="0" smtClean="0"/>
              <a:t>char 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pPr marL="400050" lvl="1" indent="0">
              <a:buNone/>
            </a:pPr>
            <a:r>
              <a:rPr lang="en-US" sz="2400" dirty="0" err="1" smtClean="0"/>
              <a:t>ch</a:t>
            </a:r>
            <a:r>
              <a:rPr lang="en-US" sz="2400" dirty="0" smtClean="0"/>
              <a:t> </a:t>
            </a:r>
            <a:r>
              <a:rPr lang="en-US" sz="2400" dirty="0"/>
              <a:t>= 'a';</a:t>
            </a:r>
          </a:p>
          <a:p>
            <a:pPr marL="400050" lvl="1" indent="0">
              <a:buNone/>
            </a:pPr>
            <a:r>
              <a:rPr lang="en-US" sz="2400" dirty="0"/>
              <a:t>while(</a:t>
            </a:r>
            <a:r>
              <a:rPr lang="en-US" sz="2400" dirty="0" err="1"/>
              <a:t>ch</a:t>
            </a:r>
            <a:r>
              <a:rPr lang="en-US" sz="2400" dirty="0"/>
              <a:t> &lt;= 'z') </a:t>
            </a:r>
            <a:r>
              <a:rPr lang="en-US" sz="2400" dirty="0" smtClean="0"/>
              <a:t>{</a:t>
            </a:r>
          </a:p>
          <a:p>
            <a:pPr marL="800100" lvl="2" indent="0">
              <a:buNone/>
            </a:pP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ch</a:t>
            </a:r>
            <a:r>
              <a:rPr lang="en-US" dirty="0"/>
              <a:t>++;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  <a:endParaRPr lang="en-US" sz="2400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428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/>
              <a:t>Program Control </a:t>
            </a:r>
            <a:r>
              <a:rPr lang="fr-CA" dirty="0" err="1" smtClean="0"/>
              <a:t>Statements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general form </a:t>
            </a:r>
            <a:r>
              <a:rPr lang="en-US" sz="2800" dirty="0"/>
              <a:t>of the </a:t>
            </a:r>
            <a:r>
              <a:rPr lang="en-US" sz="2800" b="1" dirty="0"/>
              <a:t>do-while </a:t>
            </a:r>
            <a:r>
              <a:rPr lang="en-US" sz="2800" dirty="0"/>
              <a:t>loop </a:t>
            </a:r>
            <a:r>
              <a:rPr lang="en-US" sz="2800" dirty="0" smtClean="0"/>
              <a:t>is</a:t>
            </a:r>
          </a:p>
          <a:p>
            <a:endParaRPr lang="en-US" sz="2800" dirty="0"/>
          </a:p>
          <a:p>
            <a:pPr marL="400050" lvl="1" indent="0">
              <a:buNone/>
            </a:pPr>
            <a:r>
              <a:rPr lang="en-US" dirty="0"/>
              <a:t>do {</a:t>
            </a:r>
          </a:p>
          <a:p>
            <a:pPr marL="400050" lvl="1" indent="0">
              <a:buNone/>
            </a:pPr>
            <a:r>
              <a:rPr lang="en-US" i="1" dirty="0" smtClean="0"/>
              <a:t>	statements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} while(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endParaRPr lang="en-US" sz="2400" i="1" dirty="0" smtClean="0"/>
          </a:p>
          <a:p>
            <a:r>
              <a:rPr lang="en-US" sz="2400" dirty="0" smtClean="0"/>
              <a:t>Very similar to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while </a:t>
            </a:r>
            <a:r>
              <a:rPr lang="en-US" sz="2400" dirty="0" smtClean="0"/>
              <a:t>loop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43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657600" y="2756393"/>
            <a:ext cx="3276600" cy="1112838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1801342" cy="32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657600" y="2756393"/>
            <a:ext cx="3276600" cy="1112838"/>
          </a:xfrm>
        </p:spPr>
        <p:txBody>
          <a:bodyPr/>
          <a:lstStyle/>
          <a:p>
            <a:r>
              <a:rPr lang="fr-CA" dirty="0" err="1" smtClean="0"/>
              <a:t>Methods</a:t>
            </a:r>
            <a:r>
              <a:rPr lang="fr-CA" dirty="0" smtClean="0"/>
              <a:t>, </a:t>
            </a:r>
            <a:r>
              <a:rPr lang="fr-CA" dirty="0"/>
              <a:t>Classes &amp; </a:t>
            </a:r>
            <a:r>
              <a:rPr lang="fr-CA" dirty="0" err="1"/>
              <a:t>Objects</a:t>
            </a:r>
            <a:endParaRPr lang="fr-CA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1801342" cy="32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Classes &amp; </a:t>
            </a:r>
            <a:r>
              <a:rPr lang="fr-CA" dirty="0" err="1" smtClean="0"/>
              <a:t>Objects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Java’s basic unit of encapsulation is the class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A class defines the form of an object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It specifies both the data and the code that will operate on that </a:t>
            </a:r>
            <a:r>
              <a:rPr lang="en-US" dirty="0" smtClean="0"/>
              <a:t>data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1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Classes &amp; </a:t>
            </a:r>
            <a:r>
              <a:rPr lang="fr-CA" dirty="0" err="1" smtClean="0"/>
              <a:t>Objects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Java uses a class specification to construct objects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Objects are instances of a class. 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Thus, a class is essentially a set of plans that specify how to build an object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518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Classes &amp; </a:t>
            </a:r>
            <a:r>
              <a:rPr lang="fr-CA" dirty="0" err="1" smtClean="0"/>
              <a:t>Objects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general form of a </a:t>
            </a:r>
            <a:r>
              <a:rPr lang="en-US" sz="2600" b="1" dirty="0"/>
              <a:t>class </a:t>
            </a:r>
            <a:r>
              <a:rPr lang="en-US" sz="2600" dirty="0" smtClean="0"/>
              <a:t>definition:</a:t>
            </a:r>
            <a:endParaRPr lang="en-US" sz="2600" dirty="0"/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smtClean="0"/>
              <a:t> </a:t>
            </a:r>
            <a:r>
              <a:rPr lang="en-US" sz="1200" i="1" dirty="0" err="1" smtClean="0"/>
              <a:t>classname</a:t>
            </a:r>
            <a:r>
              <a:rPr lang="en-US" sz="1200" i="1" dirty="0" smtClean="0"/>
              <a:t> </a:t>
            </a:r>
            <a:r>
              <a:rPr lang="en-US" sz="1200" dirty="0"/>
              <a:t>{</a:t>
            </a:r>
          </a:p>
          <a:p>
            <a:pPr marL="400050" lvl="1" indent="0">
              <a:buNone/>
            </a:pPr>
            <a:r>
              <a:rPr lang="en-US" sz="1200" dirty="0"/>
              <a:t>// declare instance variables</a:t>
            </a:r>
          </a:p>
          <a:p>
            <a:pPr marL="400050" lvl="1" indent="0">
              <a:buNone/>
            </a:pPr>
            <a:r>
              <a:rPr lang="en-US" sz="1200" i="1" dirty="0"/>
              <a:t>type var1</a:t>
            </a:r>
            <a:r>
              <a:rPr lang="en-US" sz="1200" dirty="0"/>
              <a:t>;</a:t>
            </a:r>
          </a:p>
          <a:p>
            <a:pPr marL="400050" lvl="1" indent="0">
              <a:buNone/>
            </a:pPr>
            <a:r>
              <a:rPr lang="en-US" sz="1200" i="1" dirty="0"/>
              <a:t>type var2</a:t>
            </a:r>
            <a:r>
              <a:rPr lang="en-US" sz="1200" dirty="0"/>
              <a:t>;</a:t>
            </a:r>
          </a:p>
          <a:p>
            <a:pPr marL="400050" lvl="1" indent="0">
              <a:buNone/>
            </a:pPr>
            <a:r>
              <a:rPr lang="en-US" sz="1200" dirty="0"/>
              <a:t>// ...</a:t>
            </a:r>
          </a:p>
          <a:p>
            <a:pPr marL="400050" lvl="1" indent="0">
              <a:buNone/>
            </a:pPr>
            <a:r>
              <a:rPr lang="en-US" sz="1200" i="1" dirty="0"/>
              <a:t>type </a:t>
            </a:r>
            <a:r>
              <a:rPr lang="en-US" sz="1200" i="1" dirty="0" err="1"/>
              <a:t>varN</a:t>
            </a:r>
            <a:r>
              <a:rPr lang="en-US" sz="1200" dirty="0"/>
              <a:t>;</a:t>
            </a:r>
          </a:p>
          <a:p>
            <a:pPr marL="400050" lvl="1" indent="0">
              <a:buNone/>
            </a:pPr>
            <a:r>
              <a:rPr lang="en-US" sz="1200" dirty="0"/>
              <a:t>// declare methods</a:t>
            </a:r>
          </a:p>
          <a:p>
            <a:pPr marL="400050" lvl="1" indent="0">
              <a:buNone/>
            </a:pPr>
            <a:r>
              <a:rPr lang="en-US" sz="1200" i="1" dirty="0"/>
              <a:t>type method1</a:t>
            </a:r>
            <a:r>
              <a:rPr lang="en-US" sz="1200" dirty="0"/>
              <a:t>(</a:t>
            </a:r>
            <a:r>
              <a:rPr lang="en-US" sz="1200" i="1" dirty="0"/>
              <a:t>parameters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400050" lvl="1" indent="0">
              <a:buNone/>
            </a:pPr>
            <a:r>
              <a:rPr lang="en-US" sz="1200" dirty="0" smtClean="0"/>
              <a:t>	// </a:t>
            </a:r>
            <a:r>
              <a:rPr lang="en-US" sz="1200" dirty="0"/>
              <a:t>body of method</a:t>
            </a:r>
          </a:p>
          <a:p>
            <a:pPr marL="400050" lvl="1" indent="0">
              <a:buNone/>
            </a:pPr>
            <a:r>
              <a:rPr lang="en-US" sz="1200" dirty="0"/>
              <a:t>}</a:t>
            </a:r>
          </a:p>
          <a:p>
            <a:pPr marL="400050" lvl="1" indent="0">
              <a:buNone/>
            </a:pPr>
            <a:r>
              <a:rPr lang="en-US" sz="1200" i="1" dirty="0"/>
              <a:t>type method2</a:t>
            </a:r>
            <a:r>
              <a:rPr lang="en-US" sz="1200" dirty="0"/>
              <a:t>(</a:t>
            </a:r>
            <a:r>
              <a:rPr lang="en-US" sz="1200" i="1" dirty="0"/>
              <a:t>parameters</a:t>
            </a:r>
            <a:r>
              <a:rPr lang="en-US" sz="1200" dirty="0"/>
              <a:t>) {</a:t>
            </a:r>
          </a:p>
          <a:p>
            <a:pPr marL="400050" lvl="1" indent="0">
              <a:buNone/>
            </a:pPr>
            <a:r>
              <a:rPr lang="en-US" sz="1200" dirty="0" smtClean="0"/>
              <a:t>	// </a:t>
            </a:r>
            <a:r>
              <a:rPr lang="en-US" sz="1200" dirty="0"/>
              <a:t>body of method</a:t>
            </a:r>
          </a:p>
          <a:p>
            <a:pPr marL="400050" lvl="1" indent="0">
              <a:buNone/>
            </a:pPr>
            <a:r>
              <a:rPr lang="en-US" sz="1200" dirty="0"/>
              <a:t>}</a:t>
            </a:r>
          </a:p>
          <a:p>
            <a:pPr marL="400050" lvl="1" indent="0">
              <a:buNone/>
            </a:pPr>
            <a:r>
              <a:rPr lang="en-US" sz="1200" dirty="0"/>
              <a:t>// ...</a:t>
            </a:r>
          </a:p>
          <a:p>
            <a:pPr marL="400050" lvl="1" indent="0">
              <a:buNone/>
            </a:pPr>
            <a:r>
              <a:rPr lang="en-US" sz="1200" i="1" dirty="0"/>
              <a:t>type </a:t>
            </a:r>
            <a:r>
              <a:rPr lang="en-US" sz="1200" i="1" dirty="0" err="1"/>
              <a:t>methodN</a:t>
            </a:r>
            <a:r>
              <a:rPr lang="en-US" sz="1200" dirty="0"/>
              <a:t>(</a:t>
            </a:r>
            <a:r>
              <a:rPr lang="en-US" sz="1200" i="1" dirty="0"/>
              <a:t>parameters</a:t>
            </a:r>
            <a:r>
              <a:rPr lang="en-US" sz="1200" dirty="0"/>
              <a:t>) {</a:t>
            </a:r>
          </a:p>
          <a:p>
            <a:pPr marL="400050" lvl="1" indent="0">
              <a:buNone/>
            </a:pPr>
            <a:r>
              <a:rPr lang="en-US" sz="1200" dirty="0" smtClean="0"/>
              <a:t>	// </a:t>
            </a:r>
            <a:r>
              <a:rPr lang="en-US" sz="1200" dirty="0"/>
              <a:t>body of method</a:t>
            </a:r>
          </a:p>
          <a:p>
            <a:pPr marL="400050" lvl="1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79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Classes &amp; </a:t>
            </a:r>
            <a:r>
              <a:rPr lang="fr-CA" dirty="0" err="1" smtClean="0"/>
              <a:t>Objects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How objects are declared:</a:t>
            </a:r>
          </a:p>
          <a:p>
            <a:pPr marL="400050" lvl="1" indent="0">
              <a:lnSpc>
                <a:spcPct val="150000"/>
              </a:lnSpc>
              <a:buClr>
                <a:schemeClr val="tx2"/>
              </a:buClr>
              <a:buNone/>
            </a:pPr>
            <a:r>
              <a:rPr lang="en-US" i="1" dirty="0" err="1" smtClean="0"/>
              <a:t>Classname</a:t>
            </a:r>
            <a:r>
              <a:rPr lang="en-US" i="1" dirty="0" smtClean="0"/>
              <a:t> </a:t>
            </a:r>
            <a:r>
              <a:rPr lang="en-US" i="1" dirty="0" err="1" smtClean="0"/>
              <a:t>referenceName</a:t>
            </a:r>
            <a:r>
              <a:rPr lang="en-US" i="1" dirty="0" smtClean="0"/>
              <a:t> = new </a:t>
            </a:r>
            <a:r>
              <a:rPr lang="en-US" i="1" dirty="0" err="1" smtClean="0"/>
              <a:t>Classname</a:t>
            </a:r>
            <a:r>
              <a:rPr lang="en-US" i="1" dirty="0" smtClean="0"/>
              <a:t>(arguments);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The general form of a method </a:t>
            </a:r>
            <a:r>
              <a:rPr lang="en-US" dirty="0" smtClean="0"/>
              <a:t>is: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ret-type name</a:t>
            </a:r>
            <a:r>
              <a:rPr lang="en-US" dirty="0"/>
              <a:t>( </a:t>
            </a:r>
            <a:r>
              <a:rPr lang="en-US" i="1" dirty="0"/>
              <a:t>parameter</a:t>
            </a:r>
            <a:r>
              <a:rPr lang="en-US" dirty="0"/>
              <a:t>-</a:t>
            </a:r>
            <a:r>
              <a:rPr lang="en-US" i="1" dirty="0"/>
              <a:t>list </a:t>
            </a:r>
            <a:r>
              <a:rPr lang="en-US" dirty="0"/>
              <a:t>) {</a:t>
            </a:r>
          </a:p>
          <a:p>
            <a:pPr marL="400050" lvl="1" indent="0">
              <a:buNone/>
            </a:pPr>
            <a:r>
              <a:rPr lang="en-US" dirty="0" smtClean="0"/>
              <a:t>	// </a:t>
            </a:r>
            <a:r>
              <a:rPr lang="en-US" dirty="0"/>
              <a:t>body of method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en-US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382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Classes &amp; </a:t>
            </a:r>
            <a:r>
              <a:rPr lang="fr-CA" dirty="0" err="1" smtClean="0"/>
              <a:t>Objects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i="1" dirty="0"/>
              <a:t>constructor </a:t>
            </a:r>
            <a:r>
              <a:rPr lang="en-US" sz="2800" dirty="0"/>
              <a:t>initializes an object when it is created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simple </a:t>
            </a:r>
            <a:r>
              <a:rPr lang="en-US" sz="2800" dirty="0"/>
              <a:t>example that uses a constructor:</a:t>
            </a:r>
          </a:p>
          <a:p>
            <a:pPr marL="400050" lvl="1" indent="0">
              <a:buNone/>
            </a:pPr>
            <a:r>
              <a:rPr lang="en-US" sz="2200" i="1" dirty="0"/>
              <a:t>// A simple constructor.</a:t>
            </a:r>
          </a:p>
          <a:p>
            <a:pPr marL="400050" lvl="1" indent="0">
              <a:buNone/>
            </a:pPr>
            <a:r>
              <a:rPr lang="en-US" sz="2200" i="1" dirty="0"/>
              <a:t>class </a:t>
            </a:r>
            <a:r>
              <a:rPr lang="en-US" sz="2200" i="1" dirty="0" err="1"/>
              <a:t>MyClass</a:t>
            </a:r>
            <a:r>
              <a:rPr lang="en-US" sz="2200" i="1" dirty="0"/>
              <a:t> {</a:t>
            </a:r>
          </a:p>
          <a:p>
            <a:pPr marL="800100" lvl="2" indent="0">
              <a:buNone/>
            </a:pPr>
            <a:r>
              <a:rPr lang="en-US" sz="2200" i="1" dirty="0" err="1"/>
              <a:t>int</a:t>
            </a:r>
            <a:r>
              <a:rPr lang="en-US" sz="2200" i="1" dirty="0"/>
              <a:t> x;</a:t>
            </a:r>
          </a:p>
          <a:p>
            <a:pPr marL="800100" lvl="2" indent="0">
              <a:buNone/>
            </a:pPr>
            <a:r>
              <a:rPr lang="en-US" sz="2200" i="1" dirty="0" err="1"/>
              <a:t>MyClass</a:t>
            </a:r>
            <a:r>
              <a:rPr lang="en-US" sz="2200" i="1" dirty="0"/>
              <a:t>() {</a:t>
            </a:r>
          </a:p>
          <a:p>
            <a:pPr marL="800100" lvl="2" indent="0">
              <a:buNone/>
            </a:pPr>
            <a:r>
              <a:rPr lang="en-US" sz="2200" i="1" dirty="0" smtClean="0"/>
              <a:t>	x </a:t>
            </a:r>
            <a:r>
              <a:rPr lang="en-US" sz="2200" i="1" dirty="0"/>
              <a:t>= 10;</a:t>
            </a:r>
          </a:p>
          <a:p>
            <a:pPr marL="800100" lvl="2" indent="0">
              <a:buNone/>
            </a:pPr>
            <a:r>
              <a:rPr lang="en-US" sz="2200" i="1" dirty="0"/>
              <a:t>}</a:t>
            </a:r>
          </a:p>
          <a:p>
            <a:pPr marL="400050" lvl="1" indent="0">
              <a:buNone/>
            </a:pPr>
            <a:r>
              <a:rPr lang="en-US" sz="2200" i="1" dirty="0"/>
              <a:t>}</a:t>
            </a:r>
            <a:endParaRPr lang="en-US" sz="2200" i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958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657600" y="2756393"/>
            <a:ext cx="32766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1801342" cy="32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en-US" dirty="0"/>
              <a:t>Casting: A cast is an instruction to the compiler to convert one type into another. </a:t>
            </a:r>
            <a:endParaRPr lang="en-US" dirty="0" smtClean="0"/>
          </a:p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en-US" dirty="0" smtClean="0"/>
              <a:t>A </a:t>
            </a:r>
            <a:r>
              <a:rPr lang="en-US" dirty="0"/>
              <a:t>cast has this general form</a:t>
            </a:r>
            <a:r>
              <a:rPr lang="en-US" dirty="0" smtClean="0"/>
              <a:t>:</a:t>
            </a:r>
          </a:p>
          <a:p>
            <a:pPr marL="0" indent="0">
              <a:lnSpc>
                <a:spcPct val="200000"/>
              </a:lnSpc>
              <a:buClr>
                <a:schemeClr val="tx2"/>
              </a:buClr>
              <a:buNone/>
            </a:pPr>
            <a:r>
              <a:rPr lang="en-US" i="1" dirty="0" smtClean="0"/>
              <a:t>	(</a:t>
            </a:r>
            <a:r>
              <a:rPr lang="en-US" i="1" dirty="0"/>
              <a:t>target-type) expression</a:t>
            </a:r>
            <a:endParaRPr lang="en-US" i="1" dirty="0" smtClean="0"/>
          </a:p>
          <a:p>
            <a:pPr marL="0" indent="0">
              <a:lnSpc>
                <a:spcPct val="150000"/>
              </a:lnSpc>
              <a:buClr>
                <a:schemeClr val="tx2"/>
              </a:buClr>
              <a:buNone/>
            </a:pP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156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i="1" dirty="0" smtClean="0"/>
              <a:t>Inheritance </a:t>
            </a:r>
            <a:r>
              <a:rPr lang="en-US" dirty="0"/>
              <a:t>is the process by which one object can acquire the properties of another </a:t>
            </a:r>
            <a:r>
              <a:rPr lang="en-US" dirty="0" smtClean="0"/>
              <a:t>object.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of hierarchies. 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T</a:t>
            </a:r>
            <a:r>
              <a:rPr lang="en-US" dirty="0" smtClean="0"/>
              <a:t>he inheritance mechanism </a:t>
            </a:r>
            <a:r>
              <a:rPr lang="en-US" dirty="0"/>
              <a:t>that makes it possible for one object to be a specific instance of a more general </a:t>
            </a:r>
            <a:r>
              <a:rPr lang="en-US" dirty="0" smtClean="0"/>
              <a:t>case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302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i="1" dirty="0"/>
              <a:t>Polymorphism - “one interface, multiple methods.” </a:t>
            </a:r>
            <a:endParaRPr lang="en-US" i="1" dirty="0" smtClean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i="1" dirty="0" smtClean="0"/>
              <a:t>This </a:t>
            </a:r>
            <a:r>
              <a:rPr lang="en-US" i="1" dirty="0"/>
              <a:t>means that it is possible to design a generic interface </a:t>
            </a:r>
            <a:r>
              <a:rPr lang="en-US" i="1" dirty="0" smtClean="0"/>
              <a:t>to a </a:t>
            </a:r>
            <a:r>
              <a:rPr lang="en-US" i="1" dirty="0"/>
              <a:t>group of related activities.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57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Originally </a:t>
            </a:r>
            <a:r>
              <a:rPr lang="en-US" dirty="0"/>
              <a:t>developed by James Gosling at Sun </a:t>
            </a:r>
            <a:r>
              <a:rPr lang="en-US" dirty="0" smtClean="0"/>
              <a:t>Microsystems - 1991</a:t>
            </a:r>
            <a:endParaRPr lang="en-US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Derives </a:t>
            </a:r>
            <a:r>
              <a:rPr lang="en-US" dirty="0"/>
              <a:t>much of its syntax from C and C++ 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pplications </a:t>
            </a:r>
            <a:r>
              <a:rPr lang="en-US" dirty="0"/>
              <a:t>are typically compiled to </a:t>
            </a:r>
            <a:r>
              <a:rPr lang="en-US" dirty="0" err="1"/>
              <a:t>bytecode</a:t>
            </a:r>
            <a:r>
              <a:rPr lang="en-US" dirty="0"/>
              <a:t> (class file) that can run on any Java Virtual Machine (JVM)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78941"/>
            <a:ext cx="791148" cy="1447800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76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Packages </a:t>
            </a:r>
            <a:r>
              <a:rPr lang="en-US" dirty="0"/>
              <a:t>are groups of related classes.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ackages </a:t>
            </a:r>
            <a:r>
              <a:rPr lang="en-US" dirty="0"/>
              <a:t>help organize your code and </a:t>
            </a:r>
            <a:r>
              <a:rPr lang="en-US" dirty="0" smtClean="0"/>
              <a:t>provide another </a:t>
            </a:r>
            <a:r>
              <a:rPr lang="en-US" dirty="0"/>
              <a:t>layer of encapsulation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i="1" dirty="0"/>
              <a:t>interface </a:t>
            </a:r>
            <a:r>
              <a:rPr lang="en-US" dirty="0"/>
              <a:t>defines a set of methods that will be </a:t>
            </a:r>
            <a:r>
              <a:rPr lang="en-US" dirty="0" smtClean="0"/>
              <a:t>implemented by </a:t>
            </a:r>
            <a:r>
              <a:rPr lang="en-US" dirty="0"/>
              <a:t>a class</a:t>
            </a:r>
            <a:r>
              <a:rPr lang="en-US" dirty="0" smtClean="0"/>
              <a:t>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65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An </a:t>
            </a:r>
            <a:r>
              <a:rPr lang="en-US" dirty="0"/>
              <a:t>interface does not, itself, implement any method.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is a purely logical construct.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Packages and interfaces give you greater control over the organization of your </a:t>
            </a:r>
            <a:r>
              <a:rPr lang="en-US" dirty="0" smtClean="0"/>
              <a:t>program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56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An exception is an error that occurs at run time.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Using Java’s exception handling subsystem you can, in a structured and controlled </a:t>
            </a:r>
            <a:r>
              <a:rPr lang="en-US" dirty="0" smtClean="0"/>
              <a:t>manner, handle </a:t>
            </a:r>
            <a:r>
              <a:rPr lang="en-US" dirty="0"/>
              <a:t>run-time errors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Use </a:t>
            </a:r>
            <a:r>
              <a:rPr lang="en-US" b="1" i="1" dirty="0" smtClean="0"/>
              <a:t>try-catch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b="1" i="1" dirty="0" err="1" smtClean="0"/>
              <a:t>Throwable</a:t>
            </a:r>
            <a:endParaRPr lang="en-US" b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019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Topics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Java has built-in support </a:t>
            </a:r>
            <a:r>
              <a:rPr lang="en-US" sz="3000" dirty="0"/>
              <a:t>for </a:t>
            </a:r>
            <a:r>
              <a:rPr lang="en-US" sz="3000" i="1" dirty="0"/>
              <a:t>multithreaded programming. </a:t>
            </a:r>
            <a:endParaRPr lang="en-US" sz="3000" i="1" dirty="0" smtClean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A </a:t>
            </a:r>
            <a:r>
              <a:rPr lang="en-US" sz="3000" dirty="0"/>
              <a:t>multithreaded program contains two or </a:t>
            </a:r>
            <a:r>
              <a:rPr lang="en-US" sz="3000" dirty="0" smtClean="0"/>
              <a:t>more parts </a:t>
            </a:r>
            <a:r>
              <a:rPr lang="en-US" sz="3000" dirty="0"/>
              <a:t>that can run concurrently. </a:t>
            </a:r>
            <a:endParaRPr lang="en-US" sz="3000" dirty="0" smtClean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Each </a:t>
            </a:r>
            <a:r>
              <a:rPr lang="en-US" sz="3000" dirty="0"/>
              <a:t>part of such a program is called a </a:t>
            </a:r>
            <a:r>
              <a:rPr lang="en-US" sz="3000" i="1" dirty="0"/>
              <a:t>thread, </a:t>
            </a:r>
            <a:r>
              <a:rPr lang="en-US" sz="3000" dirty="0"/>
              <a:t>and each </a:t>
            </a:r>
            <a:r>
              <a:rPr lang="en-US" sz="3000" dirty="0" smtClean="0"/>
              <a:t>thread defines </a:t>
            </a:r>
            <a:r>
              <a:rPr lang="en-US" sz="3000" dirty="0"/>
              <a:t>a separate path of execution. </a:t>
            </a:r>
            <a:endParaRPr lang="en-US" sz="3000" dirty="0" smtClean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000" dirty="0" smtClean="0"/>
              <a:t>Thus</a:t>
            </a:r>
            <a:r>
              <a:rPr lang="en-US" sz="3000" dirty="0"/>
              <a:t>, multithreading is a specialized form of multitasking.</a:t>
            </a:r>
            <a:endParaRPr lang="en-US" sz="3000" b="1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61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657600" y="2756393"/>
            <a:ext cx="3276600" cy="1112838"/>
          </a:xfrm>
        </p:spPr>
        <p:txBody>
          <a:bodyPr/>
          <a:lstStyle/>
          <a:p>
            <a:r>
              <a:rPr lang="fr-CA" dirty="0" err="1" smtClean="0"/>
              <a:t>Exercise</a:t>
            </a:r>
            <a:endParaRPr lang="fr-CA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1801342" cy="32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Exercise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Program to simulate a School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Attributes of school include: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Name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Location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School has Teacher and Students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endParaRPr lang="en-US" dirty="0" smtClean="0"/>
          </a:p>
          <a:p>
            <a:pPr marL="0" indent="0">
              <a:lnSpc>
                <a:spcPct val="150000"/>
              </a:lnSpc>
              <a:buClr>
                <a:schemeClr val="tx2"/>
              </a:buClr>
              <a:buNone/>
            </a:pP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5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Exercise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Teacher has: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First &amp; Last Name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Course taught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Years employed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endParaRPr lang="en-US" dirty="0" smtClean="0"/>
          </a:p>
          <a:p>
            <a:pPr marL="0" indent="0">
              <a:lnSpc>
                <a:spcPct val="150000"/>
              </a:lnSpc>
              <a:buClr>
                <a:schemeClr val="tx2"/>
              </a:buClr>
              <a:buNone/>
            </a:pP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664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err="1" smtClean="0"/>
              <a:t>Exercise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Student has: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First &amp; Last Name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5 subjects with grades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Can get average grade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smtClean="0"/>
              <a:t>Has a fee </a:t>
            </a:r>
            <a:r>
              <a:rPr lang="en-US" dirty="0" err="1" smtClean="0"/>
              <a:t>balace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chemeClr val="tx2"/>
              </a:buClr>
            </a:pPr>
            <a:endParaRPr lang="en-US" dirty="0" smtClean="0"/>
          </a:p>
          <a:p>
            <a:pPr marL="0" indent="0">
              <a:lnSpc>
                <a:spcPct val="150000"/>
              </a:lnSpc>
              <a:buClr>
                <a:schemeClr val="tx2"/>
              </a:buClr>
              <a:buNone/>
            </a:pP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11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  <a:defRPr/>
            </a:pPr>
            <a:endParaRPr lang="fr-CA" dirty="0" smtClean="0"/>
          </a:p>
          <a:p>
            <a:pPr marL="0" lvl="0" indent="0" algn="ctr">
              <a:buNone/>
              <a:defRPr/>
            </a:pPr>
            <a:r>
              <a:rPr lang="fr-CA" dirty="0" smtClean="0"/>
              <a:t>Michael </a:t>
            </a:r>
            <a:r>
              <a:rPr lang="fr-CA" dirty="0" err="1" smtClean="0"/>
              <a:t>Wakahe</a:t>
            </a:r>
            <a:endParaRPr lang="fr-CA" dirty="0" smtClean="0"/>
          </a:p>
          <a:p>
            <a:pPr marL="0" lvl="0" indent="0" algn="ctr">
              <a:buNone/>
              <a:defRPr/>
            </a:pPr>
            <a:r>
              <a:rPr lang="fr-CA" dirty="0" smtClean="0">
                <a:hlinkClick r:id="rId3"/>
              </a:rPr>
              <a:t>michael@michaelwakahe.com</a:t>
            </a:r>
            <a:endParaRPr lang="fr-CA" dirty="0" smtClean="0"/>
          </a:p>
          <a:p>
            <a:pPr marL="0" lvl="0" indent="0" algn="ctr">
              <a:buNone/>
              <a:defRPr/>
            </a:pPr>
            <a:r>
              <a:rPr lang="fr-CA" dirty="0" smtClean="0">
                <a:hlinkClick r:id="rId4"/>
              </a:rPr>
              <a:t>www.michaelwakahe.com</a:t>
            </a:r>
            <a:endParaRPr lang="fr-CA" dirty="0" smtClean="0"/>
          </a:p>
          <a:p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/>
              <a:t>Michael </a:t>
            </a:r>
            <a:r>
              <a:rPr lang="en-US" dirty="0" err="1"/>
              <a:t>Wakahe</a:t>
            </a:r>
            <a:r>
              <a:rPr lang="en-US" dirty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425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Is </a:t>
            </a:r>
            <a:r>
              <a:rPr lang="en-US" dirty="0"/>
              <a:t>a general-purpose, concurrent, class-based, object-oriented language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“Write </a:t>
            </a:r>
            <a:r>
              <a:rPr lang="en-US" dirty="0"/>
              <a:t>once, run anywhere"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Current stable release: Java </a:t>
            </a:r>
            <a:r>
              <a:rPr lang="en-US" dirty="0"/>
              <a:t>Standard Edition 6 (1.6.0)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73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1929606"/>
            <a:ext cx="4124325" cy="3867150"/>
          </a:xfr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648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chemeClr val="tx2"/>
              </a:buClr>
              <a:buNone/>
            </a:pPr>
            <a:r>
              <a:rPr lang="en-US" dirty="0" smtClean="0"/>
              <a:t>Can be broken down into: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Java </a:t>
            </a:r>
            <a:r>
              <a:rPr lang="en-US" dirty="0"/>
              <a:t>Card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Micro Edition (ME)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Standard Edition (SE)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Enterprise Edition (EE)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88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/*</a:t>
            </a:r>
          </a:p>
          <a:p>
            <a:pPr marL="400050" lvl="1" indent="0">
              <a:buNone/>
            </a:pPr>
            <a:r>
              <a:rPr lang="en-US" sz="2400" dirty="0"/>
              <a:t>This is a simple Java program.</a:t>
            </a:r>
          </a:p>
          <a:p>
            <a:pPr marL="400050" lvl="1" indent="0">
              <a:buNone/>
            </a:pPr>
            <a:r>
              <a:rPr lang="en-US" sz="2400" dirty="0"/>
              <a:t>Call this file Example.java</a:t>
            </a:r>
            <a:r>
              <a:rPr lang="en-US" sz="2400" dirty="0" smtClean="0"/>
              <a:t>. Compile and run in Eclipse.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*/</a:t>
            </a:r>
          </a:p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Example {</a:t>
            </a:r>
          </a:p>
          <a:p>
            <a:pPr marL="800100" lvl="2" indent="0">
              <a:buNone/>
            </a:pPr>
            <a:r>
              <a:rPr lang="en-US" dirty="0"/>
              <a:t>// A Java program begins with a call to main().</a:t>
            </a:r>
          </a:p>
          <a:p>
            <a:pPr marL="800100" lvl="2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("Java drives the Web.");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5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00800" cy="1112838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/*</a:t>
            </a:r>
          </a:p>
          <a:p>
            <a:pPr marL="0" indent="0">
              <a:buNone/>
            </a:pPr>
            <a:r>
              <a:rPr lang="en-US" sz="1600" dirty="0"/>
              <a:t>This demonstrates a variable.</a:t>
            </a:r>
          </a:p>
          <a:p>
            <a:pPr marL="0" indent="0">
              <a:buNone/>
            </a:pPr>
            <a:r>
              <a:rPr lang="en-US" sz="1600" dirty="0"/>
              <a:t>Call this file Example2.java</a:t>
            </a:r>
            <a:r>
              <a:rPr lang="en-US" sz="1600" dirty="0" smtClean="0"/>
              <a:t>. Compile and run in Eclipse.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*/</a:t>
            </a:r>
          </a:p>
          <a:p>
            <a:pPr marL="0" indent="0">
              <a:buNone/>
            </a:pPr>
            <a:r>
              <a:rPr lang="en-US" sz="1600" dirty="0"/>
              <a:t>class Example2 {</a:t>
            </a:r>
          </a:p>
          <a:p>
            <a:pPr marL="400050" lvl="1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800100" lvl="2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var1; // this declares a variable</a:t>
            </a:r>
          </a:p>
          <a:p>
            <a:pPr marL="800100" lvl="2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var2; // this declares another variable</a:t>
            </a:r>
          </a:p>
          <a:p>
            <a:pPr marL="800100" lvl="2" indent="0">
              <a:buNone/>
            </a:pPr>
            <a:r>
              <a:rPr lang="en-US" sz="1600" dirty="0"/>
              <a:t>var1 = 1024; // this assigns 1024 to var1</a:t>
            </a:r>
          </a:p>
          <a:p>
            <a:pPr marL="800100" lvl="2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("var1 contains " + var1);</a:t>
            </a:r>
          </a:p>
          <a:p>
            <a:pPr marL="800100" lvl="2" indent="0">
              <a:buNone/>
            </a:pPr>
            <a:r>
              <a:rPr lang="en-US" sz="1600" dirty="0"/>
              <a:t>var2 = var1 / 2;</a:t>
            </a:r>
          </a:p>
          <a:p>
            <a:pPr marL="800100" lvl="2" indent="0">
              <a:buNone/>
            </a:pPr>
            <a:r>
              <a:rPr lang="en-US" sz="1600" dirty="0" err="1"/>
              <a:t>System.out.print</a:t>
            </a:r>
            <a:r>
              <a:rPr lang="en-US" sz="1600" dirty="0"/>
              <a:t>("var2 contains var1 / 2: ");</a:t>
            </a:r>
          </a:p>
          <a:p>
            <a:pPr marL="800100" lvl="2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(var2);</a:t>
            </a:r>
          </a:p>
          <a:p>
            <a:pPr marL="400050" lvl="1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Michael </a:t>
            </a:r>
            <a:r>
              <a:rPr lang="en-US" dirty="0" err="1" smtClean="0"/>
              <a:t>Wakahe</a:t>
            </a:r>
            <a:r>
              <a:rPr lang="en-US" dirty="0" smtClean="0"/>
              <a:t>. </a:t>
            </a:r>
            <a:r>
              <a:rPr lang="en-US" dirty="0" smtClean="0"/>
              <a:t>2015. All Rights Reserved.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70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1867</TotalTime>
  <Words>1815</Words>
  <Application>Microsoft Office PowerPoint</Application>
  <PresentationFormat>On-screen Show (4:3)</PresentationFormat>
  <Paragraphs>348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Wingdings</vt:lpstr>
      <vt:lpstr>139</vt:lpstr>
      <vt:lpstr> Mobile Website Development Overview of Java</vt:lpstr>
      <vt:lpstr>Table of 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Data Types and Operators</vt:lpstr>
      <vt:lpstr>Data Types and Operators</vt:lpstr>
      <vt:lpstr>Data Types and Operators</vt:lpstr>
      <vt:lpstr>Data Types and Operators</vt:lpstr>
      <vt:lpstr>Data Types and Operators</vt:lpstr>
      <vt:lpstr>Data Types and Operators</vt:lpstr>
      <vt:lpstr>Data Types and Operators</vt:lpstr>
      <vt:lpstr>Data Types and Operators</vt:lpstr>
      <vt:lpstr>Data Types and Operators</vt:lpstr>
      <vt:lpstr>Data Types and Operators</vt:lpstr>
      <vt:lpstr>Data Types and Operators</vt:lpstr>
      <vt:lpstr>Program Control Statements</vt:lpstr>
      <vt:lpstr>Program Control Statements</vt:lpstr>
      <vt:lpstr>Program Control Statements</vt:lpstr>
      <vt:lpstr>Program Control Statements</vt:lpstr>
      <vt:lpstr>Program Control Statements</vt:lpstr>
      <vt:lpstr>Program Control Statements</vt:lpstr>
      <vt:lpstr>Program Control Statements</vt:lpstr>
      <vt:lpstr>Program Control Statements</vt:lpstr>
      <vt:lpstr>Program Control Statements</vt:lpstr>
      <vt:lpstr>Methods, Classes &amp; Objects</vt:lpstr>
      <vt:lpstr>Classes &amp; Objects</vt:lpstr>
      <vt:lpstr>Classes &amp; Objects</vt:lpstr>
      <vt:lpstr>Classes &amp; Objects</vt:lpstr>
      <vt:lpstr>Classes &amp; Objects</vt:lpstr>
      <vt:lpstr>Classes &amp; Objects</vt:lpstr>
      <vt:lpstr>Other Topics</vt:lpstr>
      <vt:lpstr>Other Topics</vt:lpstr>
      <vt:lpstr>Other Topics</vt:lpstr>
      <vt:lpstr>Other Topics</vt:lpstr>
      <vt:lpstr>Other Topics</vt:lpstr>
      <vt:lpstr>Other Topics</vt:lpstr>
      <vt:lpstr>Other Topics</vt:lpstr>
      <vt:lpstr>Other Topics</vt:lpstr>
      <vt:lpstr>Exercise</vt:lpstr>
      <vt:lpstr>Exercise</vt:lpstr>
      <vt:lpstr>Exercise</vt:lpstr>
      <vt:lpstr>Exercise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michael</dc:creator>
  <cp:lastModifiedBy>Michael</cp:lastModifiedBy>
  <cp:revision>120</cp:revision>
  <dcterms:created xsi:type="dcterms:W3CDTF">2010-09-22T11:17:34Z</dcterms:created>
  <dcterms:modified xsi:type="dcterms:W3CDTF">2017-06-23T10:25:07Z</dcterms:modified>
</cp:coreProperties>
</file>