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62" r:id="rId11"/>
    <p:sldId id="270" r:id="rId12"/>
    <p:sldId id="263" r:id="rId13"/>
    <p:sldId id="264" r:id="rId14"/>
    <p:sldId id="265" r:id="rId15"/>
    <p:sldId id="271" r:id="rId16"/>
    <p:sldId id="272" r:id="rId17"/>
    <p:sldId id="266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6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2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0426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869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5688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66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68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0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1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31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6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5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7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5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A4338-6023-40D6-A74F-ABA163C7ED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6A79F08-694C-4E6F-B550-68FB1D07B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0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ndfonline.com/doi/abs/10.1080/07900627.2020.1739512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Group 43 Project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AI as a Solution to Food Insecurity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7018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privacy and consent</a:t>
            </a:r>
          </a:p>
          <a:p>
            <a:r>
              <a:rPr lang="en-US" dirty="0" smtClean="0"/>
              <a:t>Fair use and licensing of the PlantVillage dataset</a:t>
            </a:r>
          </a:p>
          <a:p>
            <a:r>
              <a:rPr lang="en-US" dirty="0" smtClean="0"/>
              <a:t>Model bias and generalization</a:t>
            </a:r>
          </a:p>
          <a:p>
            <a:r>
              <a:rPr lang="en-US" dirty="0" smtClean="0"/>
              <a:t>Equity and accessibility</a:t>
            </a:r>
          </a:p>
          <a:p>
            <a:r>
              <a:rPr lang="en-US" dirty="0" smtClean="0"/>
              <a:t>Environmental impact of AI training</a:t>
            </a:r>
          </a:p>
          <a:p>
            <a:r>
              <a:rPr lang="en-US" dirty="0" smtClean="0"/>
              <a:t>Accuracy, responsibility, and harm reduction</a:t>
            </a:r>
          </a:p>
          <a:p>
            <a:r>
              <a:rPr lang="en-US" dirty="0" smtClean="0"/>
              <a:t>Transparency and </a:t>
            </a:r>
            <a:r>
              <a:rPr lang="en-US" dirty="0" err="1" smtClean="0"/>
              <a:t>Explainability</a:t>
            </a:r>
            <a:endParaRPr lang="en-US" dirty="0" smtClean="0"/>
          </a:p>
          <a:p>
            <a:r>
              <a:rPr lang="en-US" dirty="0" smtClean="0"/>
              <a:t>Intellectual property and open source ethics</a:t>
            </a:r>
          </a:p>
        </p:txBody>
      </p:sp>
    </p:spTree>
    <p:extLst>
      <p:ext uri="{BB962C8B-B14F-4D97-AF65-F5344CB8AC3E}">
        <p14:creationId xmlns:p14="http://schemas.microsoft.com/office/powerpoint/2010/main" val="24834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Business/Impact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Opportunity</a:t>
            </a:r>
          </a:p>
          <a:p>
            <a:r>
              <a:rPr lang="en-US" dirty="0"/>
              <a:t>Agriculture employs over 40% of the total Kenyan population and more than 70% of Kenya’s rural population (FAO, 2023)</a:t>
            </a:r>
          </a:p>
          <a:p>
            <a:r>
              <a:rPr lang="en-US" dirty="0"/>
              <a:t>Crop yields remain low due to crop diseases and a lack of early detection tools (FAO, 2023)</a:t>
            </a:r>
          </a:p>
          <a:p>
            <a:r>
              <a:rPr lang="en-US" dirty="0"/>
              <a:t>Agricultural production in Africa remains low due to climate, soil quality, slavery, and disease (</a:t>
            </a:r>
            <a:r>
              <a:rPr lang="en-US" dirty="0" err="1"/>
              <a:t>Bjornlund</a:t>
            </a:r>
            <a:r>
              <a:rPr lang="en-US" dirty="0"/>
              <a:t> et al., 2020)</a:t>
            </a:r>
          </a:p>
          <a:p>
            <a:r>
              <a:rPr lang="en-US" dirty="0"/>
              <a:t>The </a:t>
            </a:r>
            <a:r>
              <a:rPr lang="en-US" dirty="0" err="1"/>
              <a:t>AgriTech</a:t>
            </a:r>
            <a:r>
              <a:rPr lang="en-US" dirty="0"/>
              <a:t> sector in Africa is growing rapidly, with a market potential expected to reach $1 trillion by 2030 (McKinsey &amp; Company, 2024)</a:t>
            </a:r>
          </a:p>
          <a:p>
            <a:r>
              <a:rPr lang="en-US" dirty="0"/>
              <a:t>There is an urgent need for affordable, scalable precision agriculture tools to boost food security and farmer income.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96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Business/Impact potential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Value Proposition</a:t>
            </a:r>
          </a:p>
          <a:p>
            <a:r>
              <a:rPr lang="en-US" dirty="0"/>
              <a:t>Fast, AI-powered disease detection for major crops (Pepper, Potato, Tomato)</a:t>
            </a:r>
          </a:p>
          <a:p>
            <a:r>
              <a:rPr lang="en-US" dirty="0"/>
              <a:t>Accessible through a web or mobile interface</a:t>
            </a:r>
          </a:p>
          <a:p>
            <a:r>
              <a:rPr lang="en-US" dirty="0"/>
              <a:t>Provides:</a:t>
            </a:r>
          </a:p>
          <a:p>
            <a:r>
              <a:rPr lang="en-US" dirty="0"/>
              <a:t>Accurate diagnosis</a:t>
            </a:r>
          </a:p>
          <a:p>
            <a:r>
              <a:rPr lang="en-US" dirty="0"/>
              <a:t>Confidence score</a:t>
            </a:r>
          </a:p>
          <a:p>
            <a:r>
              <a:rPr lang="en-US" dirty="0"/>
              <a:t>Actionable treatment recommendations (organic/chemical/preventive)</a:t>
            </a:r>
          </a:p>
          <a:p>
            <a:r>
              <a:rPr lang="en-US" dirty="0"/>
              <a:t>Could prevent crop loss, increase yield, and cut pesticide </a:t>
            </a:r>
            <a:r>
              <a:rPr lang="en-US" dirty="0" smtClean="0"/>
              <a:t>misuse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609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Future 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Expand Crop and Disease Coverage</a:t>
            </a:r>
          </a:p>
          <a:p>
            <a:r>
              <a:rPr lang="en-US" dirty="0"/>
              <a:t>Train the model to support additional crops such as maize, beans, cassava, and bananas—staples in East Africa.</a:t>
            </a:r>
          </a:p>
          <a:p>
            <a:r>
              <a:rPr lang="en-US" dirty="0"/>
              <a:t>Mobile App Development</a:t>
            </a:r>
          </a:p>
          <a:p>
            <a:r>
              <a:rPr lang="en-US" dirty="0"/>
              <a:t>Build a lightweight Android app with offline functionality for rural farmers with limited internet access.</a:t>
            </a:r>
          </a:p>
          <a:p>
            <a:r>
              <a:rPr lang="en-US" dirty="0"/>
              <a:t>Consider SMS/USSD integration for feature phones to improve accessibility.</a:t>
            </a:r>
          </a:p>
          <a:p>
            <a:r>
              <a:rPr lang="en-US" dirty="0"/>
              <a:t>Multilingual and Localized Interface</a:t>
            </a:r>
          </a:p>
          <a:p>
            <a:r>
              <a:rPr lang="en-US" dirty="0"/>
              <a:t>Translate the app into Swahili</a:t>
            </a:r>
            <a:r>
              <a:rPr lang="en-US" b="1" dirty="0"/>
              <a:t> </a:t>
            </a:r>
            <a:r>
              <a:rPr lang="en-US" dirty="0"/>
              <a:t>and other local languages for smallholder farmers to use easily.</a:t>
            </a:r>
          </a:p>
          <a:p>
            <a:r>
              <a:rPr lang="en-US" dirty="0"/>
              <a:t>Customize disease descriptions and treatment guidance based on local agricultural practices</a:t>
            </a:r>
            <a:r>
              <a:rPr lang="en-US" b="1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40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Model Improvement</a:t>
            </a:r>
          </a:p>
          <a:p>
            <a:r>
              <a:rPr lang="en-US" dirty="0"/>
              <a:t>Apply data augmentation techniques to simulate real-world conditions (lighting, background, noise).</a:t>
            </a:r>
          </a:p>
          <a:p>
            <a:r>
              <a:rPr lang="en-US" dirty="0"/>
              <a:t>Implement explainable AI techniques</a:t>
            </a:r>
            <a:r>
              <a:rPr lang="en-US" b="1" dirty="0"/>
              <a:t> </a:t>
            </a:r>
            <a:r>
              <a:rPr lang="en-US" dirty="0"/>
              <a:t>like Grad-CAM to show users where the model focuses on the leaf image.</a:t>
            </a:r>
          </a:p>
          <a:p>
            <a:r>
              <a:rPr lang="en-US" dirty="0"/>
              <a:t>Real-World Validation and Field Testing</a:t>
            </a:r>
          </a:p>
          <a:p>
            <a:r>
              <a:rPr lang="en-US" dirty="0"/>
              <a:t>Collaborate with agriculture extension officers</a:t>
            </a:r>
            <a:r>
              <a:rPr lang="en-US" b="1" dirty="0"/>
              <a:t> </a:t>
            </a:r>
            <a:r>
              <a:rPr lang="en-US" dirty="0"/>
              <a:t>or cooperatives to test the app in farms.</a:t>
            </a:r>
          </a:p>
          <a:p>
            <a:r>
              <a:rPr lang="en-US" dirty="0"/>
              <a:t>Collect real-world leaf images to fine-tune the model for diverse conditions.</a:t>
            </a:r>
          </a:p>
          <a:p>
            <a:r>
              <a:rPr lang="en-US" dirty="0"/>
              <a:t>Add Geolocation and Alert Features</a:t>
            </a:r>
          </a:p>
          <a:p>
            <a:r>
              <a:rPr lang="en-US" dirty="0"/>
              <a:t>Integrate GPS tagging to identify regional disease outbreaks.</a:t>
            </a:r>
          </a:p>
          <a:p>
            <a:r>
              <a:rPr lang="en-US" dirty="0"/>
              <a:t>Provide community alerts or dashboards for farmers or governments to track disease spread patterns.</a:t>
            </a:r>
          </a:p>
          <a:p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17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Scalability</a:t>
            </a:r>
          </a:p>
          <a:p>
            <a:r>
              <a:rPr lang="en-US" dirty="0"/>
              <a:t>Built using Flask, TensorFlow, and modular Python scripts</a:t>
            </a:r>
            <a:r>
              <a:rPr lang="en-US" b="1" dirty="0"/>
              <a:t>,</a:t>
            </a:r>
            <a:r>
              <a:rPr lang="en-US" dirty="0"/>
              <a:t> making the backend easy to deploy and scale on:</a:t>
            </a:r>
          </a:p>
          <a:p>
            <a:r>
              <a:rPr lang="en-US" dirty="0"/>
              <a:t>Cloud platforms like Google Cloud</a:t>
            </a:r>
            <a:r>
              <a:rPr lang="en-US" b="1" dirty="0"/>
              <a:t>, </a:t>
            </a:r>
            <a:r>
              <a:rPr lang="en-US" dirty="0"/>
              <a:t>AWS</a:t>
            </a:r>
            <a:r>
              <a:rPr lang="en-US" b="1" dirty="0"/>
              <a:t>, </a:t>
            </a:r>
            <a:r>
              <a:rPr lang="en-US" dirty="0"/>
              <a:t>or</a:t>
            </a:r>
            <a:r>
              <a:rPr lang="en-US" b="1" dirty="0"/>
              <a:t> </a:t>
            </a:r>
            <a:r>
              <a:rPr lang="en-US" dirty="0"/>
              <a:t>Microsoft Azure</a:t>
            </a:r>
          </a:p>
          <a:p>
            <a:r>
              <a:rPr lang="en-US" dirty="0"/>
              <a:t>Mobile or edge devices with optimized lightweight models</a:t>
            </a:r>
          </a:p>
          <a:p>
            <a:r>
              <a:rPr lang="en-US" dirty="0"/>
              <a:t>Geographic Scalability</a:t>
            </a:r>
          </a:p>
          <a:p>
            <a:r>
              <a:rPr lang="en-US" dirty="0"/>
              <a:t>Easily adaptable to other regions or countries with minor localization (dataset, language, diseases).</a:t>
            </a:r>
          </a:p>
          <a:p>
            <a:r>
              <a:rPr lang="en-US" dirty="0"/>
              <a:t>Can be integrated into regional food security platforms</a:t>
            </a:r>
            <a:r>
              <a:rPr lang="en-US" b="1" dirty="0"/>
              <a:t> or </a:t>
            </a:r>
            <a:r>
              <a:rPr lang="en-US" dirty="0"/>
              <a:t>national e-extension services</a:t>
            </a:r>
            <a:r>
              <a:rPr lang="en-US" b="1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102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Scalability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Scalability</a:t>
            </a:r>
          </a:p>
          <a:p>
            <a:r>
              <a:rPr lang="en-US" dirty="0"/>
              <a:t>Design can support:</a:t>
            </a:r>
          </a:p>
          <a:p>
            <a:r>
              <a:rPr lang="en-US" dirty="0"/>
              <a:t>Individual smallholder farmers</a:t>
            </a:r>
          </a:p>
          <a:p>
            <a:r>
              <a:rPr lang="en-US" dirty="0"/>
              <a:t>Farmer groups or cooperatives</a:t>
            </a:r>
          </a:p>
          <a:p>
            <a:r>
              <a:rPr lang="en-US" dirty="0"/>
              <a:t>Government and NGO-level agricultural monitoring </a:t>
            </a:r>
            <a:r>
              <a:rPr lang="en-US" dirty="0" smtClean="0"/>
              <a:t>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146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Bjornlund</a:t>
            </a:r>
            <a:r>
              <a:rPr lang="en-US" dirty="0"/>
              <a:t>, V., </a:t>
            </a:r>
            <a:r>
              <a:rPr lang="en-US" dirty="0" err="1"/>
              <a:t>Bjornlund</a:t>
            </a:r>
            <a:r>
              <a:rPr lang="en-US" dirty="0"/>
              <a:t>, H., &amp; Van </a:t>
            </a:r>
            <a:r>
              <a:rPr lang="en-US" dirty="0" err="1"/>
              <a:t>Rooyen</a:t>
            </a:r>
            <a:r>
              <a:rPr lang="en-US" dirty="0"/>
              <a:t>, A. F. (2020). Why agricultural production in sub-Saharan Africa remains low compared to the rest of the world–a historical perspective. </a:t>
            </a:r>
            <a:r>
              <a:rPr lang="en-US" i="1" dirty="0"/>
              <a:t>International Journal of Water Resources Development</a:t>
            </a:r>
            <a:r>
              <a:rPr lang="en-US" dirty="0"/>
              <a:t>, </a:t>
            </a:r>
            <a:r>
              <a:rPr lang="en-US" i="1" dirty="0"/>
              <a:t>36</a:t>
            </a:r>
            <a:r>
              <a:rPr lang="en-US" dirty="0"/>
              <a:t>(sup1), </a:t>
            </a:r>
            <a:r>
              <a:rPr lang="en-US" dirty="0" smtClean="0"/>
              <a:t>S20-S53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www.tandfonline.com/doi/abs/10.1080/07900627.2020.1739512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Emongor</a:t>
            </a:r>
            <a:r>
              <a:rPr lang="en-US" dirty="0"/>
              <a:t>, R. (</a:t>
            </a:r>
            <a:r>
              <a:rPr lang="en-US" dirty="0" err="1"/>
              <a:t>n.d.</a:t>
            </a:r>
            <a:r>
              <a:rPr lang="en-US" dirty="0"/>
              <a:t>). </a:t>
            </a:r>
            <a:r>
              <a:rPr lang="en-US" i="1" dirty="0"/>
              <a:t>FOOD PRICE CRISIS AND FOOD INSECURITY IN KENYA</a:t>
            </a:r>
            <a:r>
              <a:rPr lang="en-US" dirty="0"/>
              <a:t>. https://elibrary.acbfpact.org/acbf/collect/acbf/index/assoc/HASH01b5/cd96f147/6ca2937f/79e1.dir/Food%20crisis%20and%20food%20insecurity%20in%20Kenya.pdf</a:t>
            </a:r>
          </a:p>
          <a:p>
            <a:r>
              <a:rPr lang="en-US" dirty="0"/>
              <a:t> </a:t>
            </a:r>
            <a:r>
              <a:rPr lang="en-US" dirty="0"/>
              <a:t>Food and Agriculture Organization of the United Nations (</a:t>
            </a:r>
            <a:r>
              <a:rPr lang="en-US" dirty="0" err="1"/>
              <a:t>Fao</a:t>
            </a:r>
            <a:r>
              <a:rPr lang="en-US" dirty="0"/>
              <a:t>). (2023). </a:t>
            </a:r>
            <a:r>
              <a:rPr lang="en-US" i="1" dirty="0"/>
              <a:t>Kenya at a glance | FAO in Kenya | Food and Agriculture Organization of the United Nations</a:t>
            </a:r>
            <a:r>
              <a:rPr lang="en-US" dirty="0"/>
              <a:t>. Www.fao.org. https://www.fao.org/kenya/fao-in-kenya/kenya-at-a-glance/en/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09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IPC. (2025). </a:t>
            </a:r>
            <a:r>
              <a:rPr lang="en-US" i="1" dirty="0"/>
              <a:t>IPC Country Analysis | IPC - Integrated Food Security Phase Classification</a:t>
            </a:r>
            <a:r>
              <a:rPr lang="en-US" dirty="0"/>
              <a:t>. Ipcinfo.org. https://www.ipcinfo.org/ipc-country-analysis/en/?country=KEN</a:t>
            </a:r>
          </a:p>
          <a:p>
            <a:r>
              <a:rPr lang="en-US" dirty="0" smtClean="0"/>
              <a:t>McKinsey </a:t>
            </a:r>
            <a:r>
              <a:rPr lang="en-US" dirty="0"/>
              <a:t>&amp; Company. (2024). </a:t>
            </a:r>
            <a:r>
              <a:rPr lang="en-US" i="1" dirty="0"/>
              <a:t>Growing Africa’s- Future Five themes to advance food sovereignty on the continent</a:t>
            </a:r>
            <a:r>
              <a:rPr lang="en-US" dirty="0"/>
              <a:t>. https://api.globalperspectives.org/wp-content/uploads/2024/05/Global-Perspectives-The-Africa-Roundtable-6-2024-Berlin-McKinsey-Whitepaper-2.pdf</a:t>
            </a:r>
          </a:p>
          <a:p>
            <a:r>
              <a:rPr lang="en-US" dirty="0" smtClean="0"/>
              <a:t>United </a:t>
            </a:r>
            <a:r>
              <a:rPr lang="en-US" dirty="0"/>
              <a:t>Nations. (2025). </a:t>
            </a:r>
            <a:r>
              <a:rPr lang="en-US" i="1" dirty="0"/>
              <a:t>Goal 2: Zero Hunger - United Nations Sustainable Development</a:t>
            </a:r>
            <a:r>
              <a:rPr lang="en-US" dirty="0"/>
              <a:t>. United Nations Sustainable Development; United Nations. https://www.un.org/sustainabledevelopment/hunger/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04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600 million individuals will face hunger in 2030 (United Nations, 2025)</a:t>
            </a:r>
          </a:p>
          <a:p>
            <a:r>
              <a:rPr lang="en-US" dirty="0"/>
              <a:t>Food insecurity is rising in Kenya, with 1.9 million individuals currently classified under IPC food insecurity levels (IPC, n.d).</a:t>
            </a:r>
          </a:p>
          <a:p>
            <a:r>
              <a:rPr lang="en-US" dirty="0"/>
              <a:t>Multiple factors drive the crisis:</a:t>
            </a:r>
          </a:p>
          <a:p>
            <a:r>
              <a:rPr lang="en-US" dirty="0"/>
              <a:t>Climate change, droughts, and floods</a:t>
            </a:r>
          </a:p>
          <a:p>
            <a:r>
              <a:rPr lang="en-US" dirty="0"/>
              <a:t>Rising cost of living and input prices</a:t>
            </a:r>
          </a:p>
          <a:p>
            <a:r>
              <a:rPr lang="en-US" dirty="0"/>
              <a:t>Crop and animal diseases (</a:t>
            </a:r>
            <a:r>
              <a:rPr lang="en-US" dirty="0" err="1"/>
              <a:t>Emangor</a:t>
            </a:r>
            <a:r>
              <a:rPr lang="en-US" dirty="0"/>
              <a:t>, n.d)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7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 </a:t>
            </a:r>
            <a:r>
              <a:rPr lang="en-US" b="1" dirty="0" err="1" smtClean="0"/>
              <a:t>Cont</a:t>
            </a:r>
            <a:r>
              <a:rPr lang="en-US" b="1" dirty="0" smtClean="0"/>
              <a:t>”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Demand-side challenges include:</a:t>
            </a:r>
          </a:p>
          <a:p>
            <a:r>
              <a:rPr lang="en-US" dirty="0" smtClean="0"/>
              <a:t>Population growth, poverty, urbanization, and increased demand for biofuels (</a:t>
            </a:r>
            <a:r>
              <a:rPr lang="en-US" dirty="0" err="1" smtClean="0"/>
              <a:t>Emangor</a:t>
            </a:r>
            <a:r>
              <a:rPr lang="en-US" dirty="0" smtClean="0"/>
              <a:t>, n.d)</a:t>
            </a:r>
          </a:p>
          <a:p>
            <a:r>
              <a:rPr lang="en-US" dirty="0"/>
              <a:t>Supply-side issues include:</a:t>
            </a:r>
          </a:p>
          <a:p>
            <a:r>
              <a:rPr lang="en-US" dirty="0"/>
              <a:t>Declining agricultural activity and poor market access for smallholder farmers (</a:t>
            </a:r>
            <a:r>
              <a:rPr lang="en-US" dirty="0" err="1"/>
              <a:t>Emangor</a:t>
            </a:r>
            <a:r>
              <a:rPr lang="en-US" dirty="0"/>
              <a:t>, n.d)</a:t>
            </a:r>
          </a:p>
          <a:p>
            <a:r>
              <a:rPr lang="en-US" dirty="0"/>
              <a:t>Many small-scale farmers lack access to timely, affordable solutions to detect and manage crop diseases.</a:t>
            </a:r>
          </a:p>
          <a:p>
            <a:r>
              <a:rPr lang="en-US" dirty="0"/>
              <a:t>Without intervention, crop losses and reduced yields will continue to worsen food insecurity and economic hardship.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28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Proposed Solution (Plant Guard)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an urgent need for AI-driven tools to:</a:t>
            </a:r>
          </a:p>
          <a:p>
            <a:r>
              <a:rPr lang="en-US" dirty="0"/>
              <a:t>Detect plant diseases early</a:t>
            </a:r>
          </a:p>
          <a:p>
            <a:r>
              <a:rPr lang="en-US" dirty="0"/>
              <a:t>Increase productivity</a:t>
            </a:r>
          </a:p>
          <a:p>
            <a:r>
              <a:rPr lang="en-US" dirty="0"/>
              <a:t>Promote sustainable agriculture</a:t>
            </a:r>
          </a:p>
          <a:p>
            <a:r>
              <a:rPr lang="en-US" dirty="0"/>
              <a:t>Help achieve the Zero Hunger (SDG 2) goal (UN, 2025)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88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Plant Guard Use and Functionalities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on the PlantVillage dataset</a:t>
            </a:r>
          </a:p>
          <a:p>
            <a:r>
              <a:rPr lang="en-US" dirty="0"/>
              <a:t>Flask web interface with file upload</a:t>
            </a:r>
          </a:p>
          <a:p>
            <a:r>
              <a:rPr lang="en-US" dirty="0"/>
              <a:t>Upload a leaf image and get the predicted disease class</a:t>
            </a:r>
          </a:p>
          <a:p>
            <a:r>
              <a:rPr lang="en-US" dirty="0"/>
              <a:t>Shows disease description, symptoms, causes, severity</a:t>
            </a:r>
          </a:p>
          <a:p>
            <a:r>
              <a:rPr lang="en-US" dirty="0"/>
              <a:t>Provides treatment recommendations (preventive, organic, chemical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1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type: </a:t>
            </a:r>
            <a:r>
              <a:rPr lang="en-US" b="1" dirty="0"/>
              <a:t>Convolutional Neural Network (CNN)</a:t>
            </a:r>
            <a:r>
              <a:rPr lang="en-US" dirty="0"/>
              <a:t> built with </a:t>
            </a:r>
            <a:r>
              <a:rPr lang="en-US" b="1" dirty="0" err="1" smtClean="0"/>
              <a:t>Keras</a:t>
            </a:r>
            <a:r>
              <a:rPr lang="en-US" b="1" dirty="0" smtClean="0"/>
              <a:t>/TensorFlow</a:t>
            </a:r>
          </a:p>
          <a:p>
            <a:r>
              <a:rPr lang="en-US" dirty="0"/>
              <a:t>CNNs are ideal for image classification tasks </a:t>
            </a:r>
            <a:r>
              <a:rPr lang="en-US" dirty="0" smtClean="0"/>
              <a:t>because they can </a:t>
            </a:r>
            <a:r>
              <a:rPr lang="en-US" dirty="0"/>
              <a:t>detect spatial hierarchies in images.</a:t>
            </a:r>
          </a:p>
          <a:p>
            <a:r>
              <a:rPr lang="en-US" dirty="0" smtClean="0"/>
              <a:t>The model is </a:t>
            </a:r>
            <a:r>
              <a:rPr lang="en-US" dirty="0"/>
              <a:t>trained to classify leaf images of Pepper, Tomato, and Potato </a:t>
            </a:r>
            <a:r>
              <a:rPr lang="en-US" dirty="0"/>
              <a:t>leaf images into healthy or healthy disease categories.</a:t>
            </a:r>
            <a:endParaRPr lang="en-US" dirty="0"/>
          </a:p>
          <a:p>
            <a:r>
              <a:rPr lang="en-US" dirty="0" smtClean="0"/>
              <a:t>Dataset: PlantVillage dataset</a:t>
            </a:r>
          </a:p>
          <a:p>
            <a:r>
              <a:rPr lang="en-US" dirty="0"/>
              <a:t>Input processing: Images likely resized (e.g., 224x224 </a:t>
            </a:r>
            <a:r>
              <a:rPr lang="en-US" dirty="0" err="1"/>
              <a:t>px</a:t>
            </a:r>
            <a:r>
              <a:rPr lang="en-US" dirty="0"/>
              <a:t>) and normalized for CNN input</a:t>
            </a:r>
          </a:p>
        </p:txBody>
      </p:sp>
    </p:spTree>
    <p:extLst>
      <p:ext uri="{BB962C8B-B14F-4D97-AF65-F5344CB8AC3E}">
        <p14:creationId xmlns:p14="http://schemas.microsoft.com/office/powerpoint/2010/main" val="370753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Insights </a:t>
            </a:r>
            <a:r>
              <a:rPr lang="en-US" dirty="0" err="1" smtClean="0"/>
              <a:t>Cont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Process:</a:t>
            </a:r>
          </a:p>
          <a:p>
            <a:r>
              <a:rPr lang="en-US" dirty="0"/>
              <a:t>Command-line script </a:t>
            </a:r>
            <a:r>
              <a:rPr lang="en-US" dirty="0" smtClean="0"/>
              <a:t>train_model.py initiates model training</a:t>
            </a:r>
          </a:p>
          <a:p>
            <a:r>
              <a:rPr lang="en-US" dirty="0" smtClean="0"/>
              <a:t>Saves best model weights(.</a:t>
            </a:r>
            <a:r>
              <a:rPr lang="en-US" dirty="0" err="1" smtClean="0"/>
              <a:t>keras</a:t>
            </a:r>
            <a:r>
              <a:rPr lang="en-US" dirty="0" smtClean="0"/>
              <a:t> or.h5) and class labels (</a:t>
            </a:r>
            <a:r>
              <a:rPr lang="en-US" dirty="0" err="1" smtClean="0"/>
              <a:t>class_names.json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Generate training visualization(eg.,training_history.png) showing accuracy/loss curves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8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Insights </a:t>
            </a:r>
            <a:r>
              <a:rPr lang="en-US" dirty="0" err="1" smtClean="0"/>
              <a:t>Cont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Evaluation Metrics</a:t>
            </a:r>
          </a:p>
          <a:p>
            <a:r>
              <a:rPr lang="en-US" dirty="0"/>
              <a:t>Script: evaluate_model.py evaluates the trained model on a test split of the dataset.</a:t>
            </a:r>
          </a:p>
          <a:p>
            <a:r>
              <a:rPr lang="en-US" dirty="0"/>
              <a:t>Expected outputs:</a:t>
            </a:r>
          </a:p>
          <a:p>
            <a:r>
              <a:rPr lang="en-US" dirty="0"/>
              <a:t>Test Accuracy (e.g., 90–98% on well-curated data)</a:t>
            </a:r>
          </a:p>
          <a:p>
            <a:r>
              <a:rPr lang="en-US" dirty="0"/>
              <a:t>Classification Report:</a:t>
            </a:r>
          </a:p>
          <a:p>
            <a:r>
              <a:rPr lang="en-US" dirty="0"/>
              <a:t>Precision – how many predicted diseases were actually correct</a:t>
            </a:r>
          </a:p>
          <a:p>
            <a:r>
              <a:rPr lang="en-US" dirty="0"/>
              <a:t>Recall – how many actual diseases were successfully detected</a:t>
            </a:r>
          </a:p>
          <a:p>
            <a:r>
              <a:rPr lang="en-US" dirty="0"/>
              <a:t>F1 Score – balance between precision and recall</a:t>
            </a:r>
          </a:p>
          <a:p>
            <a:r>
              <a:rPr lang="en-US" dirty="0"/>
              <a:t>Confusion Matrix – shows true vs. predicted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42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Output</a:t>
            </a:r>
          </a:p>
          <a:p>
            <a:r>
              <a:rPr lang="en-US" dirty="0"/>
              <a:t>After a leaf image is uploaded:</a:t>
            </a:r>
          </a:p>
          <a:p>
            <a:r>
              <a:rPr lang="en-US" dirty="0"/>
              <a:t>Predicts one of the trained disease classes (e.g., "Potato Early Blight")</a:t>
            </a:r>
          </a:p>
          <a:p>
            <a:r>
              <a:rPr lang="en-US" dirty="0"/>
              <a:t>Returns:</a:t>
            </a:r>
          </a:p>
          <a:p>
            <a:r>
              <a:rPr lang="en-US" dirty="0"/>
              <a:t>Confidence score (e.g., 95.3%)</a:t>
            </a:r>
          </a:p>
          <a:p>
            <a:r>
              <a:rPr lang="en-US" dirty="0"/>
              <a:t>Disease description, symptoms, causes</a:t>
            </a:r>
          </a:p>
          <a:p>
            <a:r>
              <a:rPr lang="en-US" dirty="0"/>
              <a:t>Treatment recommendations (preventive, organic, chemical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9692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1018</Words>
  <Application>Microsoft Office PowerPoint</Application>
  <PresentationFormat>Widescreen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Group 43 Project</vt:lpstr>
      <vt:lpstr>Problem Statement</vt:lpstr>
      <vt:lpstr>Problem Statement Cont”</vt:lpstr>
      <vt:lpstr>Proposed Solution (Plant Guard)</vt:lpstr>
      <vt:lpstr>Plant Guard Use and Functionalities</vt:lpstr>
      <vt:lpstr>Model insights</vt:lpstr>
      <vt:lpstr>Model Insights Cont”</vt:lpstr>
      <vt:lpstr>Model Insights Cont”</vt:lpstr>
      <vt:lpstr>Model Output</vt:lpstr>
      <vt:lpstr>Ethical Considerations</vt:lpstr>
      <vt:lpstr>Business/Impact potential</vt:lpstr>
      <vt:lpstr>Business/Impact potential</vt:lpstr>
      <vt:lpstr> Future work </vt:lpstr>
      <vt:lpstr>Future Work</vt:lpstr>
      <vt:lpstr>scalability</vt:lpstr>
      <vt:lpstr>Scalability 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43 Project</dc:title>
  <dc:creator>USER</dc:creator>
  <cp:lastModifiedBy>USER</cp:lastModifiedBy>
  <cp:revision>37</cp:revision>
  <dcterms:created xsi:type="dcterms:W3CDTF">2025-07-22T08:36:42Z</dcterms:created>
  <dcterms:modified xsi:type="dcterms:W3CDTF">2025-07-22T09:56:53Z</dcterms:modified>
</cp:coreProperties>
</file>