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lnSpc>
                <a:spcPct val="90000"/>
              </a:lnSpc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lnSpc>
                <a:spcPct val="90000"/>
              </a:lnSpc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lnSpc>
                <a:spcPct val="90000"/>
              </a:lnSpc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lnSpc>
                <a:spcPct val="90000"/>
              </a:lnSpc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lnSpc>
                <a:spcPct val="90000"/>
              </a:lnSpc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508000" marR="0" indent="-508000" algn="l" defTabSz="2438338" rtl="0" latinLnBrk="0">
        <a:lnSpc>
          <a:spcPct val="100000"/>
        </a:lnSpc>
        <a:spcBef>
          <a:spcPts val="13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117600" marR="0" indent="-508000" algn="l" defTabSz="2438338" rtl="0" latinLnBrk="0">
        <a:lnSpc>
          <a:spcPct val="100000"/>
        </a:lnSpc>
        <a:spcBef>
          <a:spcPts val="13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727200" marR="0" indent="-508000" algn="l" defTabSz="2438338" rtl="0" latinLnBrk="0">
        <a:lnSpc>
          <a:spcPct val="100000"/>
        </a:lnSpc>
        <a:spcBef>
          <a:spcPts val="13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336800" marR="0" indent="-508000" algn="l" defTabSz="2438338" rtl="0" latinLnBrk="0">
        <a:lnSpc>
          <a:spcPct val="100000"/>
        </a:lnSpc>
        <a:spcBef>
          <a:spcPts val="13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2946400" marR="0" indent="-508000" algn="l" defTabSz="2438338" rtl="0" latinLnBrk="0">
        <a:lnSpc>
          <a:spcPct val="100000"/>
        </a:lnSpc>
        <a:spcBef>
          <a:spcPts val="13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556000" marR="0" indent="-508000" algn="l" defTabSz="2438338" rtl="0" latinLnBrk="0">
        <a:lnSpc>
          <a:spcPct val="100000"/>
        </a:lnSpc>
        <a:spcBef>
          <a:spcPts val="13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165600" marR="0" indent="-508000" algn="l" defTabSz="2438338" rtl="0" latinLnBrk="0">
        <a:lnSpc>
          <a:spcPct val="100000"/>
        </a:lnSpc>
        <a:spcBef>
          <a:spcPts val="13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775200" marR="0" indent="-508000" algn="l" defTabSz="2438338" rtl="0" latinLnBrk="0">
        <a:lnSpc>
          <a:spcPct val="100000"/>
        </a:lnSpc>
        <a:spcBef>
          <a:spcPts val="13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384800" marR="0" indent="-508000" algn="l" defTabSz="2438338" rtl="0" latinLnBrk="0">
        <a:lnSpc>
          <a:spcPct val="100000"/>
        </a:lnSpc>
        <a:spcBef>
          <a:spcPts val="13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Zixuan Wang, Mingzheng Huang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Zixuan Wang, Mingzheng Huang</a:t>
            </a:r>
          </a:p>
        </p:txBody>
      </p:sp>
      <p:sp>
        <p:nvSpPr>
          <p:cNvPr id="152" name="Second-order optimization made practical for deep learning: a preliminary analysi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70" sz="8500"/>
            </a:lvl1pPr>
          </a:lstStyle>
          <a:p>
            <a:pPr/>
            <a:r>
              <a:t>Second-order optimization made practical for deep learning: a preliminary analysis</a:t>
            </a:r>
          </a:p>
        </p:txBody>
      </p:sp>
      <p:sp>
        <p:nvSpPr>
          <p:cNvPr id="153" name="Dec 4, 202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Dec 4, 2023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Motiv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Motivation</a:t>
            </a:r>
          </a:p>
        </p:txBody>
      </p:sp>
      <p:sp>
        <p:nvSpPr>
          <p:cNvPr id="156" name="Basics of second-order optimization"/>
          <p:cNvSpPr txBox="1"/>
          <p:nvPr>
            <p:ph type="body" idx="21"/>
          </p:nvPr>
        </p:nvSpPr>
        <p:spPr>
          <a:xfrm>
            <a:off x="1206500" y="3316039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Basics of second-order optimization</a:t>
            </a:r>
          </a:p>
        </p:txBody>
      </p:sp>
      <p:sp>
        <p:nvSpPr>
          <p:cNvPr id="157" name="Calculate the second derivative of loss function, called Hessian matrix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4200"/>
            </a:pPr>
            <a:r>
              <a:t>Calculate the second derivative of loss function, called </a:t>
            </a:r>
            <a:r>
              <a:rPr b="1"/>
              <a:t>Hessian </a:t>
            </a:r>
            <a:r>
              <a:t>matrix</a:t>
            </a:r>
            <a:endParaRPr b="1"/>
          </a:p>
          <a:p>
            <a:pPr lvl="2">
              <a:defRPr sz="4200"/>
            </a:pPr>
            <a:r>
              <a:t>Newton’s method for finding minimum</a:t>
            </a:r>
          </a:p>
          <a:p>
            <a:pPr lvl="3" marL="2312609" indent="-483809">
              <a:defRPr sz="4200"/>
            </a:pPr>
            <a14:m>
              <m:oMathPara>
                <m:oMathParaPr>
                  <m:jc m:val="left"/>
                </m:oMathParaPr>
                <m:oMath>
                  <m:sSup>
                    <m:e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p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4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p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p>
                  </m:sSup>
                  <m:r>
                    <a:rPr xmlns:a="http://schemas.openxmlformats.org/drawingml/2006/main" sz="4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p>
                    <m:e>
                      <m:d>
                        <m:dPr>
                          <m:ctrlPr>
                            <a:rPr xmlns:a="http://schemas.openxmlformats.org/drawingml/2006/main" sz="4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e>
                              <m:r>
                                <a:rPr xmlns:a="http://schemas.openxmlformats.org/drawingml/2006/main" sz="44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p>
                              <m:r>
                                <a:rPr xmlns:a="http://schemas.openxmlformats.org/drawingml/2006/main" sz="44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xmlns:a="http://schemas.openxmlformats.org/drawingml/2006/main" sz="4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xmlns:a="http://schemas.openxmlformats.org/drawingml/2006/main" sz="44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e>
                                  <m:r>
                                    <a:rPr xmlns:a="http://schemas.openxmlformats.org/drawingml/2006/main" sz="44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xmlns:a="http://schemas.openxmlformats.org/drawingml/2006/main" sz="44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e>
                    <m:sup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4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∇</m:t>
                  </m:r>
                  <m:r>
                    <a:rPr xmlns:a="http://schemas.openxmlformats.org/drawingml/2006/main" sz="4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4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p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p>
                  </m:sSup>
                  <m:r>
                    <a:rPr xmlns:a="http://schemas.openxmlformats.org/drawingml/2006/main" sz="4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m:rPr>
                      <m:nor/>
                    </m:rPr>
                    <a:rPr xmlns:a="http://schemas.openxmlformats.org/drawingml/2006/main" sz="4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where</m:t>
                  </m:r>
                  <m:sSup>
                    <m:e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</m:e>
                    <m:sup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4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d>
                    <m:dPr>
                      <m:ctrlP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p>
                        <m:e>
                          <m:r>
                            <a:rPr xmlns:a="http://schemas.openxmlformats.org/drawingml/2006/main" sz="4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xmlns:a="http://schemas.openxmlformats.org/drawingml/2006/main" sz="4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e>
                  </m:d>
                  <m:r>
                    <m:rPr>
                      <m:nor/>
                    </m:rPr>
                    <a:rPr xmlns:a="http://schemas.openxmlformats.org/drawingml/2006/main" sz="4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is the Hessian matrix of</m:t>
                  </m:r>
                  <m:r>
                    <a:rPr xmlns:a="http://schemas.openxmlformats.org/drawingml/2006/main" sz="4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m:rPr>
                      <m:nor/>
                    </m:rPr>
                    <a:rPr xmlns:a="http://schemas.openxmlformats.org/drawingml/2006/main" sz="4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at</m:t>
                  </m:r>
                  <m:sSup>
                    <m:e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p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p>
                  </m:sSup>
                  <m:r>
                    <a:rPr xmlns:a="http://schemas.openxmlformats.org/drawingml/2006/main" sz="4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</m:oMath>
              </m:oMathPara>
            </a14:m>
          </a:p>
          <a:p>
            <a:pPr lvl="1">
              <a:defRPr sz="4200"/>
            </a:pPr>
          </a:p>
          <a:p>
            <a:pPr lvl="1">
              <a:defRPr sz="4200"/>
            </a:pPr>
            <a:r>
              <a:t>Very effective in (convex) quadratic problems</a:t>
            </a:r>
          </a:p>
          <a:p>
            <a:pPr lvl="2"/>
            <a14:m>
              <m:oMathPara>
                <m:oMathParaPr>
                  <m:jc m:val="left"/>
                </m:oMathParaPr>
                <m:oMath>
                  <m:f>
                    <m:fPr>
                      <m:ctrlP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den>
                  </m:f>
                  <m:sSup>
                    <m:e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p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sup>
                  </m:sSup>
                  <m:r>
                    <a:rPr xmlns:a="http://schemas.openxmlformats.org/drawingml/2006/main" sz="4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4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4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4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4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4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4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4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:</m:t>
                  </m:r>
                  <m:r>
                    <m:rPr>
                      <m:nor/>
                    </m:rPr>
                    <a:rPr xmlns:a="http://schemas.openxmlformats.org/drawingml/2006/main" sz="4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Hessian,</m:t>
                  </m:r>
                  <m:r>
                    <a:rPr xmlns:a="http://schemas.openxmlformats.org/drawingml/2006/main" sz="4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4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:</m:t>
                  </m:r>
                  <m:r>
                    <m:rPr>
                      <m:nor/>
                    </m:rPr>
                    <a:rPr xmlns:a="http://schemas.openxmlformats.org/drawingml/2006/main" sz="4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gradient</m:t>
                  </m:r>
                  <m:r>
                    <a:rPr xmlns:a="http://schemas.openxmlformats.org/drawingml/2006/main" sz="4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</m:oMath>
              </m:oMathPara>
            </a14:m>
          </a:p>
          <a:p>
            <a:pPr lvl="2" marL="1625600" indent="-406400">
              <a:defRPr sz="4200"/>
            </a:pPr>
            <a:r>
              <a:t>Converge in one step and reach the global optimality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Motiv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Motivation</a:t>
            </a:r>
          </a:p>
        </p:txBody>
      </p:sp>
      <p:sp>
        <p:nvSpPr>
          <p:cNvPr id="160" name="Second-order optimization"/>
          <p:cNvSpPr txBox="1"/>
          <p:nvPr>
            <p:ph type="body" idx="21"/>
          </p:nvPr>
        </p:nvSpPr>
        <p:spPr>
          <a:xfrm>
            <a:off x="1206499" y="3316039"/>
            <a:ext cx="21971001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Second-order optimization</a:t>
            </a:r>
          </a:p>
        </p:txBody>
      </p:sp>
      <p:sp>
        <p:nvSpPr>
          <p:cNvPr id="161" name="It’s widely considered as not suitable for deep learning model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1016000" indent="-406400"/>
            <a:r>
              <a:t>It’s widely considered as not suitable for deep learning models</a:t>
            </a:r>
          </a:p>
          <a:p>
            <a:pPr lvl="2" marL="1625600" indent="-406400"/>
            <a:r>
              <a:t>Stochasticity</a:t>
            </a:r>
          </a:p>
          <a:p>
            <a:pPr lvl="2" marL="1625600" indent="-406400"/>
            <a:r>
              <a:t>Loss is non-convex</a:t>
            </a:r>
          </a:p>
          <a:p>
            <a:pPr lvl="2" marL="1625600" indent="-406400"/>
            <a:r>
              <a:t>Calculating Hessian has massive computational demand</a:t>
            </a:r>
          </a:p>
          <a:p>
            <a:pPr lvl="2" marL="1625600" indent="-406400"/>
            <a:r>
              <a:t>Hessian matrix may not be positive definite -&gt; local maximum, saddle point…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Metho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Methods</a:t>
            </a:r>
          </a:p>
        </p:txBody>
      </p:sp>
      <p:sp>
        <p:nvSpPr>
          <p:cNvPr id="164" name="How to make second-order optimization practical for DL?"/>
          <p:cNvSpPr txBox="1"/>
          <p:nvPr>
            <p:ph type="body" idx="21"/>
          </p:nvPr>
        </p:nvSpPr>
        <p:spPr>
          <a:xfrm>
            <a:off x="1206500" y="3316039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How to make second-order optimization practical for DL?</a:t>
            </a:r>
          </a:p>
        </p:txBody>
      </p:sp>
      <p:sp>
        <p:nvSpPr>
          <p:cNvPr id="165" name="Choose small dataset as a starting poin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4200"/>
            </a:pPr>
            <a:r>
              <a:t>Choose small dataset as a starting point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Implemen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Implementation</a:t>
            </a:r>
          </a:p>
        </p:txBody>
      </p:sp>
      <p:sp>
        <p:nvSpPr>
          <p:cNvPr id="168" name="Dataset &amp; training details"/>
          <p:cNvSpPr txBox="1"/>
          <p:nvPr>
            <p:ph type="body" idx="21"/>
          </p:nvPr>
        </p:nvSpPr>
        <p:spPr>
          <a:xfrm>
            <a:off x="1206500" y="3316039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Dataset &amp; training details</a:t>
            </a:r>
          </a:p>
        </p:txBody>
      </p:sp>
      <p:sp>
        <p:nvSpPr>
          <p:cNvPr id="169" name="MNIST datase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4200"/>
            </a:pPr>
            <a:r>
              <a:t>MNIST dataset</a:t>
            </a:r>
          </a:p>
          <a:p>
            <a:pPr lvl="1">
              <a:defRPr sz="4200"/>
            </a:pPr>
            <a:r>
              <a:t>Jax</a:t>
            </a:r>
          </a:p>
          <a:p>
            <a:pPr lvl="1">
              <a:defRPr sz="4200"/>
            </a:pPr>
            <a:r>
              <a:t>Nvidia V100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