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71" r:id="rId6"/>
    <p:sldId id="260" r:id="rId7"/>
    <p:sldId id="268" r:id="rId8"/>
    <p:sldId id="281" r:id="rId9"/>
    <p:sldId id="269" r:id="rId10"/>
    <p:sldId id="290" r:id="rId11"/>
    <p:sldId id="291" r:id="rId12"/>
    <p:sldId id="265" r:id="rId13"/>
    <p:sldId id="261" r:id="rId14"/>
    <p:sldId id="272" r:id="rId15"/>
    <p:sldId id="263" r:id="rId16"/>
    <p:sldId id="274" r:id="rId17"/>
    <p:sldId id="287" r:id="rId18"/>
    <p:sldId id="288" r:id="rId19"/>
    <p:sldId id="289" r:id="rId20"/>
    <p:sldId id="264" r:id="rId21"/>
    <p:sldId id="284" r:id="rId22"/>
    <p:sldId id="295" r:id="rId23"/>
    <p:sldId id="273" r:id="rId24"/>
    <p:sldId id="262" r:id="rId25"/>
    <p:sldId id="292" r:id="rId26"/>
    <p:sldId id="293" r:id="rId27"/>
    <p:sldId id="278" r:id="rId28"/>
    <p:sldId id="279" r:id="rId29"/>
    <p:sldId id="294" r:id="rId30"/>
    <p:sldId id="266" r:id="rId31"/>
    <p:sldId id="267"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58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231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62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820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220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260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9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727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186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325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572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238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66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63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196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6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309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54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75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kaggle.com/datasets/shivamb/netflix-show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www.kaggle.com/datasets/shivamb/netflix-show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Exploring Netflix: Uncovering Patterns in Content Ratings, Genres, and Themes</a:t>
            </a:r>
            <a:endParaRPr sz="48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Michael Wong</a:t>
            </a:r>
            <a:endParaRPr dirty="0"/>
          </a:p>
        </p:txBody>
      </p:sp>
      <p:pic>
        <p:nvPicPr>
          <p:cNvPr id="4" name="Picture 3">
            <a:extLst>
              <a:ext uri="{FF2B5EF4-FFF2-40B4-BE49-F238E27FC236}">
                <a16:creationId xmlns:a16="http://schemas.microsoft.com/office/drawing/2014/main" id="{58565CB5-6BF6-CCE1-E995-C550A5CD392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The dataset only includes Netflix shows, so our conclusions may not apply to shows on other platforms.</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The definition of 'long-running' as being five seasons or more is somewhat arbitrary. A different definition might yield different results.</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Some shows may fall into multiple genres, which might affect the distribution of genres.</a:t>
            </a:r>
            <a:endParaRPr sz="2000" dirty="0"/>
          </a:p>
        </p:txBody>
      </p:sp>
      <p:pic>
        <p:nvPicPr>
          <p:cNvPr id="2" name="Picture 1">
            <a:extLst>
              <a:ext uri="{FF2B5EF4-FFF2-40B4-BE49-F238E27FC236}">
                <a16:creationId xmlns:a16="http://schemas.microsoft.com/office/drawing/2014/main" id="{93A61B3F-B3D0-4F28-E875-EB58EBEBE4D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154864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 to the 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We can conduct a similar analysis with a different definition of 'long-running.’</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We can compare the genre distribution of long-running shows on different streaming platforms.</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We can explore the relationship between the number of seasons and other variables, such as viewer ratings or the country of origin.</a:t>
            </a:r>
            <a:endParaRPr sz="2000" dirty="0"/>
          </a:p>
        </p:txBody>
      </p:sp>
      <p:pic>
        <p:nvPicPr>
          <p:cNvPr id="2" name="Picture 1">
            <a:extLst>
              <a:ext uri="{FF2B5EF4-FFF2-40B4-BE49-F238E27FC236}">
                <a16:creationId xmlns:a16="http://schemas.microsoft.com/office/drawing/2014/main" id="{C2E8EC4C-386C-2930-4B41-B7DDF67507A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222233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results show that certain genres of TV shows will likely be long-runners; perhaps it can generate more topics and cause trends on social media. This can be a potential considering factor for TV show creators.</a:t>
            </a:r>
            <a:endParaRPr dirty="0"/>
          </a:p>
        </p:txBody>
      </p:sp>
      <p:pic>
        <p:nvPicPr>
          <p:cNvPr id="2" name="Picture 1">
            <a:extLst>
              <a:ext uri="{FF2B5EF4-FFF2-40B4-BE49-F238E27FC236}">
                <a16:creationId xmlns:a16="http://schemas.microsoft.com/office/drawing/2014/main" id="{AE84DB8D-5E99-3FC4-F212-2FE86B2D516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 2</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a:t>Can we use Scikit-Learn to create a predictive model that estimates the content rating of a Netflix movie or TV show based on its attributes such as 'type,' 'director,' 'cast,' 'country,' '</a:t>
            </a:r>
            <a:r>
              <a:rPr lang="en-US" sz="2400" dirty="0" err="1"/>
              <a:t>release_year</a:t>
            </a:r>
            <a:r>
              <a:rPr lang="en-US" sz="2400" dirty="0"/>
              <a:t>,' 'duration,' and '</a:t>
            </a:r>
            <a:r>
              <a:rPr lang="en-US" sz="2400" dirty="0" err="1"/>
              <a:t>listed_in</a:t>
            </a:r>
            <a:r>
              <a:rPr lang="en-US" sz="2400" dirty="0"/>
              <a:t>'?</a:t>
            </a:r>
            <a:endParaRPr sz="2400" dirty="0"/>
          </a:p>
        </p:txBody>
      </p:sp>
      <p:pic>
        <p:nvPicPr>
          <p:cNvPr id="2" name="Picture 1">
            <a:extLst>
              <a:ext uri="{FF2B5EF4-FFF2-40B4-BE49-F238E27FC236}">
                <a16:creationId xmlns:a16="http://schemas.microsoft.com/office/drawing/2014/main" id="{2A2A0502-74B0-0C8E-5430-5568A7961F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Approach: This can be treated as a multi-class classification problem to predict the exact rating or a binary classification problem to classify content as above or below a certain rating. If we convert the ratings into numerical scores, it could alternatively be approached as a regression problem.</a:t>
            </a:r>
          </a:p>
          <a:p>
            <a:pPr marL="0" lvl="0" indent="0" algn="l" rtl="0">
              <a:spcBef>
                <a:spcPts val="0"/>
              </a:spcBef>
              <a:spcAft>
                <a:spcPts val="1600"/>
              </a:spcAft>
              <a:buNone/>
            </a:pPr>
            <a:r>
              <a:rPr lang="en-US" sz="1400" dirty="0"/>
              <a:t>The rows with missing 'rating' should neither be part of the training nor the test set during the model development and evaluation phase. Once the model is trained and evaluated, it can be used to predict the missing 'rating' values in the original dataset.</a:t>
            </a:r>
          </a:p>
          <a:p>
            <a:pPr marL="0" lvl="0" indent="0" algn="l" rtl="0">
              <a:spcBef>
                <a:spcPts val="0"/>
              </a:spcBef>
              <a:spcAft>
                <a:spcPts val="1600"/>
              </a:spcAft>
              <a:buNone/>
            </a:pPr>
            <a:r>
              <a:rPr lang="en-US" sz="1400" dirty="0"/>
              <a:t>We trained a </a:t>
            </a:r>
            <a:r>
              <a:rPr lang="en-US" sz="1400" dirty="0" err="1"/>
              <a:t>RandomForestClassifier</a:t>
            </a:r>
            <a:r>
              <a:rPr lang="en-US" sz="1400" dirty="0"/>
              <a:t> to predict the 'rating' based on features like 'type,' 'director,' 'country,' '</a:t>
            </a:r>
            <a:r>
              <a:rPr lang="en-US" sz="1400" dirty="0" err="1"/>
              <a:t>date_added</a:t>
            </a:r>
            <a:r>
              <a:rPr lang="en-US" sz="1400" dirty="0"/>
              <a:t>,' '</a:t>
            </a:r>
            <a:r>
              <a:rPr lang="en-US" sz="1400" dirty="0" err="1"/>
              <a:t>release_year</a:t>
            </a:r>
            <a:r>
              <a:rPr lang="en-US" sz="1400" dirty="0"/>
              <a:t>,' 'duration,' and '</a:t>
            </a:r>
            <a:r>
              <a:rPr lang="en-US" sz="1400" dirty="0" err="1"/>
              <a:t>listed_in</a:t>
            </a:r>
            <a:r>
              <a:rPr lang="en-US" sz="1400" dirty="0"/>
              <a:t>.'</a:t>
            </a:r>
            <a:endParaRPr sz="1400" dirty="0"/>
          </a:p>
        </p:txBody>
      </p:sp>
      <p:pic>
        <p:nvPicPr>
          <p:cNvPr id="2" name="Picture 1">
            <a:extLst>
              <a:ext uri="{FF2B5EF4-FFF2-40B4-BE49-F238E27FC236}">
                <a16:creationId xmlns:a16="http://schemas.microsoft.com/office/drawing/2014/main" id="{067B7BF3-394B-2618-43C8-640EA3F4F22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364233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6" name="Picture 5" descr="A screenshot of a screen&#10;&#10;Description automatically generated">
            <a:extLst>
              <a:ext uri="{FF2B5EF4-FFF2-40B4-BE49-F238E27FC236}">
                <a16:creationId xmlns:a16="http://schemas.microsoft.com/office/drawing/2014/main" id="{D658BEE7-0399-900D-AEC0-D5CBF2BDF53A}"/>
              </a:ext>
            </a:extLst>
          </p:cNvPr>
          <p:cNvPicPr>
            <a:picLocks noChangeAspect="1"/>
          </p:cNvPicPr>
          <p:nvPr/>
        </p:nvPicPr>
        <p:blipFill>
          <a:blip r:embed="rId3"/>
          <a:stretch>
            <a:fillRect/>
          </a:stretch>
        </p:blipFill>
        <p:spPr>
          <a:xfrm>
            <a:off x="6473071" y="0"/>
            <a:ext cx="2617139" cy="2114550"/>
          </a:xfrm>
          <a:prstGeom prst="rect">
            <a:avLst/>
          </a:prstGeom>
        </p:spPr>
      </p:pic>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model achieved an accuracy of ~51% on the test set.</a:t>
            </a:r>
          </a:p>
          <a:p>
            <a:pPr marL="0" lvl="0" indent="0" algn="l" rtl="0">
              <a:spcBef>
                <a:spcPts val="0"/>
              </a:spcBef>
              <a:spcAft>
                <a:spcPts val="0"/>
              </a:spcAft>
              <a:buNone/>
            </a:pP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Also, we used this model to fill in our original dataset's missing 'rating' values.</a:t>
            </a:r>
            <a:endParaRPr sz="1600" dirty="0"/>
          </a:p>
        </p:txBody>
      </p:sp>
      <p:pic>
        <p:nvPicPr>
          <p:cNvPr id="5" name="Picture 4" descr="A screenshot of a computer&#10;&#10;Description automatically generated">
            <a:extLst>
              <a:ext uri="{FF2B5EF4-FFF2-40B4-BE49-F238E27FC236}">
                <a16:creationId xmlns:a16="http://schemas.microsoft.com/office/drawing/2014/main" id="{4F8B5763-E05A-6F0E-8EB9-4ED9C75F6E32}"/>
              </a:ext>
            </a:extLst>
          </p:cNvPr>
          <p:cNvPicPr>
            <a:picLocks noChangeAspect="1"/>
          </p:cNvPicPr>
          <p:nvPr/>
        </p:nvPicPr>
        <p:blipFill>
          <a:blip r:embed="rId4"/>
          <a:stretch>
            <a:fillRect/>
          </a:stretch>
        </p:blipFill>
        <p:spPr>
          <a:xfrm>
            <a:off x="2228424" y="2571750"/>
            <a:ext cx="2767325" cy="236057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5EE1F43-38CA-B2F1-EF6B-63A32AC449A3}"/>
              </a:ext>
            </a:extLst>
          </p:cNvPr>
          <p:cNvPicPr>
            <a:picLocks noChangeAspect="1"/>
          </p:cNvPicPr>
          <p:nvPr/>
        </p:nvPicPr>
        <p:blipFill>
          <a:blip r:embed="rId5"/>
          <a:stretch>
            <a:fillRect/>
          </a:stretch>
        </p:blipFill>
        <p:spPr>
          <a:xfrm>
            <a:off x="5166053" y="2573049"/>
            <a:ext cx="2763509" cy="2377134"/>
          </a:xfrm>
          <a:prstGeom prst="rect">
            <a:avLst/>
          </a:prstGeom>
        </p:spPr>
      </p:pic>
      <p:pic>
        <p:nvPicPr>
          <p:cNvPr id="2" name="Picture 1">
            <a:extLst>
              <a:ext uri="{FF2B5EF4-FFF2-40B4-BE49-F238E27FC236}">
                <a16:creationId xmlns:a16="http://schemas.microsoft.com/office/drawing/2014/main" id="{EA687D8D-82BD-9CA0-E347-2E000A3A193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3790" y="4257674"/>
            <a:ext cx="1670254" cy="816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How did the model perform?</a:t>
            </a:r>
            <a:endParaRPr dirty="0"/>
          </a:p>
        </p:txBody>
      </p:sp>
      <p:sp>
        <p:nvSpPr>
          <p:cNvPr id="98" name="Google Shape;98;p20"/>
          <p:cNvSpPr txBox="1">
            <a:spLocks noGrp="1"/>
          </p:cNvSpPr>
          <p:nvPr>
            <p:ph type="body" idx="1"/>
          </p:nvPr>
        </p:nvSpPr>
        <p:spPr>
          <a:xfrm>
            <a:off x="311700" y="1152475"/>
            <a:ext cx="3257531" cy="30497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13th: A Conversation with Oprah Winfrey &amp; Ava DuVernay</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 official rating: TV-PG</a:t>
            </a:r>
          </a:p>
          <a:p>
            <a:pPr marL="0" lvl="0" indent="0" algn="l" rtl="0">
              <a:spcBef>
                <a:spcPts val="0"/>
              </a:spcBef>
              <a:spcAft>
                <a:spcPts val="0"/>
              </a:spcAft>
              <a:buNone/>
            </a:pPr>
            <a:r>
              <a:rPr lang="en-US" sz="1600" dirty="0"/>
              <a:t>Our model rating: TV-MA</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That’s a miss.</a:t>
            </a:r>
            <a:endParaRPr sz="1600" dirty="0"/>
          </a:p>
        </p:txBody>
      </p:sp>
      <p:pic>
        <p:nvPicPr>
          <p:cNvPr id="4" name="Picture 3" descr="A close-up of a person&#10;&#10;Description automatically generated">
            <a:extLst>
              <a:ext uri="{FF2B5EF4-FFF2-40B4-BE49-F238E27FC236}">
                <a16:creationId xmlns:a16="http://schemas.microsoft.com/office/drawing/2014/main" id="{61D8DC1D-EAD5-C25C-4BC2-B9223A91420A}"/>
              </a:ext>
            </a:extLst>
          </p:cNvPr>
          <p:cNvPicPr>
            <a:picLocks noChangeAspect="1"/>
          </p:cNvPicPr>
          <p:nvPr/>
        </p:nvPicPr>
        <p:blipFill>
          <a:blip r:embed="rId3"/>
          <a:stretch>
            <a:fillRect/>
          </a:stretch>
        </p:blipFill>
        <p:spPr>
          <a:xfrm>
            <a:off x="3621563" y="1017725"/>
            <a:ext cx="5210737" cy="1817770"/>
          </a:xfrm>
          <a:prstGeom prst="rect">
            <a:avLst/>
          </a:prstGeom>
        </p:spPr>
      </p:pic>
      <p:pic>
        <p:nvPicPr>
          <p:cNvPr id="2" name="Picture 1">
            <a:extLst>
              <a:ext uri="{FF2B5EF4-FFF2-40B4-BE49-F238E27FC236}">
                <a16:creationId xmlns:a16="http://schemas.microsoft.com/office/drawing/2014/main" id="{092CA05C-52D7-9CB6-8E03-741CDFC169A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90" y="4257674"/>
            <a:ext cx="1670254" cy="81696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75E420B-5D42-F553-3FE3-D2955B9AA551}"/>
              </a:ext>
            </a:extLst>
          </p:cNvPr>
          <p:cNvPicPr>
            <a:picLocks noChangeAspect="1"/>
          </p:cNvPicPr>
          <p:nvPr/>
        </p:nvPicPr>
        <p:blipFill>
          <a:blip r:embed="rId5"/>
          <a:stretch>
            <a:fillRect/>
          </a:stretch>
        </p:blipFill>
        <p:spPr>
          <a:xfrm>
            <a:off x="5574769" y="2272553"/>
            <a:ext cx="3257531" cy="2802084"/>
          </a:xfrm>
          <a:prstGeom prst="rect">
            <a:avLst/>
          </a:prstGeom>
        </p:spPr>
      </p:pic>
    </p:spTree>
    <p:extLst>
      <p:ext uri="{BB962C8B-B14F-4D97-AF65-F5344CB8AC3E}">
        <p14:creationId xmlns:p14="http://schemas.microsoft.com/office/powerpoint/2010/main" val="286876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How did the model perform?</a:t>
            </a:r>
            <a:endParaRPr dirty="0"/>
          </a:p>
        </p:txBody>
      </p:sp>
      <p:sp>
        <p:nvSpPr>
          <p:cNvPr id="98" name="Google Shape;98;p20"/>
          <p:cNvSpPr txBox="1">
            <a:spLocks noGrp="1"/>
          </p:cNvSpPr>
          <p:nvPr>
            <p:ph type="body" idx="1"/>
          </p:nvPr>
        </p:nvSpPr>
        <p:spPr>
          <a:xfrm>
            <a:off x="311700" y="1152475"/>
            <a:ext cx="3257531" cy="30497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13th: A Conversation with Oprah Winfrey &amp; Ava DuVernay</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 official rating: TV-14</a:t>
            </a:r>
          </a:p>
          <a:p>
            <a:pPr marL="0" lvl="0" indent="0" algn="l" rtl="0">
              <a:spcBef>
                <a:spcPts val="0"/>
              </a:spcBef>
              <a:spcAft>
                <a:spcPts val="0"/>
              </a:spcAft>
              <a:buNone/>
            </a:pPr>
            <a:r>
              <a:rPr lang="en-US" sz="1600" dirty="0"/>
              <a:t>Our model rating: TV-14</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Great! That’s a match!</a:t>
            </a:r>
          </a:p>
        </p:txBody>
      </p:sp>
      <p:pic>
        <p:nvPicPr>
          <p:cNvPr id="2" name="Picture 1">
            <a:extLst>
              <a:ext uri="{FF2B5EF4-FFF2-40B4-BE49-F238E27FC236}">
                <a16:creationId xmlns:a16="http://schemas.microsoft.com/office/drawing/2014/main" id="{092CA05C-52D7-9CB6-8E03-741CDFC169A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B72DFCE5-FA8E-26E0-2B89-64B635FFF969}"/>
              </a:ext>
            </a:extLst>
          </p:cNvPr>
          <p:cNvPicPr>
            <a:picLocks noChangeAspect="1"/>
          </p:cNvPicPr>
          <p:nvPr/>
        </p:nvPicPr>
        <p:blipFill>
          <a:blip r:embed="rId4"/>
          <a:stretch>
            <a:fillRect/>
          </a:stretch>
        </p:blipFill>
        <p:spPr>
          <a:xfrm>
            <a:off x="3543138" y="1017725"/>
            <a:ext cx="5336866" cy="231042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75E420B-5D42-F553-3FE3-D2955B9AA551}"/>
              </a:ext>
            </a:extLst>
          </p:cNvPr>
          <p:cNvPicPr>
            <a:picLocks noChangeAspect="1"/>
          </p:cNvPicPr>
          <p:nvPr/>
        </p:nvPicPr>
        <p:blipFill>
          <a:blip r:embed="rId5"/>
          <a:stretch>
            <a:fillRect/>
          </a:stretch>
        </p:blipFill>
        <p:spPr>
          <a:xfrm>
            <a:off x="5574769" y="2272553"/>
            <a:ext cx="3257531" cy="2802084"/>
          </a:xfrm>
          <a:prstGeom prst="rect">
            <a:avLst/>
          </a:prstGeom>
        </p:spPr>
      </p:pic>
    </p:spTree>
    <p:extLst>
      <p:ext uri="{BB962C8B-B14F-4D97-AF65-F5344CB8AC3E}">
        <p14:creationId xmlns:p14="http://schemas.microsoft.com/office/powerpoint/2010/main" val="86546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How did the model perform?</a:t>
            </a:r>
            <a:endParaRPr dirty="0"/>
          </a:p>
        </p:txBody>
      </p:sp>
      <p:sp>
        <p:nvSpPr>
          <p:cNvPr id="98" name="Google Shape;98;p20"/>
          <p:cNvSpPr txBox="1">
            <a:spLocks noGrp="1"/>
          </p:cNvSpPr>
          <p:nvPr>
            <p:ph type="body" idx="1"/>
          </p:nvPr>
        </p:nvSpPr>
        <p:spPr>
          <a:xfrm>
            <a:off x="311700" y="1152475"/>
            <a:ext cx="3257531" cy="30497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13th: A Conversation with Oprah Winfrey &amp; Ava DuVernay</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 official rating: TV-MA</a:t>
            </a:r>
          </a:p>
          <a:p>
            <a:pPr marL="0" lvl="0" indent="0" algn="l" rtl="0">
              <a:spcBef>
                <a:spcPts val="0"/>
              </a:spcBef>
              <a:spcAft>
                <a:spcPts val="0"/>
              </a:spcAft>
              <a:buNone/>
            </a:pPr>
            <a:r>
              <a:rPr lang="en-US" sz="1600" dirty="0"/>
              <a:t>Our model rating: TV-MA</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Great! That’s a match!</a:t>
            </a:r>
            <a:endParaRPr sz="1600" dirty="0"/>
          </a:p>
        </p:txBody>
      </p:sp>
      <p:pic>
        <p:nvPicPr>
          <p:cNvPr id="2" name="Picture 1">
            <a:extLst>
              <a:ext uri="{FF2B5EF4-FFF2-40B4-BE49-F238E27FC236}">
                <a16:creationId xmlns:a16="http://schemas.microsoft.com/office/drawing/2014/main" id="{092CA05C-52D7-9CB6-8E03-741CDFC169A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82162D8-D026-436C-8DBF-9A60A93B281D}"/>
              </a:ext>
            </a:extLst>
          </p:cNvPr>
          <p:cNvPicPr>
            <a:picLocks noChangeAspect="1"/>
          </p:cNvPicPr>
          <p:nvPr/>
        </p:nvPicPr>
        <p:blipFill>
          <a:blip r:embed="rId4"/>
          <a:stretch>
            <a:fillRect/>
          </a:stretch>
        </p:blipFill>
        <p:spPr>
          <a:xfrm>
            <a:off x="3450363" y="1017725"/>
            <a:ext cx="5381937" cy="212216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75E420B-5D42-F553-3FE3-D2955B9AA551}"/>
              </a:ext>
            </a:extLst>
          </p:cNvPr>
          <p:cNvPicPr>
            <a:picLocks noChangeAspect="1"/>
          </p:cNvPicPr>
          <p:nvPr/>
        </p:nvPicPr>
        <p:blipFill>
          <a:blip r:embed="rId5"/>
          <a:stretch>
            <a:fillRect/>
          </a:stretch>
        </p:blipFill>
        <p:spPr>
          <a:xfrm>
            <a:off x="5574769" y="2272553"/>
            <a:ext cx="3257531" cy="2802084"/>
          </a:xfrm>
          <a:prstGeom prst="rect">
            <a:avLst/>
          </a:prstGeom>
        </p:spPr>
      </p:pic>
    </p:spTree>
    <p:extLst>
      <p:ext uri="{BB962C8B-B14F-4D97-AF65-F5344CB8AC3E}">
        <p14:creationId xmlns:p14="http://schemas.microsoft.com/office/powerpoint/2010/main" val="123325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How did the model perform?</a:t>
            </a:r>
            <a:endParaRPr dirty="0"/>
          </a:p>
        </p:txBody>
      </p:sp>
      <p:sp>
        <p:nvSpPr>
          <p:cNvPr id="98" name="Google Shape;98;p20"/>
          <p:cNvSpPr txBox="1">
            <a:spLocks noGrp="1"/>
          </p:cNvSpPr>
          <p:nvPr>
            <p:ph type="body" idx="1"/>
          </p:nvPr>
        </p:nvSpPr>
        <p:spPr>
          <a:xfrm>
            <a:off x="311700" y="1152475"/>
            <a:ext cx="3257531" cy="30497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13th: A Conversation with Oprah Winfrey &amp; Ava DuVernay</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 official rating: PG-13</a:t>
            </a:r>
          </a:p>
          <a:p>
            <a:pPr marL="0" lvl="0" indent="0" algn="l" rtl="0">
              <a:spcBef>
                <a:spcPts val="0"/>
              </a:spcBef>
              <a:spcAft>
                <a:spcPts val="0"/>
              </a:spcAft>
              <a:buNone/>
            </a:pPr>
            <a:r>
              <a:rPr lang="en-US" sz="1600" dirty="0"/>
              <a:t>Our model rating: TV-MA</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That’s a miss.</a:t>
            </a:r>
            <a:endParaRPr sz="1600" dirty="0"/>
          </a:p>
        </p:txBody>
      </p:sp>
      <p:pic>
        <p:nvPicPr>
          <p:cNvPr id="2" name="Picture 1">
            <a:extLst>
              <a:ext uri="{FF2B5EF4-FFF2-40B4-BE49-F238E27FC236}">
                <a16:creationId xmlns:a16="http://schemas.microsoft.com/office/drawing/2014/main" id="{092CA05C-52D7-9CB6-8E03-741CDFC169A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9D96BB2-DBE4-4CA1-C920-8BADF99956A9}"/>
              </a:ext>
            </a:extLst>
          </p:cNvPr>
          <p:cNvPicPr>
            <a:picLocks noChangeAspect="1"/>
          </p:cNvPicPr>
          <p:nvPr/>
        </p:nvPicPr>
        <p:blipFill>
          <a:blip r:embed="rId4"/>
          <a:stretch>
            <a:fillRect/>
          </a:stretch>
        </p:blipFill>
        <p:spPr>
          <a:xfrm>
            <a:off x="3637429" y="1017724"/>
            <a:ext cx="5194871" cy="228947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75E420B-5D42-F553-3FE3-D2955B9AA551}"/>
              </a:ext>
            </a:extLst>
          </p:cNvPr>
          <p:cNvPicPr>
            <a:picLocks noChangeAspect="1"/>
          </p:cNvPicPr>
          <p:nvPr/>
        </p:nvPicPr>
        <p:blipFill>
          <a:blip r:embed="rId5"/>
          <a:stretch>
            <a:fillRect/>
          </a:stretch>
        </p:blipFill>
        <p:spPr>
          <a:xfrm>
            <a:off x="5574769" y="2272553"/>
            <a:ext cx="3257531" cy="2802084"/>
          </a:xfrm>
          <a:prstGeom prst="rect">
            <a:avLst/>
          </a:prstGeom>
        </p:spPr>
      </p:pic>
    </p:spTree>
    <p:extLst>
      <p:ext uri="{BB962C8B-B14F-4D97-AF65-F5344CB8AC3E}">
        <p14:creationId xmlns:p14="http://schemas.microsoft.com/office/powerpoint/2010/main" val="48576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50" dirty="0"/>
              <a:t>This project utilizes the Netflix Movies and TV Shows dataset from Kaggle, encompassing 8807 entries across 12 attributes. We aimed to investigate three key questions:</a:t>
            </a:r>
          </a:p>
          <a:p>
            <a:pPr marL="0" lvl="0" indent="0" algn="l" rtl="0">
              <a:spcBef>
                <a:spcPts val="0"/>
              </a:spcBef>
              <a:spcAft>
                <a:spcPts val="1600"/>
              </a:spcAft>
              <a:buNone/>
            </a:pPr>
            <a:r>
              <a:rPr lang="en-US" sz="1250" dirty="0"/>
              <a:t>1. What are the most common genres for long-running TV shows (at least five seasons)?</a:t>
            </a:r>
          </a:p>
          <a:p>
            <a:pPr marL="0" lvl="0" indent="0" algn="l" rtl="0">
              <a:spcBef>
                <a:spcPts val="0"/>
              </a:spcBef>
              <a:spcAft>
                <a:spcPts val="1600"/>
              </a:spcAft>
              <a:buNone/>
            </a:pPr>
            <a:r>
              <a:rPr lang="en-US" sz="1250" dirty="0"/>
              <a:t>2. Can we build a machine-learning model that predicts the content rating of a Netflix movie or TV show based on other attributes?</a:t>
            </a:r>
          </a:p>
          <a:p>
            <a:pPr marL="0" lvl="0" indent="0" algn="l" rtl="0">
              <a:spcBef>
                <a:spcPts val="0"/>
              </a:spcBef>
              <a:spcAft>
                <a:spcPts val="1600"/>
              </a:spcAft>
              <a:buNone/>
            </a:pPr>
            <a:r>
              <a:rPr lang="en-US" sz="1250" dirty="0"/>
              <a:t>3. What are the most common themes or topics in Netflix TV shows and movie descriptions?</a:t>
            </a:r>
          </a:p>
          <a:p>
            <a:pPr marL="0" lvl="0" indent="0" algn="l" rtl="0">
              <a:spcBef>
                <a:spcPts val="0"/>
              </a:spcBef>
              <a:spcAft>
                <a:spcPts val="1600"/>
              </a:spcAft>
              <a:buNone/>
            </a:pPr>
            <a:r>
              <a:rPr lang="en-US" sz="1250" dirty="0"/>
              <a:t>Descriptive statistics and machine learning techniques were employed to analyze the data.</a:t>
            </a:r>
          </a:p>
          <a:p>
            <a:pPr marL="0" lvl="0" indent="0" algn="l" rtl="0">
              <a:spcBef>
                <a:spcPts val="0"/>
              </a:spcBef>
              <a:spcAft>
                <a:spcPts val="1600"/>
              </a:spcAft>
              <a:buNone/>
            </a:pPr>
            <a:r>
              <a:rPr lang="en-US" sz="1250" dirty="0"/>
              <a:t>Our findings reveal significant patterns in genres of long-running shows, demonstrate the feasibility of content rating prediction, and uncover recurring themes in descriptions.</a:t>
            </a:r>
          </a:p>
        </p:txBody>
      </p:sp>
      <p:pic>
        <p:nvPicPr>
          <p:cNvPr id="3" name="Picture 2">
            <a:extLst>
              <a:ext uri="{FF2B5EF4-FFF2-40B4-BE49-F238E27FC236}">
                <a16:creationId xmlns:a16="http://schemas.microsoft.com/office/drawing/2014/main" id="{0E1C9161-D128-B231-BB22-616FB81C3FF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mapping of 'cast' to 'director' and 'director' to 'country' might not be accurate for all entries, as one director or cast can work in different countries or with different casts.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backfill method used for '</a:t>
            </a:r>
            <a:r>
              <a:rPr lang="en-US" sz="1400" dirty="0" err="1"/>
              <a:t>date_added</a:t>
            </a:r>
            <a:r>
              <a:rPr lang="en-US" sz="1400" dirty="0"/>
              <a:t>' assumes that the next value in the dataset is a good replacement for the missing value, which might not always be the case.</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model's performance is dependent on the chosen features and the </a:t>
            </a:r>
            <a:r>
              <a:rPr lang="en-US" sz="1400" dirty="0" err="1"/>
              <a:t>RandomForestClassifier</a:t>
            </a:r>
            <a:r>
              <a:rPr lang="en-US" sz="1400" dirty="0"/>
              <a:t>. Other models might yield different results.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Since we dropped the 'cast' column due to its complexity, some valuable information might have been lost.</a:t>
            </a:r>
            <a:endParaRPr sz="1400" dirty="0"/>
          </a:p>
        </p:txBody>
      </p:sp>
      <p:pic>
        <p:nvPicPr>
          <p:cNvPr id="2" name="Picture 1">
            <a:extLst>
              <a:ext uri="{FF2B5EF4-FFF2-40B4-BE49-F238E27FC236}">
                <a16:creationId xmlns:a16="http://schemas.microsoft.com/office/drawing/2014/main" id="{93A61B3F-B3D0-4F28-E875-EB58EBEBE4D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 to the 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'cast' column could be further analyzed and processed to include in the model.</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Other models could be tried to see if they perform better.</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Other feature engineering techniques could be applied to improve model performance.</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More advanced techniques could be used for missing data imputation.</a:t>
            </a:r>
            <a:endParaRPr sz="1600" dirty="0"/>
          </a:p>
        </p:txBody>
      </p:sp>
      <p:pic>
        <p:nvPicPr>
          <p:cNvPr id="2" name="Picture 1">
            <a:extLst>
              <a:ext uri="{FF2B5EF4-FFF2-40B4-BE49-F238E27FC236}">
                <a16:creationId xmlns:a16="http://schemas.microsoft.com/office/drawing/2014/main" id="{C2E8EC4C-386C-2930-4B41-B7DDF67507A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408081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result shows that there can be a certain degree of correlation between content ratings and other attributes of a TV show or a movie, and we can infer this not just by using its description.</a:t>
            </a:r>
            <a:endParaRPr dirty="0"/>
          </a:p>
        </p:txBody>
      </p:sp>
      <p:pic>
        <p:nvPicPr>
          <p:cNvPr id="2" name="Picture 1">
            <a:extLst>
              <a:ext uri="{FF2B5EF4-FFF2-40B4-BE49-F238E27FC236}">
                <a16:creationId xmlns:a16="http://schemas.microsoft.com/office/drawing/2014/main" id="{AE84DB8D-5E99-3FC4-F212-2FE86B2D516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290740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 3</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dirty="0"/>
              <a:t>Can we identify the most frequent themes or topics in Netflix shows and movie descriptions using NLTK?</a:t>
            </a:r>
            <a:endParaRPr sz="2400" dirty="0"/>
          </a:p>
        </p:txBody>
      </p:sp>
      <p:pic>
        <p:nvPicPr>
          <p:cNvPr id="2" name="Picture 1">
            <a:extLst>
              <a:ext uri="{FF2B5EF4-FFF2-40B4-BE49-F238E27FC236}">
                <a16:creationId xmlns:a16="http://schemas.microsoft.com/office/drawing/2014/main" id="{3A0B5FC0-8A06-3DDA-1CB7-A8A0F1814A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3946124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a:extLst>
              <a:ext uri="{FF2B5EF4-FFF2-40B4-BE49-F238E27FC236}">
                <a16:creationId xmlns:a16="http://schemas.microsoft.com/office/drawing/2014/main" id="{C184E640-FE57-79AF-CEA7-DCE664AD870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300" dirty="0"/>
              <a:t>Tokenization: Break down the description text into individual words or tokens.</a:t>
            </a:r>
          </a:p>
          <a:p>
            <a:pPr marL="0" lvl="0" indent="0" algn="l" rtl="0">
              <a:spcBef>
                <a:spcPts val="0"/>
              </a:spcBef>
              <a:spcAft>
                <a:spcPts val="1600"/>
              </a:spcAft>
              <a:buNone/>
            </a:pPr>
            <a:r>
              <a:rPr lang="en-US" sz="1300" dirty="0"/>
              <a:t>Removing Stop Words: Remove common words that do not carry much meaning (known as "stop words").</a:t>
            </a:r>
          </a:p>
          <a:p>
            <a:pPr marL="0" lvl="0" indent="0" algn="l" rtl="0">
              <a:spcBef>
                <a:spcPts val="0"/>
              </a:spcBef>
              <a:spcAft>
                <a:spcPts val="1600"/>
              </a:spcAft>
              <a:buNone/>
            </a:pPr>
            <a:r>
              <a:rPr lang="en-US" sz="1300" dirty="0"/>
              <a:t>Stemming and Lemmatization: Reduce words to their root form through stemming and lemmatization. These processes will convert words to their base form, considering the context for lemmatization.</a:t>
            </a:r>
          </a:p>
          <a:p>
            <a:pPr marL="0" lvl="0" indent="0" algn="l" rtl="0">
              <a:spcBef>
                <a:spcPts val="0"/>
              </a:spcBef>
              <a:spcAft>
                <a:spcPts val="1600"/>
              </a:spcAft>
              <a:buNone/>
            </a:pPr>
            <a:r>
              <a:rPr lang="en-US" sz="1300" dirty="0"/>
              <a:t>Identifying themes or topics from text data is typically an unsupervised learning task because we don't have predefined labels or categories for the themes or topics. Instead, we want to discover these themes or topics from the data.</a:t>
            </a:r>
          </a:p>
          <a:p>
            <a:pPr marL="0" lvl="0" indent="0" algn="l" rtl="0">
              <a:spcBef>
                <a:spcPts val="0"/>
              </a:spcBef>
              <a:spcAft>
                <a:spcPts val="1600"/>
              </a:spcAft>
              <a:buNone/>
            </a:pPr>
            <a:r>
              <a:rPr lang="en-US" sz="1300" dirty="0"/>
              <a:t>One common approach for this task is topic modeling, a statistical model for discovering the abstract "topics" that occur in a collection of documents. Latent Dirichlet Allocation (LDA) is an example of a topic model used to classify text in a document to a particular topic. Also, it is the model we will use in this project.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8" name="Google Shape;98;p20"/>
          <p:cNvSpPr txBox="1">
            <a:spLocks noGrp="1"/>
          </p:cNvSpPr>
          <p:nvPr>
            <p:ph type="body" idx="1"/>
          </p:nvPr>
        </p:nvSpPr>
        <p:spPr>
          <a:xfrm>
            <a:off x="674771" y="929500"/>
            <a:ext cx="378292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Topic 0: This topic seems to be about high school life and teenage relationships, with words like 'school,' 'teen,' 'student,' 'friend,' 'high,' and 'girl.'</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Topic 1: This topic could be about moving to a new place or returning home, with words like 'new,' 'friend,' 'home,' 'city,' and 'return.'</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Topic 2: This topic seems to involve romantic and family relationships, with words like 'woman,' 'man,' 'love,' 'family,' 'fall,' and 'father.'</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Topic 3: This topic appears to revolve around crime, law enforcement, and investigation, with words like 'murder,' 'crime,' 'police,' 'criminal,' 'cop,' and 'detective.'</a:t>
            </a:r>
            <a:endParaRPr sz="1200" dirty="0"/>
          </a:p>
        </p:txBody>
      </p:sp>
      <p:pic>
        <p:nvPicPr>
          <p:cNvPr id="2" name="Picture 1">
            <a:extLst>
              <a:ext uri="{FF2B5EF4-FFF2-40B4-BE49-F238E27FC236}">
                <a16:creationId xmlns:a16="http://schemas.microsoft.com/office/drawing/2014/main" id="{EA687D8D-82BD-9CA0-E347-2E000A3A19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71BA7F2-67A4-67BD-76F7-AA7F763A0B3D}"/>
              </a:ext>
            </a:extLst>
          </p:cNvPr>
          <p:cNvPicPr>
            <a:picLocks noChangeAspect="1"/>
          </p:cNvPicPr>
          <p:nvPr/>
        </p:nvPicPr>
        <p:blipFill>
          <a:blip r:embed="rId4"/>
          <a:stretch>
            <a:fillRect/>
          </a:stretch>
        </p:blipFill>
        <p:spPr>
          <a:xfrm>
            <a:off x="4457700" y="94128"/>
            <a:ext cx="4686300" cy="3328681"/>
          </a:xfrm>
          <a:prstGeom prst="rect">
            <a:avLst/>
          </a:prstGeom>
        </p:spPr>
      </p:pic>
    </p:spTree>
    <p:extLst>
      <p:ext uri="{BB962C8B-B14F-4D97-AF65-F5344CB8AC3E}">
        <p14:creationId xmlns:p14="http://schemas.microsoft.com/office/powerpoint/2010/main" val="378893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98" name="Google Shape;98;p20"/>
          <p:cNvSpPr txBox="1">
            <a:spLocks noGrp="1"/>
          </p:cNvSpPr>
          <p:nvPr>
            <p:ph type="body" idx="1"/>
          </p:nvPr>
        </p:nvSpPr>
        <p:spPr>
          <a:xfrm>
            <a:off x="674771" y="929500"/>
            <a:ext cx="378292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Topic 4: This topic seems to concern film and television production, with words like 'documentary,' 'series,' 'film,' 'star,' 'story,' and 'comedy.'</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Topic 5: This topic could be about war, conflict, and power struggles, with words like 'war,' 'world,' 'fight,' 'power,' 'battle,' and 'earth.'</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Topic 6: This topic might involve terrorism and marital relationships, with words like 'group,' 'couple,' 'attempt,' 'terrorist,' or 'married.'</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Topic 7: This topic seems to be about gangs, drugs, and artists, with words like 'drug,' 'world,' 'gang,' 'artist,' and 'brother.'</a:t>
            </a:r>
          </a:p>
        </p:txBody>
      </p:sp>
      <p:pic>
        <p:nvPicPr>
          <p:cNvPr id="2" name="Picture 1">
            <a:extLst>
              <a:ext uri="{FF2B5EF4-FFF2-40B4-BE49-F238E27FC236}">
                <a16:creationId xmlns:a16="http://schemas.microsoft.com/office/drawing/2014/main" id="{EA687D8D-82BD-9CA0-E347-2E000A3A19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C034F28-FA30-7825-BE21-3FE5ACA73491}"/>
              </a:ext>
            </a:extLst>
          </p:cNvPr>
          <p:cNvPicPr>
            <a:picLocks noChangeAspect="1"/>
          </p:cNvPicPr>
          <p:nvPr/>
        </p:nvPicPr>
        <p:blipFill>
          <a:blip r:embed="rId4"/>
          <a:stretch>
            <a:fillRect/>
          </a:stretch>
        </p:blipFill>
        <p:spPr>
          <a:xfrm>
            <a:off x="4457700" y="94128"/>
            <a:ext cx="4686300" cy="3328681"/>
          </a:xfrm>
          <a:prstGeom prst="rect">
            <a:avLst/>
          </a:prstGeom>
        </p:spPr>
      </p:pic>
    </p:spTree>
    <p:extLst>
      <p:ext uri="{BB962C8B-B14F-4D97-AF65-F5344CB8AC3E}">
        <p14:creationId xmlns:p14="http://schemas.microsoft.com/office/powerpoint/2010/main" val="15931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analysis is based on the words used in the descriptions, which might not fully capture the themes of the shows and movies.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Additionally, the LDA model is an unsupervised method, so the topics it identifies are based on patterns in word usage and not on the actual content or context of the shows and movies.</a:t>
            </a:r>
            <a:endParaRPr dirty="0"/>
          </a:p>
        </p:txBody>
      </p:sp>
      <p:pic>
        <p:nvPicPr>
          <p:cNvPr id="2" name="Picture 1">
            <a:extLst>
              <a:ext uri="{FF2B5EF4-FFF2-40B4-BE49-F238E27FC236}">
                <a16:creationId xmlns:a16="http://schemas.microsoft.com/office/drawing/2014/main" id="{6C435837-9514-ABBD-AB7B-A9A2563ADCF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54839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 to the Limitations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future, we could improve our topic modeling using more sophisticated methods, such as neural topic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could also incorporate other information from the dataset, such as the genre or the director, to provide more context for the topics.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Additionally, we could try to validate the topics by comparing them with human-annotated topics or with external data sources.</a:t>
            </a:r>
            <a:endParaRPr dirty="0"/>
          </a:p>
        </p:txBody>
      </p:sp>
      <p:pic>
        <p:nvPicPr>
          <p:cNvPr id="2" name="Picture 1">
            <a:extLst>
              <a:ext uri="{FF2B5EF4-FFF2-40B4-BE49-F238E27FC236}">
                <a16:creationId xmlns:a16="http://schemas.microsoft.com/office/drawing/2014/main" id="{0AC64A8B-860F-3D18-B5CE-E5925F27BC7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880976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We used topic modeling to identify the most frequent themes in Netflix shows and movie descriptions. Our findings provide insights into the types of content available on Netflix and could be useful for content recommendation or understanding trends in the streaming industry.</a:t>
            </a:r>
            <a:endParaRPr dirty="0"/>
          </a:p>
        </p:txBody>
      </p:sp>
      <p:pic>
        <p:nvPicPr>
          <p:cNvPr id="2" name="Picture 1">
            <a:extLst>
              <a:ext uri="{FF2B5EF4-FFF2-40B4-BE49-F238E27FC236}">
                <a16:creationId xmlns:a16="http://schemas.microsoft.com/office/drawing/2014/main" id="{AE84DB8D-5E99-3FC4-F212-2FE86B2D516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266289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In the era of streaming services, understanding content's nature and preferences is crucial for producers and consumers.</a:t>
            </a:r>
          </a:p>
          <a:p>
            <a:pPr marL="0" lvl="0" indent="0" algn="l" rtl="0">
              <a:spcBef>
                <a:spcPts val="0"/>
              </a:spcBef>
              <a:spcAft>
                <a:spcPts val="1600"/>
              </a:spcAft>
              <a:buNone/>
            </a:pPr>
            <a:r>
              <a:rPr lang="en-US" sz="1600" dirty="0"/>
              <a:t>For producers and content creators, discerning the characteristics of long-running shows could guide creating new, successful content. Predicting content ratings could aid in targeted marketing and age-appropriate categorization.</a:t>
            </a:r>
          </a:p>
          <a:p>
            <a:pPr marL="0" lvl="0" indent="0" algn="l" rtl="0">
              <a:spcBef>
                <a:spcPts val="0"/>
              </a:spcBef>
              <a:spcAft>
                <a:spcPts val="1600"/>
              </a:spcAft>
              <a:buNone/>
            </a:pPr>
            <a:r>
              <a:rPr lang="en-US" sz="1600" dirty="0"/>
              <a:t>For consumers, recognizing common themes can assist in choosing new shows and movies to watch. Additionally, this analysis can provide valuable insights for streaming platforms beyond Netflix, aiding in competitive analysis and strategic decision-making in the rapidly evolving entertainment industry.</a:t>
            </a:r>
            <a:endParaRPr sz="1600" dirty="0"/>
          </a:p>
        </p:txBody>
      </p:sp>
      <p:pic>
        <p:nvPicPr>
          <p:cNvPr id="3" name="Picture 2">
            <a:extLst>
              <a:ext uri="{FF2B5EF4-FFF2-40B4-BE49-F238E27FC236}">
                <a16:creationId xmlns:a16="http://schemas.microsoft.com/office/drawing/2014/main" id="{7B91F34D-0F8D-917B-EB08-9BD16F2EC15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2" name="Picture 1">
            <a:extLst>
              <a:ext uri="{FF2B5EF4-FFF2-40B4-BE49-F238E27FC236}">
                <a16:creationId xmlns:a16="http://schemas.microsoft.com/office/drawing/2014/main" id="{09E87709-5D93-4C79-023D-9A4C011D48E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 sz="1400" dirty="0"/>
              <a:t>Data Source: the </a:t>
            </a:r>
            <a:r>
              <a:rPr lang="en-US" sz="1400" dirty="0"/>
              <a:t>Netflix Movies and TV Shows from Kaggle</a:t>
            </a:r>
            <a:r>
              <a:rPr lang="en" sz="1400" dirty="0"/>
              <a:t> (</a:t>
            </a:r>
            <a:r>
              <a:rPr lang="en-US" sz="1400" dirty="0">
                <a:hlinkClick r:id="rId4"/>
              </a:rPr>
              <a:t>https://www.kaggle.com/datasets/shivamb/netflix-shows</a:t>
            </a:r>
            <a:r>
              <a:rPr lang="en-US" sz="1400" dirty="0"/>
              <a:t>)</a:t>
            </a:r>
          </a:p>
          <a:p>
            <a:pPr marL="0" lvl="0" indent="0" algn="l" rtl="0">
              <a:spcBef>
                <a:spcPts val="0"/>
              </a:spcBef>
              <a:spcAft>
                <a:spcPts val="1600"/>
              </a:spcAft>
              <a:buNone/>
            </a:pPr>
            <a:r>
              <a:rPr lang="en" sz="1400" dirty="0"/>
              <a:t>I would like to thank the Kaggle Community Notebook “</a:t>
            </a:r>
            <a:r>
              <a:rPr lang="en-US" sz="1400" dirty="0"/>
              <a:t>Netflix Data: Cleaning, Analysis and Visualization</a:t>
            </a:r>
            <a:r>
              <a:rPr lang="en" sz="1400" dirty="0"/>
              <a:t>” (</a:t>
            </a:r>
            <a:r>
              <a:rPr lang="en-US" sz="1400" dirty="0"/>
              <a:t>https://www.kaggle.com/datasets/ariyoomotade/netflix-data-cleaning-analysis-and-visualization) </a:t>
            </a:r>
            <a:r>
              <a:rPr lang="en" sz="1400" dirty="0"/>
              <a:t>for inspiring me on how to clean the data. (The original cleaning was carried out using PostgreSQL)</a:t>
            </a:r>
          </a:p>
          <a:p>
            <a:pPr marL="0" lvl="0" indent="0" algn="l" rtl="0">
              <a:spcBef>
                <a:spcPts val="0"/>
              </a:spcBef>
              <a:spcAft>
                <a:spcPts val="0"/>
              </a:spcAft>
              <a:buNone/>
            </a:pPr>
            <a:r>
              <a:rPr lang="en-US" sz="1400" dirty="0"/>
              <a:t>I would like to thank Dr. Leo Porter, Dr. </a:t>
            </a:r>
            <a:r>
              <a:rPr lang="en-US" sz="1400" dirty="0" err="1"/>
              <a:t>Ilkay</a:t>
            </a:r>
            <a:r>
              <a:rPr lang="en-US" sz="1400" dirty="0"/>
              <a:t> </a:t>
            </a:r>
            <a:r>
              <a:rPr lang="en-US" sz="1400" dirty="0" err="1"/>
              <a:t>Altintas</a:t>
            </a:r>
            <a:r>
              <a:rPr lang="en-US" sz="1400" dirty="0"/>
              <a:t>, and other staff working behind the scenes at UC San Diego for delivering this fantastic content for DSE200x.</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Also, I would like to thank my peers from DSE200x at </a:t>
            </a:r>
            <a:r>
              <a:rPr lang="en-US" sz="1400" dirty="0" err="1"/>
              <a:t>UCSanDiegoX</a:t>
            </a:r>
            <a:r>
              <a:rPr lang="en-US" sz="1400" dirty="0"/>
              <a:t> for providing valuable feedback when evaluating my project.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All work was performed independently for this analysis, using standard Python libraries for data analysis, namely pandas, </a:t>
            </a:r>
            <a:r>
              <a:rPr lang="en-US" dirty="0" err="1"/>
              <a:t>sklearn</a:t>
            </a:r>
            <a:r>
              <a:rPr lang="en-US" dirty="0"/>
              <a:t>, </a:t>
            </a:r>
            <a:r>
              <a:rPr lang="en-US" dirty="0" err="1"/>
              <a:t>nltk</a:t>
            </a:r>
            <a:r>
              <a:rPr lang="en-US" dirty="0"/>
              <a:t>, string, and </a:t>
            </a:r>
            <a:r>
              <a:rPr lang="en-US" dirty="0" err="1"/>
              <a:t>gensim</a:t>
            </a:r>
            <a:r>
              <a:rPr lang="en-US" dirty="0"/>
              <a:t>.</a:t>
            </a:r>
          </a:p>
          <a:p>
            <a:pPr marL="0" lvl="0" indent="0" algn="l" rtl="0">
              <a:spcBef>
                <a:spcPts val="0"/>
              </a:spcBef>
              <a:spcAft>
                <a:spcPts val="1600"/>
              </a:spcAft>
              <a:buNone/>
            </a:pPr>
            <a:r>
              <a:rPr lang="en-US" dirty="0"/>
              <a:t>The dataset was sourced from Kaggle, a popular platform for data science competitions and datasets. No other external references or research papers were used.</a:t>
            </a:r>
          </a:p>
          <a:p>
            <a:pPr marL="0" lvl="0" indent="0" algn="l" rtl="0">
              <a:spcBef>
                <a:spcPts val="0"/>
              </a:spcBef>
              <a:spcAft>
                <a:spcPts val="1600"/>
              </a:spcAft>
              <a:buNone/>
            </a:pPr>
            <a:r>
              <a:rPr lang="en-US" dirty="0"/>
              <a:t>The analysis was guided by my training and the information present in the dataset itself.</a:t>
            </a:r>
            <a:endParaRPr dirty="0"/>
          </a:p>
        </p:txBody>
      </p:sp>
      <p:pic>
        <p:nvPicPr>
          <p:cNvPr id="2" name="Picture 1">
            <a:extLst>
              <a:ext uri="{FF2B5EF4-FFF2-40B4-BE49-F238E27FC236}">
                <a16:creationId xmlns:a16="http://schemas.microsoft.com/office/drawing/2014/main" id="{8E374BE7-B2CA-D90B-FC60-D2CD6FB984E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082D5F8B-6A55-3FAC-A426-73E9D09E4A52}"/>
              </a:ext>
            </a:extLst>
          </p:cNvPr>
          <p:cNvPicPr>
            <a:picLocks noChangeAspect="1"/>
          </p:cNvPicPr>
          <p:nvPr/>
        </p:nvPicPr>
        <p:blipFill>
          <a:blip r:embed="rId3"/>
          <a:stretch>
            <a:fillRect/>
          </a:stretch>
        </p:blipFill>
        <p:spPr>
          <a:xfrm>
            <a:off x="7148406" y="1"/>
            <a:ext cx="1995594" cy="1276349"/>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The dataset I chose for this project is the </a:t>
            </a:r>
            <a:r>
              <a:rPr lang="en-US" sz="1400" dirty="0"/>
              <a:t>Netflix Movies and TV Shows</a:t>
            </a:r>
            <a:r>
              <a:rPr lang="en" sz="1400" dirty="0"/>
              <a:t> sourced from Kaggle (</a:t>
            </a:r>
            <a:r>
              <a:rPr lang="en-US" sz="1400" dirty="0">
                <a:hlinkClick r:id="rId4"/>
              </a:rPr>
              <a:t>https://www.kaggle.com/datasets/shivamb/netflix-shows</a:t>
            </a:r>
            <a:r>
              <a:rPr lang="en-US" sz="1400" dirty="0"/>
              <a:t>) with 8807 rows × 12 columns</a:t>
            </a:r>
          </a:p>
          <a:p>
            <a:pPr marL="0" lvl="0" indent="0" algn="l" rtl="0">
              <a:spcBef>
                <a:spcPts val="0"/>
              </a:spcBef>
              <a:spcAft>
                <a:spcPts val="1600"/>
              </a:spcAft>
              <a:buNone/>
            </a:pPr>
            <a:r>
              <a:rPr lang="en-US" sz="1400" dirty="0"/>
              <a:t>This dataset includes detailed information about various movies and TV shows available on Netflix. It consists of key attributes such as type (movie or TV show), title, director, cast, country of production, date added to Netflix, release year, rating, duration, genre, and a concise show description.</a:t>
            </a:r>
            <a:endParaRPr sz="1400" dirty="0"/>
          </a:p>
        </p:txBody>
      </p:sp>
      <p:pic>
        <p:nvPicPr>
          <p:cNvPr id="5" name="Picture 4" descr="A screen shot of a movie&#10;&#10;Description automatically generated">
            <a:extLst>
              <a:ext uri="{FF2B5EF4-FFF2-40B4-BE49-F238E27FC236}">
                <a16:creationId xmlns:a16="http://schemas.microsoft.com/office/drawing/2014/main" id="{64330D1C-8410-ACAD-EA44-0D1DBAB2FAB0}"/>
              </a:ext>
            </a:extLst>
          </p:cNvPr>
          <p:cNvPicPr>
            <a:picLocks noChangeAspect="1"/>
          </p:cNvPicPr>
          <p:nvPr/>
        </p:nvPicPr>
        <p:blipFill>
          <a:blip r:embed="rId5"/>
          <a:stretch>
            <a:fillRect/>
          </a:stretch>
        </p:blipFill>
        <p:spPr>
          <a:xfrm>
            <a:off x="4143375" y="2725269"/>
            <a:ext cx="4760363" cy="2418231"/>
          </a:xfrm>
          <a:prstGeom prst="rect">
            <a:avLst/>
          </a:prstGeom>
        </p:spPr>
      </p:pic>
      <p:pic>
        <p:nvPicPr>
          <p:cNvPr id="4" name="Picture 3">
            <a:extLst>
              <a:ext uri="{FF2B5EF4-FFF2-40B4-BE49-F238E27FC236}">
                <a16:creationId xmlns:a16="http://schemas.microsoft.com/office/drawing/2014/main" id="{6B44E763-1211-36E1-76BC-C40CC6265F3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3790" y="4257674"/>
            <a:ext cx="1670254" cy="8169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 Methods I Chose</a:t>
            </a:r>
            <a:endParaRPr dirty="0"/>
          </a:p>
        </p:txBody>
      </p:sp>
      <p:sp>
        <p:nvSpPr>
          <p:cNvPr id="80" name="Google Shape;80;p17"/>
          <p:cNvSpPr txBox="1">
            <a:spLocks noGrp="1"/>
          </p:cNvSpPr>
          <p:nvPr>
            <p:ph type="body" idx="1"/>
          </p:nvPr>
        </p:nvSpPr>
        <p:spPr>
          <a:xfrm>
            <a:off x="311700" y="1152475"/>
            <a:ext cx="8520600" cy="3105200"/>
          </a:xfrm>
          <a:prstGeom prst="rect">
            <a:avLst/>
          </a:prstGeom>
        </p:spPr>
        <p:txBody>
          <a:bodyPr spcFirstLastPara="1" wrap="square" lIns="91425" tIns="91425" rIns="91425" bIns="91425" anchor="t" anchorCtr="0">
            <a:noAutofit/>
          </a:bodyPr>
          <a:lstStyle/>
          <a:p>
            <a:pPr marL="171450" indent="-171450">
              <a:spcAft>
                <a:spcPts val="1600"/>
              </a:spcAft>
              <a:buSzPct val="100000"/>
              <a:buFont typeface="Arial" panose="020B0604020202020204" pitchFamily="34" charset="0"/>
              <a:buChar char="•"/>
            </a:pPr>
            <a:r>
              <a:rPr lang="en-US" sz="1100" dirty="0"/>
              <a:t>Listwise Deletion: The simplest method involves removing all data for observation with one or more missing values.</a:t>
            </a:r>
          </a:p>
          <a:p>
            <a:pPr marL="171450" indent="-171450">
              <a:spcAft>
                <a:spcPts val="1600"/>
              </a:spcAft>
              <a:buSzPct val="100000"/>
              <a:buFont typeface="Arial" panose="020B0604020202020204" pitchFamily="34" charset="0"/>
              <a:buChar char="•"/>
            </a:pPr>
            <a:r>
              <a:rPr lang="en-US" sz="1100" dirty="0"/>
              <a:t>Mean/Median/Mode Imputation: A method to fill in the missing values with estimated ones. The objective is to employ known relationships that can be identified in the valid values of the data set to assist in estimating the missing values. It consists of replacing the missing data for a given attribute with the mean or median (quantitative attribute) or mode (qualitative attribute) of all known values of that variable.</a:t>
            </a:r>
          </a:p>
          <a:p>
            <a:pPr marL="171450" indent="-171450">
              <a:spcAft>
                <a:spcPts val="1600"/>
              </a:spcAft>
              <a:buSzPct val="100000"/>
              <a:buFont typeface="Arial" panose="020B0604020202020204" pitchFamily="34" charset="0"/>
              <a:buChar char="•"/>
            </a:pPr>
            <a:r>
              <a:rPr lang="en-US" sz="1100" dirty="0"/>
              <a:t>Prediction Models: Also a kind of imputation method, including regression models and machine learning models (like k-Nearest Neighbors and Random Forests). The missing values of an attribute are predicted with the help of other attributes.</a:t>
            </a:r>
          </a:p>
          <a:p>
            <a:pPr marL="171450" indent="-171450">
              <a:spcAft>
                <a:spcPts val="1600"/>
              </a:spcAft>
              <a:buSzPct val="100000"/>
              <a:buFont typeface="Arial" panose="020B0604020202020204" pitchFamily="34" charset="0"/>
              <a:buChar char="•"/>
            </a:pPr>
            <a:r>
              <a:rPr lang="en-US" sz="1100" dirty="0"/>
              <a:t>Last Observation Carried Forward &amp; Next Observation Carried Backward: This technique is usually used in time-series data where missing values are filled with either the last or the next observed value.</a:t>
            </a:r>
          </a:p>
          <a:p>
            <a:pPr marL="171450" indent="-171450">
              <a:spcAft>
                <a:spcPts val="1600"/>
              </a:spcAft>
              <a:buSzPct val="100000"/>
              <a:buFont typeface="Arial" panose="020B0604020202020204" pitchFamily="34" charset="0"/>
              <a:buChar char="•"/>
            </a:pPr>
            <a:r>
              <a:rPr lang="en-US" sz="1100" dirty="0"/>
              <a:t>Interpolation and Extrapolation: Interpolation estimates a missing value between two known values. Extrapolation, on the other hand, estimates a value outside the range of known values.</a:t>
            </a:r>
          </a:p>
        </p:txBody>
      </p:sp>
      <p:pic>
        <p:nvPicPr>
          <p:cNvPr id="3" name="Picture 2">
            <a:extLst>
              <a:ext uri="{FF2B5EF4-FFF2-40B4-BE49-F238E27FC236}">
                <a16:creationId xmlns:a16="http://schemas.microsoft.com/office/drawing/2014/main" id="{B9DF48DA-C780-8AB7-2A8C-3779B276E76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Tree>
    <p:extLst>
      <p:ext uri="{BB962C8B-B14F-4D97-AF65-F5344CB8AC3E}">
        <p14:creationId xmlns:p14="http://schemas.microsoft.com/office/powerpoint/2010/main" val="253853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6" name="Picture 5" descr="A screenshot of a computer code&#10;&#10;Description automatically generated">
            <a:extLst>
              <a:ext uri="{FF2B5EF4-FFF2-40B4-BE49-F238E27FC236}">
                <a16:creationId xmlns:a16="http://schemas.microsoft.com/office/drawing/2014/main" id="{0A578993-0B76-A14D-B8F0-B9ADCD04B47E}"/>
              </a:ext>
            </a:extLst>
          </p:cNvPr>
          <p:cNvPicPr>
            <a:picLocks noChangeAspect="1"/>
          </p:cNvPicPr>
          <p:nvPr/>
        </p:nvPicPr>
        <p:blipFill>
          <a:blip r:embed="rId3"/>
          <a:stretch>
            <a:fillRect/>
          </a:stretch>
        </p:blipFill>
        <p:spPr>
          <a:xfrm>
            <a:off x="5989591" y="3850481"/>
            <a:ext cx="3096838" cy="1276993"/>
          </a:xfrm>
          <a:prstGeom prst="rect">
            <a:avLst/>
          </a:prstGeom>
        </p:spPr>
      </p:pic>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a:t>
            </a:r>
            <a:endParaRPr dirty="0"/>
          </a:p>
        </p:txBody>
      </p:sp>
      <p:sp>
        <p:nvSpPr>
          <p:cNvPr id="80" name="Google Shape;80;p17"/>
          <p:cNvSpPr txBox="1">
            <a:spLocks noGrp="1"/>
          </p:cNvSpPr>
          <p:nvPr>
            <p:ph type="body" idx="1"/>
          </p:nvPr>
        </p:nvSpPr>
        <p:spPr>
          <a:xfrm>
            <a:off x="311700" y="1152475"/>
            <a:ext cx="8520600" cy="3105200"/>
          </a:xfrm>
          <a:prstGeom prst="rect">
            <a:avLst/>
          </a:prstGeom>
        </p:spPr>
        <p:txBody>
          <a:bodyPr spcFirstLastPara="1" wrap="square" lIns="91425" tIns="91425" rIns="91425" bIns="91425" anchor="t" anchorCtr="0">
            <a:noAutofit/>
          </a:bodyPr>
          <a:lstStyle/>
          <a:p>
            <a:pPr marL="171450" indent="-171450">
              <a:spcAft>
                <a:spcPts val="1600"/>
              </a:spcAft>
              <a:buSzPct val="100000"/>
              <a:buFont typeface="Arial" panose="020B0604020202020204" pitchFamily="34" charset="0"/>
              <a:buChar char="•"/>
            </a:pPr>
            <a:r>
              <a:rPr lang="en-US" sz="1300" dirty="0"/>
              <a:t>'director': I chose to fill in missing values in the 'director' column based on the 'cast' because it's reasonable to assume a relationship between directors and the actors they frequently work with. Also, the 'director' column has a lower cardinality feature, making it manageable for this operation. If impossible, we'll fill the remaining nulls with ‘Unknown.'</a:t>
            </a:r>
          </a:p>
          <a:p>
            <a:pPr marL="171450" indent="-171450">
              <a:spcAft>
                <a:spcPts val="1600"/>
              </a:spcAft>
              <a:buSzPct val="100000"/>
              <a:buFont typeface="Arial" panose="020B0604020202020204" pitchFamily="34" charset="0"/>
              <a:buChar char="•"/>
            </a:pPr>
            <a:r>
              <a:rPr lang="en-US" sz="1300" dirty="0"/>
              <a:t>'country': I filled in the missing values in the 'country' column based on the 'director' because it's plausible that a director primarily works within a certain country. Also, the 'country' column also has a relatively lower cardinality, making it suitable for this operation. If impossible, we'll fill the remaining nulls with ‘Unknown.'</a:t>
            </a:r>
          </a:p>
          <a:p>
            <a:pPr marL="171450" indent="-171450">
              <a:spcAft>
                <a:spcPts val="1600"/>
              </a:spcAft>
              <a:buSzPct val="100000"/>
              <a:buFont typeface="Arial" panose="020B0604020202020204" pitchFamily="34" charset="0"/>
              <a:buChar char="•"/>
            </a:pPr>
            <a:r>
              <a:rPr lang="en-US" sz="1300" dirty="0"/>
              <a:t>'cast': This is more challenging due to its nature. It's a high cardinality feature (many unique actors), and many entries contain multiple actors. The relationship between the cast and other features isn't as direct or reliable, making assumptions for imputation less accurate. Therefore, I decided to fill the missing values with a placeholder ‘Unknown.'</a:t>
            </a:r>
          </a:p>
        </p:txBody>
      </p:sp>
      <p:pic>
        <p:nvPicPr>
          <p:cNvPr id="7" name="Picture 6">
            <a:extLst>
              <a:ext uri="{FF2B5EF4-FFF2-40B4-BE49-F238E27FC236}">
                <a16:creationId xmlns:a16="http://schemas.microsoft.com/office/drawing/2014/main" id="{1F188C42-CB15-1D93-5326-7DD1BA33E71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90" y="4257674"/>
            <a:ext cx="1670254" cy="816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6" name="Picture 5" descr="A screenshot of a computer code&#10;&#10;Description automatically generated">
            <a:extLst>
              <a:ext uri="{FF2B5EF4-FFF2-40B4-BE49-F238E27FC236}">
                <a16:creationId xmlns:a16="http://schemas.microsoft.com/office/drawing/2014/main" id="{0A578993-0B76-A14D-B8F0-B9ADCD04B47E}"/>
              </a:ext>
            </a:extLst>
          </p:cNvPr>
          <p:cNvPicPr>
            <a:picLocks noChangeAspect="1"/>
          </p:cNvPicPr>
          <p:nvPr/>
        </p:nvPicPr>
        <p:blipFill>
          <a:blip r:embed="rId3"/>
          <a:stretch>
            <a:fillRect/>
          </a:stretch>
        </p:blipFill>
        <p:spPr>
          <a:xfrm>
            <a:off x="5741185" y="3868867"/>
            <a:ext cx="3091115" cy="1274633"/>
          </a:xfrm>
          <a:prstGeom prst="rect">
            <a:avLst/>
          </a:prstGeom>
        </p:spPr>
      </p:pic>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71450" indent="-171450">
              <a:spcAft>
                <a:spcPts val="1600"/>
              </a:spcAft>
              <a:buSzPct val="100000"/>
              <a:buFont typeface="Arial" panose="020B0604020202020204" pitchFamily="34" charset="0"/>
              <a:buChar char="•"/>
            </a:pPr>
            <a:r>
              <a:rPr lang="en-US" sz="1600" dirty="0"/>
              <a:t>'</a:t>
            </a:r>
            <a:r>
              <a:rPr lang="en-US" sz="1600" dirty="0" err="1"/>
              <a:t>date_added</a:t>
            </a:r>
            <a:r>
              <a:rPr lang="en-US" sz="1600" dirty="0"/>
              <a:t>': This is a date column. A simple approach </a:t>
            </a:r>
            <a:r>
              <a:rPr lang="en-US" sz="1600" dirty="0" err="1"/>
              <a:t>coule</a:t>
            </a:r>
            <a:r>
              <a:rPr lang="en-US" sz="1600" dirty="0"/>
              <a:t> be to fill in missing values with the most common date (mode); in this project, however, I chose a method called backfill or forward fill, where I fill missing values with the previous or next value in the column.</a:t>
            </a:r>
          </a:p>
          <a:p>
            <a:pPr marL="171450" indent="-171450">
              <a:spcAft>
                <a:spcPts val="1600"/>
              </a:spcAft>
              <a:buSzPct val="100000"/>
              <a:buFont typeface="Arial" panose="020B0604020202020204" pitchFamily="34" charset="0"/>
              <a:buChar char="•"/>
            </a:pPr>
            <a:r>
              <a:rPr lang="en-US" sz="1600" dirty="0"/>
              <a:t>'duration': We can delete these rows since they are only a small portion of the dataset.</a:t>
            </a:r>
          </a:p>
          <a:p>
            <a:pPr marL="171450" indent="-171450">
              <a:spcAft>
                <a:spcPts val="1600"/>
              </a:spcAft>
              <a:buSzPct val="100000"/>
              <a:buFont typeface="Arial" panose="020B0604020202020204" pitchFamily="34" charset="0"/>
              <a:buChar char="•"/>
            </a:pPr>
            <a:r>
              <a:rPr lang="en-US" sz="1600" dirty="0"/>
              <a:t>'rating': I will build a machine learning model to predict their values for the remaining rating columns. (Which is also one of my research questions :) )</a:t>
            </a:r>
          </a:p>
        </p:txBody>
      </p:sp>
      <p:pic>
        <p:nvPicPr>
          <p:cNvPr id="3" name="Picture 2">
            <a:extLst>
              <a:ext uri="{FF2B5EF4-FFF2-40B4-BE49-F238E27FC236}">
                <a16:creationId xmlns:a16="http://schemas.microsoft.com/office/drawing/2014/main" id="{7805C28F-D779-1E95-E4B7-3038064F76B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790" y="4257674"/>
            <a:ext cx="1670254" cy="816963"/>
          </a:xfrm>
          <a:prstGeom prst="rect">
            <a:avLst/>
          </a:prstGeom>
        </p:spPr>
      </p:pic>
    </p:spTree>
    <p:extLst>
      <p:ext uri="{BB962C8B-B14F-4D97-AF65-F5344CB8AC3E}">
        <p14:creationId xmlns:p14="http://schemas.microsoft.com/office/powerpoint/2010/main" val="187896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 1</a:t>
            </a:r>
            <a:endParaRPr dirty="0"/>
          </a:p>
        </p:txBody>
      </p:sp>
      <p:sp>
        <p:nvSpPr>
          <p:cNvPr id="86" name="Google Shape;86;p18"/>
          <p:cNvSpPr txBox="1">
            <a:spLocks noGrp="1"/>
          </p:cNvSpPr>
          <p:nvPr>
            <p:ph type="body" idx="1"/>
          </p:nvPr>
        </p:nvSpPr>
        <p:spPr>
          <a:xfrm>
            <a:off x="311700" y="1152475"/>
            <a:ext cx="8520600" cy="6261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What are the most frequent genres for long-running TV shows (at least five seasons long)?</a:t>
            </a:r>
          </a:p>
        </p:txBody>
      </p:sp>
      <p:pic>
        <p:nvPicPr>
          <p:cNvPr id="2" name="Picture 1">
            <a:extLst>
              <a:ext uri="{FF2B5EF4-FFF2-40B4-BE49-F238E27FC236}">
                <a16:creationId xmlns:a16="http://schemas.microsoft.com/office/drawing/2014/main" id="{6F961754-2F44-9C99-4932-6E1FAAAB7A8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sp>
        <p:nvSpPr>
          <p:cNvPr id="3" name="Google Shape;91;p19">
            <a:extLst>
              <a:ext uri="{FF2B5EF4-FFF2-40B4-BE49-F238E27FC236}">
                <a16:creationId xmlns:a16="http://schemas.microsoft.com/office/drawing/2014/main" id="{84C5DFC0-7E34-D8BA-8C59-8EED09997C0B}"/>
              </a:ext>
            </a:extLst>
          </p:cNvPr>
          <p:cNvSpPr txBox="1">
            <a:spLocks/>
          </p:cNvSpPr>
          <p:nvPr/>
        </p:nvSpPr>
        <p:spPr>
          <a:xfrm>
            <a:off x="311700" y="17786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Methods</a:t>
            </a:r>
          </a:p>
        </p:txBody>
      </p:sp>
      <p:sp>
        <p:nvSpPr>
          <p:cNvPr id="4" name="Google Shape;86;p18">
            <a:extLst>
              <a:ext uri="{FF2B5EF4-FFF2-40B4-BE49-F238E27FC236}">
                <a16:creationId xmlns:a16="http://schemas.microsoft.com/office/drawing/2014/main" id="{AEC8A938-ED07-41B5-B305-224BCEF72428}"/>
              </a:ext>
            </a:extLst>
          </p:cNvPr>
          <p:cNvSpPr txBox="1">
            <a:spLocks/>
          </p:cNvSpPr>
          <p:nvPr/>
        </p:nvSpPr>
        <p:spPr>
          <a:xfrm>
            <a:off x="311700" y="2404825"/>
            <a:ext cx="8520600" cy="1871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en-US" sz="1600" dirty="0"/>
              <a:t>Loaded and examined the Netflix titles dataset using pandas.</a:t>
            </a:r>
          </a:p>
          <a:p>
            <a:pPr marL="0" indent="0">
              <a:spcAft>
                <a:spcPts val="1600"/>
              </a:spcAft>
              <a:buFont typeface="Arial"/>
              <a:buNone/>
            </a:pPr>
            <a:r>
              <a:rPr lang="en-US" sz="1600" dirty="0"/>
              <a:t>Filtered the data for TV shows with five seasons or more using pandas.</a:t>
            </a:r>
          </a:p>
          <a:p>
            <a:pPr marL="0" indent="0">
              <a:spcAft>
                <a:spcPts val="1600"/>
              </a:spcAft>
              <a:buFont typeface="Arial"/>
              <a:buNone/>
            </a:pPr>
            <a:r>
              <a:rPr lang="en-US" sz="1600" dirty="0"/>
              <a:t>Extracted and counted these long-running TV shows' genres (</a:t>
            </a:r>
            <a:r>
              <a:rPr lang="en-US" sz="1600" dirty="0" err="1"/>
              <a:t>listed_in</a:t>
            </a:r>
            <a:r>
              <a:rPr lang="en-US" sz="1600" dirty="0"/>
              <a:t>) using pandas.</a:t>
            </a:r>
          </a:p>
          <a:p>
            <a:pPr marL="0" indent="0">
              <a:spcAft>
                <a:spcPts val="1600"/>
              </a:spcAft>
              <a:buFont typeface="Arial"/>
              <a:buNone/>
            </a:pPr>
            <a:r>
              <a:rPr lang="en-US" sz="1600" dirty="0"/>
              <a:t>Visualized the genre counts with a bar chart using matplotlib.</a:t>
            </a:r>
          </a:p>
        </p:txBody>
      </p:sp>
    </p:spTree>
    <p:extLst>
      <p:ext uri="{BB962C8B-B14F-4D97-AF65-F5344CB8AC3E}">
        <p14:creationId xmlns:p14="http://schemas.microsoft.com/office/powerpoint/2010/main" val="142955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98" name="Google Shape;98;p20"/>
          <p:cNvSpPr txBox="1">
            <a:spLocks noGrp="1"/>
          </p:cNvSpPr>
          <p:nvPr>
            <p:ph type="body" idx="1"/>
          </p:nvPr>
        </p:nvSpPr>
        <p:spPr>
          <a:xfrm>
            <a:off x="311700" y="1152475"/>
            <a:ext cx="3723412"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Our findings suggest that "International TV Shows" is the most common genre among long-running TV shows, followed by "TV Dramas" and "TV Comedies. "</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a:t>Lesser prevalent genres for long-running shows include "TV Action &amp; Adventure," "Kids' TV," "Crime TV Shows," and "Reality TV." The other genres, like "Anime Series," "Docuseries," etc., have fewer long-running shows.</a:t>
            </a:r>
            <a:endParaRPr sz="1500" dirty="0"/>
          </a:p>
        </p:txBody>
      </p:sp>
      <p:pic>
        <p:nvPicPr>
          <p:cNvPr id="2" name="Picture 1">
            <a:extLst>
              <a:ext uri="{FF2B5EF4-FFF2-40B4-BE49-F238E27FC236}">
                <a16:creationId xmlns:a16="http://schemas.microsoft.com/office/drawing/2014/main" id="{DB5BE849-A8E5-C531-26F6-DC9B0D246B2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3790" y="4257674"/>
            <a:ext cx="1670254" cy="816963"/>
          </a:xfrm>
          <a:prstGeom prst="rect">
            <a:avLst/>
          </a:prstGeom>
        </p:spPr>
      </p:pic>
      <p:pic>
        <p:nvPicPr>
          <p:cNvPr id="4" name="Picture 3" descr="A graph of tv shows&#10;&#10;Description automatically generated">
            <a:extLst>
              <a:ext uri="{FF2B5EF4-FFF2-40B4-BE49-F238E27FC236}">
                <a16:creationId xmlns:a16="http://schemas.microsoft.com/office/drawing/2014/main" id="{17C298AF-792E-1D03-9E12-8472F55702D4}"/>
              </a:ext>
            </a:extLst>
          </p:cNvPr>
          <p:cNvPicPr>
            <a:picLocks noChangeAspect="1"/>
          </p:cNvPicPr>
          <p:nvPr/>
        </p:nvPicPr>
        <p:blipFill>
          <a:blip r:embed="rId4"/>
          <a:stretch>
            <a:fillRect/>
          </a:stretch>
        </p:blipFill>
        <p:spPr>
          <a:xfrm>
            <a:off x="4035112" y="0"/>
            <a:ext cx="5108888" cy="4568875"/>
          </a:xfrm>
          <a:prstGeom prst="rect">
            <a:avLst/>
          </a:prstGeom>
        </p:spPr>
      </p:pic>
    </p:spTree>
    <p:extLst>
      <p:ext uri="{BB962C8B-B14F-4D97-AF65-F5344CB8AC3E}">
        <p14:creationId xmlns:p14="http://schemas.microsoft.com/office/powerpoint/2010/main" val="16139265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2547</Words>
  <Application>Microsoft Office PowerPoint</Application>
  <PresentationFormat>On-screen Show (16:9)</PresentationFormat>
  <Paragraphs>158</Paragraphs>
  <Slides>31</Slides>
  <Notes>31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31</vt:i4>
      </vt:variant>
    </vt:vector>
  </HeadingPairs>
  <TitlesOfParts>
    <vt:vector size="33" baseType="lpstr">
      <vt:lpstr>Arial</vt:lpstr>
      <vt:lpstr>Simple Light</vt:lpstr>
      <vt:lpstr>Exploring Netflix: Uncovering Patterns in Content Ratings, Genres, and Themes</vt:lpstr>
      <vt:lpstr>Abstract</vt:lpstr>
      <vt:lpstr>Motivation</vt:lpstr>
      <vt:lpstr>Dataset</vt:lpstr>
      <vt:lpstr>Data Preparation and Cleaning Methods I Chose</vt:lpstr>
      <vt:lpstr>Data Preparation and Cleaning</vt:lpstr>
      <vt:lpstr>Data Preparation and Cleaning</vt:lpstr>
      <vt:lpstr>Research Question 1</vt:lpstr>
      <vt:lpstr>Findings</vt:lpstr>
      <vt:lpstr>Limitations</vt:lpstr>
      <vt:lpstr>Future Work to the Limitations</vt:lpstr>
      <vt:lpstr>Conclusions</vt:lpstr>
      <vt:lpstr>Research Question 2</vt:lpstr>
      <vt:lpstr>Methods</vt:lpstr>
      <vt:lpstr>Findings</vt:lpstr>
      <vt:lpstr>Findings – How did the model perform?</vt:lpstr>
      <vt:lpstr>Findings – How did the model perform?</vt:lpstr>
      <vt:lpstr>Findings – How did the model perform?</vt:lpstr>
      <vt:lpstr>Findings – How did the model perform?</vt:lpstr>
      <vt:lpstr>Limitations</vt:lpstr>
      <vt:lpstr>Future Work to the Limitations</vt:lpstr>
      <vt:lpstr>Conclusions</vt:lpstr>
      <vt:lpstr>Research Question 3</vt:lpstr>
      <vt:lpstr>Methods</vt:lpstr>
      <vt:lpstr>Findings</vt:lpstr>
      <vt:lpstr>Findings</vt:lpstr>
      <vt:lpstr>Limitations</vt:lpstr>
      <vt:lpstr>Future Work to the 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M17119</cp:lastModifiedBy>
  <cp:revision>111</cp:revision>
  <dcterms:modified xsi:type="dcterms:W3CDTF">2023-07-16T15:46:19Z</dcterms:modified>
</cp:coreProperties>
</file>