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5" r:id="rId7"/>
    <p:sldId id="266" r:id="rId8"/>
    <p:sldId id="261" r:id="rId9"/>
    <p:sldId id="264"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18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76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26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Interplay of Genres and Tags in Movie Popularity and Ratings</a:t>
            </a: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Michael Wong</a:t>
            </a:r>
            <a:endParaRPr dirty="0"/>
          </a:p>
        </p:txBody>
      </p:sp>
      <p:pic>
        <p:nvPicPr>
          <p:cNvPr id="3" name="Picture 2">
            <a:extLst>
              <a:ext uri="{FF2B5EF4-FFF2-40B4-BE49-F238E27FC236}">
                <a16:creationId xmlns:a16="http://schemas.microsoft.com/office/drawing/2014/main" id="{EE31C5AD-BCDA-8792-908C-C7B946E4E2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analysis conducted in this project was guided by understanding gained from the following article: F. Maxwell Harper and Joseph A. </a:t>
            </a:r>
            <a:r>
              <a:rPr lang="en-US" dirty="0" err="1"/>
              <a:t>Konstan</a:t>
            </a:r>
            <a:r>
              <a:rPr lang="en-US" dirty="0"/>
              <a:t>. 2015. The </a:t>
            </a:r>
            <a:r>
              <a:rPr lang="en-US" dirty="0" err="1"/>
              <a:t>MovieLens</a:t>
            </a:r>
            <a:r>
              <a:rPr lang="en-US" dirty="0"/>
              <a:t> Datasets: History and Context. ACM Transactions on Interactive Intelligent Systems (</a:t>
            </a:r>
            <a:r>
              <a:rPr lang="en-US" dirty="0" err="1"/>
              <a:t>TiiS</a:t>
            </a:r>
            <a:r>
              <a:rPr lang="en-US" dirty="0"/>
              <a:t>) 5, 4: 19:1–19:19. https://doi.org/10.1145/2827872</a:t>
            </a:r>
          </a:p>
          <a:p>
            <a:pPr marL="0" lvl="0" indent="0" algn="l" rtl="0">
              <a:spcBef>
                <a:spcPts val="0"/>
              </a:spcBef>
              <a:spcAft>
                <a:spcPts val="1600"/>
              </a:spcAft>
              <a:buNone/>
            </a:pPr>
            <a:r>
              <a:rPr lang="en-US" dirty="0"/>
              <a:t>Beyond the insights from this article, the remainder of the work, including data preparation, analysis, and visualization, was based on standard practices in data science and carried out independently.</a:t>
            </a:r>
            <a:endParaRPr dirty="0"/>
          </a:p>
        </p:txBody>
      </p:sp>
      <p:pic>
        <p:nvPicPr>
          <p:cNvPr id="3" name="Picture 2">
            <a:extLst>
              <a:ext uri="{FF2B5EF4-FFF2-40B4-BE49-F238E27FC236}">
                <a16:creationId xmlns:a16="http://schemas.microsoft.com/office/drawing/2014/main" id="{F3C828B8-F8DF-B8DD-58C7-B699CE1FECF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chose the </a:t>
            </a:r>
            <a:r>
              <a:rPr lang="en-US" dirty="0" err="1"/>
              <a:t>MovieLens</a:t>
            </a:r>
            <a:r>
              <a:rPr lang="en-US" dirty="0"/>
              <a:t> dataset we explored in the course for this analysis. The dataset contains movie information, user-provided associated tags, and ratings. This dataset is suitable for exploring patterns related to movie genres, tags, and ratings that can help content creators, distributors, and platforms to promote content that resonates with viewers.</a:t>
            </a:r>
          </a:p>
        </p:txBody>
      </p:sp>
      <p:pic>
        <p:nvPicPr>
          <p:cNvPr id="3" name="Picture 2">
            <a:extLst>
              <a:ext uri="{FF2B5EF4-FFF2-40B4-BE49-F238E27FC236}">
                <a16:creationId xmlns:a16="http://schemas.microsoft.com/office/drawing/2014/main" id="{6FAC2BF4-5A47-9646-7B68-D1ACCDB7BA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Understanding what drives movie popularity and high ratings in the entertainment industry is crucial for decision-making processes, from production to marketing.</a:t>
            </a:r>
          </a:p>
          <a:p>
            <a:pPr marL="0" lvl="0" indent="0" algn="l" rtl="0">
              <a:spcBef>
                <a:spcPts val="0"/>
              </a:spcBef>
              <a:spcAft>
                <a:spcPts val="1600"/>
              </a:spcAft>
              <a:buNone/>
            </a:pPr>
            <a:r>
              <a:rPr lang="en-US" dirty="0"/>
              <a:t>Examining the correlation between genre-tag combinations and movie ratings can provide valuable insights and guidance for movie producers, streaming platforms, and movie recommendation systems, among others, by highlighting the types of movies that are both popular and receive high ratings.</a:t>
            </a:r>
          </a:p>
        </p:txBody>
      </p:sp>
      <p:pic>
        <p:nvPicPr>
          <p:cNvPr id="3" name="Picture 2">
            <a:extLst>
              <a:ext uri="{FF2B5EF4-FFF2-40B4-BE49-F238E27FC236}">
                <a16:creationId xmlns:a16="http://schemas.microsoft.com/office/drawing/2014/main" id="{6F8EF836-7DE0-B2BF-6FE9-9D9E7A6AA5F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research question I proposed is: "Do certain genre and tag combinations tend to receive more ratings in total (indicating popularity) while their average rating is above the average of all other combinations?"</a:t>
            </a:r>
          </a:p>
          <a:p>
            <a:pPr marL="0" lvl="0" indent="0" algn="l" rtl="0">
              <a:spcBef>
                <a:spcPts val="0"/>
              </a:spcBef>
              <a:spcAft>
                <a:spcPts val="1600"/>
              </a:spcAft>
              <a:buNone/>
            </a:pPr>
            <a:r>
              <a:rPr lang="en-US" dirty="0"/>
              <a:t>This question aims to identify specific genre-tag combinations that are both popular (with a high number of ratings) and highly rated (with an average rating above the overall average), uncover the relationship between genre-tag combinations, and provide a nuanced understanding of viewer preferences.</a:t>
            </a:r>
          </a:p>
        </p:txBody>
      </p:sp>
      <p:pic>
        <p:nvPicPr>
          <p:cNvPr id="2" name="Picture 1">
            <a:extLst>
              <a:ext uri="{FF2B5EF4-FFF2-40B4-BE49-F238E27FC236}">
                <a16:creationId xmlns:a16="http://schemas.microsoft.com/office/drawing/2014/main" id="{38100883-4CF2-37A0-767F-1FDB30A288F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4" name="Picture 3" descr="A graph with blue bars&#10;&#10;Description automatically generated">
            <a:extLst>
              <a:ext uri="{FF2B5EF4-FFF2-40B4-BE49-F238E27FC236}">
                <a16:creationId xmlns:a16="http://schemas.microsoft.com/office/drawing/2014/main" id="{1F52F94E-AF8B-6FDE-9017-7D83359A6A0A}"/>
              </a:ext>
            </a:extLst>
          </p:cNvPr>
          <p:cNvPicPr>
            <a:picLocks noChangeAspect="1"/>
          </p:cNvPicPr>
          <p:nvPr/>
        </p:nvPicPr>
        <p:blipFill>
          <a:blip r:embed="rId3"/>
          <a:stretch>
            <a:fillRect/>
          </a:stretch>
        </p:blipFill>
        <p:spPr>
          <a:xfrm>
            <a:off x="0" y="961269"/>
            <a:ext cx="5742992" cy="2792917"/>
          </a:xfrm>
          <a:prstGeom prst="rect">
            <a:avLst/>
          </a:prstGeom>
        </p:spPr>
      </p:pic>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5742992" y="961465"/>
            <a:ext cx="3320326" cy="4067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first plot shows the total ratings for the top 10 genre-tag combinations.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Sci-Fi genre with the sci-fi tag combination received the highest number of ratings, indicating that this combination is the most popular among viewers.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Other genre-tag combinations, such as "Drama-atmospheric," "Action-sci-fi," and "Drama-surreal," also drew a high number of ratings, suggesting that these combinations significantly appeal to the audience and contribute to the movie's popularity.</a:t>
            </a:r>
          </a:p>
        </p:txBody>
      </p:sp>
      <p:pic>
        <p:nvPicPr>
          <p:cNvPr id="2" name="Picture 1">
            <a:extLst>
              <a:ext uri="{FF2B5EF4-FFF2-40B4-BE49-F238E27FC236}">
                <a16:creationId xmlns:a16="http://schemas.microsoft.com/office/drawing/2014/main" id="{CF04B095-C8A6-1B54-4756-1CCED82F7FD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89" y="4012406"/>
            <a:ext cx="2171699" cy="10622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3" name="Picture 2" descr="A graph with blue and white stripes&#10;&#10;Description automatically generated">
            <a:extLst>
              <a:ext uri="{FF2B5EF4-FFF2-40B4-BE49-F238E27FC236}">
                <a16:creationId xmlns:a16="http://schemas.microsoft.com/office/drawing/2014/main" id="{60E36197-E246-ACD8-6D9C-373A65BF3C60}"/>
              </a:ext>
            </a:extLst>
          </p:cNvPr>
          <p:cNvPicPr>
            <a:picLocks noChangeAspect="1"/>
          </p:cNvPicPr>
          <p:nvPr/>
        </p:nvPicPr>
        <p:blipFill>
          <a:blip r:embed="rId3"/>
          <a:stretch>
            <a:fillRect/>
          </a:stretch>
        </p:blipFill>
        <p:spPr>
          <a:xfrm>
            <a:off x="560" y="961541"/>
            <a:ext cx="5742432" cy="2792645"/>
          </a:xfrm>
          <a:prstGeom prst="rect">
            <a:avLst/>
          </a:prstGeom>
        </p:spPr>
      </p:pic>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5742992" y="961465"/>
            <a:ext cx="3320326" cy="4067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second plot highlights that certain combinations of genres and tags not only captivate viewer interest but also receive a high appraisal, as all top 10 combinations have an average rating exceeding 3.8, significantly surpassing the overall average rating.</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Specifically, "Thriller-twist ending, "Mystery-twist ending, "Drama-twist ending," and "Sci-Fi-sci-fi" combinations exhibit high average ratings, further indicating viewer preference and satisfaction for these specific genre-tag combinations.</a:t>
            </a:r>
          </a:p>
        </p:txBody>
      </p:sp>
      <p:pic>
        <p:nvPicPr>
          <p:cNvPr id="6" name="Picture 5">
            <a:extLst>
              <a:ext uri="{FF2B5EF4-FFF2-40B4-BE49-F238E27FC236}">
                <a16:creationId xmlns:a16="http://schemas.microsoft.com/office/drawing/2014/main" id="{678FC52C-3807-31A2-0F2F-D80030B7866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89" y="4012406"/>
            <a:ext cx="2171699" cy="1062232"/>
          </a:xfrm>
          <a:prstGeom prst="rect">
            <a:avLst/>
          </a:prstGeom>
        </p:spPr>
      </p:pic>
    </p:spTree>
    <p:extLst>
      <p:ext uri="{BB962C8B-B14F-4D97-AF65-F5344CB8AC3E}">
        <p14:creationId xmlns:p14="http://schemas.microsoft.com/office/powerpoint/2010/main" val="290750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 name="Picture 6" descr="A graph with blue and orange lines&#10;&#10;Description automatically generated">
            <a:extLst>
              <a:ext uri="{FF2B5EF4-FFF2-40B4-BE49-F238E27FC236}">
                <a16:creationId xmlns:a16="http://schemas.microsoft.com/office/drawing/2014/main" id="{33F71757-89BC-27CD-D844-C10D8C8559BA}"/>
              </a:ext>
            </a:extLst>
          </p:cNvPr>
          <p:cNvPicPr>
            <a:picLocks noChangeAspect="1"/>
          </p:cNvPicPr>
          <p:nvPr/>
        </p:nvPicPr>
        <p:blipFill>
          <a:blip r:embed="rId3"/>
          <a:stretch>
            <a:fillRect/>
          </a:stretch>
        </p:blipFill>
        <p:spPr>
          <a:xfrm>
            <a:off x="0" y="961465"/>
            <a:ext cx="5742432" cy="2972236"/>
          </a:xfrm>
          <a:prstGeom prst="rect">
            <a:avLst/>
          </a:prstGeom>
        </p:spPr>
      </p:pic>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5742992" y="961465"/>
            <a:ext cx="3320326" cy="40677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 third plot composites both the popularity (the bar part) and the average rating (the line part) for the overlapping genre-tag combinations.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Certain genre-tag combinations are both popular and highly rated. Specifically, "Sci-Fi-sci-fi" is the most popular combination with the highest total number of ratings and an above-average rating, indicating its broad appeal.</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While not the most rated, the "Thriller-twist ending" combination has the highest average rating, suggesting that it is highly appreciated by those who watch it.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Other combinations, such as "Adventure-sci-fi" and "Drama-atmospheric," also demonstrate popularity and high ratings, implying a correlation between the number of ratings and the average rating.</a:t>
            </a:r>
          </a:p>
        </p:txBody>
      </p:sp>
      <p:pic>
        <p:nvPicPr>
          <p:cNvPr id="6" name="Picture 5">
            <a:extLst>
              <a:ext uri="{FF2B5EF4-FFF2-40B4-BE49-F238E27FC236}">
                <a16:creationId xmlns:a16="http://schemas.microsoft.com/office/drawing/2014/main" id="{678FC52C-3807-31A2-0F2F-D80030B7866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89" y="4012406"/>
            <a:ext cx="2171699" cy="1062232"/>
          </a:xfrm>
          <a:prstGeom prst="rect">
            <a:avLst/>
          </a:prstGeom>
        </p:spPr>
      </p:pic>
    </p:spTree>
    <p:extLst>
      <p:ext uri="{BB962C8B-B14F-4D97-AF65-F5344CB8AC3E}">
        <p14:creationId xmlns:p14="http://schemas.microsoft.com/office/powerpoint/2010/main" val="107118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Thoughts</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50" dirty="0"/>
              <a:t>In conclusion, the analysis reveals that certain genre and tag combinations significantly impact a movie's popularity and ratings. Specifically, combinations associated with the genres of Sci-Fi, Drama, Action, Thriller, Adventure, and Mystery, paired with tags such as sci-fi, atmospheric, twist ending, surreal, action, and thought-provoking, tend to receive more ratings in total, indicating their popularity.</a:t>
            </a:r>
          </a:p>
          <a:p>
            <a:pPr marL="0" lvl="0" indent="0" algn="l" rtl="0">
              <a:spcBef>
                <a:spcPts val="0"/>
              </a:spcBef>
              <a:spcAft>
                <a:spcPts val="0"/>
              </a:spcAft>
              <a:buNone/>
            </a:pPr>
            <a:endParaRPr lang="en-US" sz="1650" dirty="0"/>
          </a:p>
          <a:p>
            <a:pPr marL="0" lvl="0" indent="0" algn="l" rtl="0">
              <a:spcBef>
                <a:spcPts val="0"/>
              </a:spcBef>
              <a:spcAft>
                <a:spcPts val="0"/>
              </a:spcAft>
              <a:buNone/>
            </a:pPr>
            <a:r>
              <a:rPr lang="en-US" sz="1650" dirty="0"/>
              <a:t>At the same time, these combinations also uphold an average rating higher than all other combinations, thereby indicating the potential for the creators to elevate the work to a commendable level.</a:t>
            </a:r>
          </a:p>
        </p:txBody>
      </p:sp>
      <p:pic>
        <p:nvPicPr>
          <p:cNvPr id="2" name="Picture 1">
            <a:extLst>
              <a:ext uri="{FF2B5EF4-FFF2-40B4-BE49-F238E27FC236}">
                <a16:creationId xmlns:a16="http://schemas.microsoft.com/office/drawing/2014/main" id="{0F54C072-C549-B0A4-99E2-9A14CFAE2EA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would like to thank Dr. Leo Porter, Dr. </a:t>
            </a:r>
            <a:r>
              <a:rPr lang="en-US" dirty="0" err="1"/>
              <a:t>Ilkay</a:t>
            </a:r>
            <a:r>
              <a:rPr lang="en-US" dirty="0"/>
              <a:t> </a:t>
            </a:r>
            <a:r>
              <a:rPr lang="en-US" dirty="0" err="1"/>
              <a:t>Altintas</a:t>
            </a:r>
            <a:r>
              <a:rPr lang="en-US" dirty="0"/>
              <a:t>, and other staff working behind the scenes at UC San Diego for delivering this fantastic content for DSE200x.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I would like to thank my peers from DSE200x at </a:t>
            </a:r>
            <a:r>
              <a:rPr lang="en-US" dirty="0" err="1"/>
              <a:t>UCSanDiegoX</a:t>
            </a:r>
            <a:r>
              <a:rPr lang="en-US" dirty="0"/>
              <a:t> for providing valuable feedback when evaluating my project.</a:t>
            </a:r>
          </a:p>
        </p:txBody>
      </p:sp>
      <p:pic>
        <p:nvPicPr>
          <p:cNvPr id="4" name="Picture 3">
            <a:extLst>
              <a:ext uri="{FF2B5EF4-FFF2-40B4-BE49-F238E27FC236}">
                <a16:creationId xmlns:a16="http://schemas.microsoft.com/office/drawing/2014/main" id="{689D3AFC-E651-00FD-4517-E3F0DB62296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89" y="4012406"/>
            <a:ext cx="2171699" cy="1062232"/>
          </a:xfrm>
          <a:prstGeom prst="rect">
            <a:avLst/>
          </a:prstGeom>
        </p:spPr>
      </p:pic>
    </p:spTree>
    <p:extLst>
      <p:ext uri="{BB962C8B-B14F-4D97-AF65-F5344CB8AC3E}">
        <p14:creationId xmlns:p14="http://schemas.microsoft.com/office/powerpoint/2010/main" val="35922684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779</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The Interplay of Genres and Tags in Movie Popularity and Ratings</vt:lpstr>
      <vt:lpstr>Dataset</vt:lpstr>
      <vt:lpstr>Motivation</vt:lpstr>
      <vt:lpstr>Research Question</vt:lpstr>
      <vt:lpstr>Findings</vt:lpstr>
      <vt:lpstr>Findings</vt:lpstr>
      <vt:lpstr>Findings</vt:lpstr>
      <vt:lpstr>Final Thoughts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M17119</cp:lastModifiedBy>
  <cp:revision>65</cp:revision>
  <dcterms:modified xsi:type="dcterms:W3CDTF">2023-07-14T10:59:05Z</dcterms:modified>
</cp:coreProperties>
</file>