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64" r:id="rId10"/>
    <p:sldId id="278" r:id="rId11"/>
    <p:sldId id="280" r:id="rId12"/>
    <p:sldId id="281" r:id="rId13"/>
    <p:sldId id="282" r:id="rId14"/>
    <p:sldId id="283" r:id="rId15"/>
    <p:sldId id="279" r:id="rId16"/>
    <p:sldId id="277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2D2F-FCFC-419A-8673-BE5013F7199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C26A-9A6C-4745-AFF5-11E872E9A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7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C26A-9A6C-4745-AFF5-11E872E9A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C26A-9A6C-4745-AFF5-11E872E9AF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8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C26A-9A6C-4745-AFF5-11E872E9AF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3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2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0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3D3B-E409-4A55-93BF-30A49DA635C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86B1-AE65-4406-8D8E-2CBF15E14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8654" y="2868468"/>
            <a:ext cx="8529782" cy="1252061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by Passing Messages Between Data Points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1582" y="6193558"/>
            <a:ext cx="3539837" cy="48491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汇报人：尹卓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michaelyin777@outlook.com</a:t>
            </a:r>
            <a:endParaRPr lang="zh-TW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9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638" y="1240135"/>
            <a:ext cx="8428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Availabilities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由下面式子更新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94690" y="1731167"/>
                <a:ext cx="5786582" cy="893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{0,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{0,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0" y="1731167"/>
                <a:ext cx="5786582" cy="893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6838" y="2589700"/>
                <a:ext cx="1451615" cy="89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8" y="2589700"/>
                <a:ext cx="1451615" cy="89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3796145" y="2835555"/>
            <a:ext cx="514927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以外的点</a:t>
            </a:r>
            <a:r>
              <a:rPr kumimoji="0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的点</a:t>
            </a:r>
            <a:r>
              <a:rPr kumimoji="0" lang="en-US" altLang="zh-TW" sz="20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TW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TW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TW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是适合当代表点的。</a:t>
            </a:r>
            <a:endParaRPr kumimoji="0" lang="en-US" altLang="zh-TW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点自己证明自己能当代表点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以外的点证明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适合当代表点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做代表有底气。</a:t>
            </a:r>
            <a:endParaRPr lang="zh-TW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638" y="4665467"/>
            <a:ext cx="8864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将会增加其他点的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683918" y="2875044"/>
            <a:ext cx="1112227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10145" y="5546359"/>
                <a:ext cx="6026728" cy="46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):=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45" y="5546359"/>
                <a:ext cx="6026728" cy="463973"/>
              </a:xfrm>
              <a:prstGeom prst="rect">
                <a:avLst/>
              </a:prstGeom>
              <a:blipFill>
                <a:blip r:embed="rId5"/>
                <a:stretch>
                  <a:fillRect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4978400" y="5565585"/>
            <a:ext cx="757382" cy="367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59218" y="5196253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cluster?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11019" y="14708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对于点</a:t>
            </a:r>
            <a:r>
              <a:rPr lang="en-US" altLang="zh-TW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我们可以计算</a:t>
            </a:r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algn="l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就是一个代表点。否则，最大的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的列坐标，就是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点的代表点。</a:t>
            </a:r>
            <a:endParaRPr lang="en-US" altLang="zh-TW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05695" y="2250284"/>
                <a:ext cx="2265748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5" y="2250284"/>
                <a:ext cx="2265748" cy="454740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of affinity propagation consisted of: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all responsibilities given the availabilities.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all availabilities given the responsibilities.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responsibilities and availabilities to monitor the exemplar decisions.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does the algorithm terminate? </a:t>
            </a:r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A250C466-C5E6-4BC4-97E8-BC0476B34456}" type="slidenum">
              <a:rPr lang="zh-TW" altLang="en-US">
                <a:solidFill>
                  <a:srgbClr val="898989"/>
                </a:solidFill>
              </a:rPr>
              <a:pPr/>
              <a:t>12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07466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may be terminated: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fixed number of iterations.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changes in the messages fall below a threshold.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local decisions stay constant for some number of iterations.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8245AE91-BCEC-421F-BAD2-E074B81654A6}" type="slidenum">
              <a:rPr lang="zh-TW" altLang="en-US">
                <a:solidFill>
                  <a:srgbClr val="898989"/>
                </a:solidFill>
              </a:rPr>
              <a:pPr/>
              <a:t>13</a:t>
            </a:fld>
            <a:endParaRPr lang="zh-TW" altLang="en-US">
              <a:solidFill>
                <a:srgbClr val="898989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8245AE91-BCEC-421F-BAD2-E074B81654A6}" type="slidenum">
              <a:rPr lang="zh-TW" altLang="en-US">
                <a:solidFill>
                  <a:srgbClr val="898989"/>
                </a:solidFill>
              </a:rPr>
              <a:pPr/>
              <a:t>14</a:t>
            </a:fld>
            <a:endParaRPr lang="zh-TW" altLang="en-US">
              <a:solidFill>
                <a:srgbClr val="898989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2235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8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494146" y="157018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and availability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565" y="1240136"/>
            <a:ext cx="8428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         :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反映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作为其代表的合适程度的累积证据。</a:t>
            </a:r>
            <a:endParaRPr lang="zh-TW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04960" y="1369351"/>
                <a:ext cx="9494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960" y="1369351"/>
                <a:ext cx="949439" cy="369332"/>
              </a:xfrm>
              <a:prstGeom prst="rect">
                <a:avLst/>
              </a:prstGeom>
              <a:blipFill>
                <a:blip r:embed="rId2"/>
                <a:stretch>
                  <a:fillRect t="-121667" r="-48077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sending_availability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5" y="2569619"/>
            <a:ext cx="3086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54399" y="3408081"/>
                <a:ext cx="5472545" cy="809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{0,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{0,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9" y="3408081"/>
                <a:ext cx="5472545" cy="809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51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565" y="1240136"/>
            <a:ext cx="8428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availabilities are initialized to 0,               , it means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point doesn’t decide which exemplar it belongs to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responsibilities are updated by: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 is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means the point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well-suited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point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 exemplars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13822" y="1360116"/>
                <a:ext cx="1294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22" y="1360116"/>
                <a:ext cx="1294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98944" y="3477792"/>
                <a:ext cx="60729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44" y="3477792"/>
                <a:ext cx="6072910" cy="369332"/>
              </a:xfrm>
              <a:prstGeom prst="rect">
                <a:avLst/>
              </a:prstGeom>
              <a:blipFill>
                <a:blip r:embed="rId3"/>
                <a:stretch>
                  <a:fillRect t="-121667" r="-502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51162" y="3108460"/>
                <a:ext cx="5555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2" y="3108460"/>
                <a:ext cx="5555673" cy="369332"/>
              </a:xfrm>
              <a:prstGeom prst="rect">
                <a:avLst/>
              </a:prstGeom>
              <a:blipFill>
                <a:blip r:embed="rId4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9"/>
          <p:cNvSpPr txBox="1">
            <a:spLocks noChangeArrowheads="1"/>
          </p:cNvSpPr>
          <p:nvPr/>
        </p:nvSpPr>
        <p:spPr bwMode="auto">
          <a:xfrm>
            <a:off x="5765945" y="3069563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r>
              <a:rPr kumimoji="0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the first iteration.)</a:t>
            </a: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6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928" y="1544936"/>
            <a:ext cx="8428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Self-responsibility         : for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appropriate it would be for data point k as an exemplar itself?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              ,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exemplar is more appropriate to belong to other exemplars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13943" y="1641476"/>
                <a:ext cx="896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43" y="1641476"/>
                <a:ext cx="896912" cy="369332"/>
              </a:xfrm>
              <a:prstGeom prst="rect">
                <a:avLst/>
              </a:prstGeom>
              <a:blipFill>
                <a:blip r:embed="rId2"/>
                <a:stretch>
                  <a:fillRect t="-119672" r="-5608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1744" y="2107347"/>
                <a:ext cx="60729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44" y="2107347"/>
                <a:ext cx="6072910" cy="369332"/>
              </a:xfrm>
              <a:prstGeom prst="rect">
                <a:avLst/>
              </a:prstGeom>
              <a:blipFill>
                <a:blip r:embed="rId3"/>
                <a:stretch>
                  <a:fillRect t="-121667" r="-2106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97708" y="3411190"/>
                <a:ext cx="1326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08" y="3411190"/>
                <a:ext cx="13269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6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638" y="1240135"/>
            <a:ext cx="8428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availabilities are updated by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94690" y="1731167"/>
                <a:ext cx="5786582" cy="893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{0,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{0,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0" y="1731167"/>
                <a:ext cx="5786582" cy="893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88293" y="3031336"/>
                <a:ext cx="1451615" cy="89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3" y="3031336"/>
                <a:ext cx="1451615" cy="89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3796145" y="2835555"/>
            <a:ext cx="5149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r>
              <a:rPr kumimoji="0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sum of responsibilities for </a:t>
            </a:r>
            <a:r>
              <a:rPr kumimoji="0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points</a:t>
            </a:r>
            <a:r>
              <a:rPr kumimoji="0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exemplar </a:t>
            </a:r>
            <a:r>
              <a:rPr kumimoji="0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= 0, it means exemplar point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well-suited to point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638" y="4331503"/>
            <a:ext cx="8428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availability is less than 0, it will increase the other points’ responsibility: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545373" y="3316680"/>
            <a:ext cx="1112227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10145" y="5498054"/>
                <a:ext cx="6026728" cy="46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):=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45" y="5498054"/>
                <a:ext cx="6026728" cy="463973"/>
              </a:xfrm>
              <a:prstGeom prst="rect">
                <a:avLst/>
              </a:prstGeom>
              <a:blipFill>
                <a:blip r:embed="rId5"/>
                <a:stretch>
                  <a:fillRect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8"/>
          <p:cNvSpPr txBox="1">
            <a:spLocks noChangeArrowheads="1"/>
          </p:cNvSpPr>
          <p:nvPr/>
        </p:nvSpPr>
        <p:spPr bwMode="auto">
          <a:xfrm>
            <a:off x="1022134" y="6174471"/>
            <a:ext cx="721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r>
              <a:rPr kumimoji="0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from data point </a:t>
            </a:r>
            <a:r>
              <a:rPr kumimoji="0"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exemplar </a:t>
            </a:r>
            <a:r>
              <a:rPr kumimoji="0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kumimoji="0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kumimoji="0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8400" y="5517280"/>
            <a:ext cx="757382" cy="367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59218" y="5147948"/>
            <a:ext cx="26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408218" y="1111720"/>
            <a:ext cx="23241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endParaRPr lang="zh-TW" altLang="en-US" sz="45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84168" y="2486891"/>
            <a:ext cx="6172200" cy="19240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简介</a:t>
            </a:r>
            <a:endParaRPr lang="en-US" altLang="zh-TW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算法流程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zh-TW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364836" y="13138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Self-availability          : for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</a:t>
            </a:r>
            <a:endParaRPr lang="zh-TW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79164" y="1415534"/>
                <a:ext cx="916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64" y="1415534"/>
                <a:ext cx="916726" cy="369332"/>
              </a:xfrm>
              <a:prstGeom prst="rect">
                <a:avLst/>
              </a:prstGeom>
              <a:blipFill>
                <a:blip r:embed="rId2"/>
                <a:stretch>
                  <a:fillRect t="-119672" r="-56000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51534" y="1993337"/>
                <a:ext cx="3477875" cy="85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):=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{0,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34" y="1993337"/>
                <a:ext cx="3477875" cy="857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646039" y="3179611"/>
            <a:ext cx="78888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r>
              <a:rPr kumimoji="0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appropriate it would be for data point k as an exemplar itself</a:t>
            </a:r>
            <a:r>
              <a:rPr kumimoji="0"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other data points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cluster?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11019" y="14708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point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would like to find: </a:t>
            </a:r>
          </a:p>
          <a:p>
            <a:pPr algn="l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data point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exemplar itself.</a:t>
            </a:r>
          </a:p>
          <a:p>
            <a:pPr algn="l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data point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exemplar of point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49663" y="2187854"/>
                <a:ext cx="2352311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63" y="2187854"/>
                <a:ext cx="2352311" cy="524182"/>
              </a:xfrm>
              <a:prstGeom prst="rect">
                <a:avLst/>
              </a:prstGeom>
              <a:blipFill>
                <a:blip r:embed="rId2"/>
                <a:stretch>
                  <a:fillRect t="-166279" r="-37306" b="-239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03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of affinity propagation consisted of: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all responsibilities given the availabilities.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all availabilities given the responsibilities.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responsibilities and availabilities to monitor the exemplar decisions.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does the algorithm terminate? </a:t>
            </a:r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A250C466-C5E6-4BC4-97E8-BC0476B34456}" type="slidenum">
              <a:rPr lang="zh-TW" altLang="en-US">
                <a:solidFill>
                  <a:srgbClr val="898989"/>
                </a:solidFill>
              </a:rPr>
              <a:pPr/>
              <a:t>22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07466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may be terminated: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fixed number of iterations.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changes in the messages fall below a threshold.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local decisions stay constant for some number of iterations.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8245AE91-BCEC-421F-BAD2-E074B81654A6}" type="slidenum">
              <a:rPr lang="zh-TW" altLang="en-US">
                <a:solidFill>
                  <a:srgbClr val="898989"/>
                </a:solidFill>
              </a:rPr>
              <a:pPr/>
              <a:t>23</a:t>
            </a:fld>
            <a:endParaRPr lang="zh-TW" altLang="en-US">
              <a:solidFill>
                <a:srgbClr val="898989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fld id="{8245AE91-BCEC-421F-BAD2-E074B81654A6}" type="slidenum">
              <a:rPr lang="zh-TW" altLang="en-US">
                <a:solidFill>
                  <a:srgbClr val="898989"/>
                </a:solidFill>
              </a:rPr>
              <a:pPr/>
              <a:t>24</a:t>
            </a:fld>
            <a:endParaRPr lang="zh-TW" altLang="en-US">
              <a:solidFill>
                <a:srgbClr val="898989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73030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357576" y="0"/>
            <a:ext cx="4428836" cy="90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TW" altLang="en-US" sz="4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21666" y="4735945"/>
            <a:ext cx="8700655" cy="203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</a:t>
            </a:r>
            <a:r>
              <a:rPr lang="en-US" altLang="zh-TW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根据点与点之间的距离（相似性）来聚类数据。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代表点</a:t>
            </a:r>
            <a:r>
              <a:rPr lang="en-US" altLang="zh-CN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聚类的中心点，是实际的数据点。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常用的方法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k-centers clustering.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缺点：对初始值非常敏感，影响聚类效果。</a:t>
            </a:r>
            <a:endParaRPr lang="en-US" altLang="zh-TW" sz="3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TW" altLang="en-US" dirty="0" smtClean="0"/>
          </a:p>
        </p:txBody>
      </p:sp>
      <p:pic>
        <p:nvPicPr>
          <p:cNvPr id="4" name="圖片 5" descr="k-mean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90" y="902855"/>
            <a:ext cx="4136408" cy="366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2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457194" y="1249219"/>
            <a:ext cx="8229600" cy="1909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k-centers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聚类算法中，</a:t>
            </a:r>
            <a:r>
              <a:rPr lang="zh-CN" altLang="en-US" sz="26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聚类数目事先给定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如何让聚类算法自己确定聚类的个数，并进行聚类？</a:t>
            </a:r>
            <a:endParaRPr lang="zh-TW" altLang="en-US" sz="2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357576" y="0"/>
            <a:ext cx="4428836" cy="90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TW" altLang="en-US" sz="4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60268" y="2660072"/>
            <a:ext cx="623447" cy="128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489" y="4008582"/>
            <a:ext cx="74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Frey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J,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Clustering by passing messages between data points[J]. science, 2007, 315(5814): 972-976.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7194" y="4953000"/>
            <a:ext cx="8229600" cy="153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新的聚类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Affinity Propagation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将每一个样本点看做网络中的节点，并且每一个点都认为是潜在的聚类代表点。</a:t>
            </a:r>
            <a:endParaRPr lang="en-US" altLang="zh-TW" sz="2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and Preference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632" y="1323171"/>
            <a:ext cx="7888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聚类算法初始需要两种信息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between data points: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   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代表样本点</a:t>
            </a:r>
            <a:r>
              <a:rPr lang="en-US" altLang="zh-TW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做样本点</a:t>
            </a:r>
            <a:r>
              <a:rPr lang="en-US" altLang="zh-TW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的代表的合适程度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   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大小影响聚类的数目。</a:t>
            </a:r>
            <a:endParaRPr lang="en-US" altLang="zh-TW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26547" y="1810327"/>
                <a:ext cx="8646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47" y="1810327"/>
                <a:ext cx="864678" cy="369332"/>
              </a:xfrm>
              <a:prstGeom prst="rect">
                <a:avLst/>
              </a:prstGeom>
              <a:blipFill>
                <a:blip r:embed="rId2"/>
                <a:stretch>
                  <a:fillRect t="-119672" r="-5774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41674" y="2179659"/>
                <a:ext cx="933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74" y="2179659"/>
                <a:ext cx="933162" cy="369332"/>
              </a:xfrm>
              <a:prstGeom prst="rect">
                <a:avLst/>
              </a:prstGeom>
              <a:blipFill>
                <a:blip r:embed="rId3"/>
                <a:stretch>
                  <a:fillRect t="-121667" r="-52288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4545" y="3017429"/>
                <a:ext cx="9005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5" y="3017429"/>
                <a:ext cx="900545" cy="369332"/>
              </a:xfrm>
              <a:prstGeom prst="rect">
                <a:avLst/>
              </a:prstGeom>
              <a:blipFill>
                <a:blip r:embed="rId4"/>
                <a:stretch>
                  <a:fillRect t="-119672" r="-5374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3564" y="4283797"/>
                <a:ext cx="933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64" y="4283797"/>
                <a:ext cx="933162" cy="369332"/>
              </a:xfrm>
              <a:prstGeom prst="rect">
                <a:avLst/>
              </a:prstGeom>
              <a:blipFill>
                <a:blip r:embed="rId5"/>
                <a:stretch>
                  <a:fillRect t="-121667" r="-47059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958108" y="295564"/>
            <a:ext cx="5463308" cy="761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exchanged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44053" y="1258455"/>
            <a:ext cx="869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沿着网络里的边，迭代的传递实数值的信息，直到有一系列的代表点（聚类中心）的产生。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传递的有两种信息</a:t>
            </a:r>
            <a:r>
              <a:rPr lang="en-US" altLang="zh-TW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+mj-lt"/>
              <a:buAutoNum type="alphaLcPeriod"/>
              <a:defRPr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pPr marL="914400" lvl="1" indent="-457200" algn="l">
              <a:buFont typeface="+mj-lt"/>
              <a:buAutoNum type="alphaLcPeriod"/>
              <a:defRPr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914400" lvl="1" indent="-457200" algn="l">
              <a:buFont typeface="+mj-lt"/>
              <a:buAutoNum type="alphaLcPeriod"/>
              <a:defRPr/>
            </a:pP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Availabilities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矩阵的值结合起来，可以判断样本点属于哪一个聚类。</a:t>
            </a:r>
            <a:endParaRPr lang="zh-TW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494146" y="157018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and availability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565" y="1240136"/>
            <a:ext cx="8428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      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反映的是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的代表的合适程度的累积证据。</a:t>
            </a:r>
            <a:endParaRPr lang="zh-TW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15053" y="1348509"/>
                <a:ext cx="917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53" y="1348509"/>
                <a:ext cx="917950" cy="369332"/>
              </a:xfrm>
              <a:prstGeom prst="rect">
                <a:avLst/>
              </a:prstGeom>
              <a:blipFill>
                <a:blip r:embed="rId2"/>
                <a:stretch>
                  <a:fillRect t="-119672" r="-51333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sending_responsibility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2" y="2580311"/>
            <a:ext cx="3143250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398985" y="2580311"/>
            <a:ext cx="57450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Availabilities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初始化为</a:t>
            </a:r>
            <a:r>
              <a:rPr lang="en-US" altLang="zh-TW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        </a:t>
            </a:r>
            <a:r>
              <a:rPr lang="en-US" altLang="zh-TW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代表每一个样本点还未决定被哪一个代表点代表。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按如下方式更新</a:t>
            </a:r>
            <a:r>
              <a:rPr lang="en-US" altLang="zh-TW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      变大</a:t>
            </a:r>
            <a:r>
              <a:rPr lang="en-US" altLang="zh-TW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TW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k’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更加适合当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的代表点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TW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24476" y="4443056"/>
                <a:ext cx="60729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76" y="4443056"/>
                <a:ext cx="6072910" cy="369332"/>
              </a:xfrm>
              <a:prstGeom prst="rect">
                <a:avLst/>
              </a:prstGeom>
              <a:blipFill>
                <a:blip r:embed="rId4"/>
                <a:stretch>
                  <a:fillRect t="-121667" r="-402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03600" y="4129201"/>
                <a:ext cx="5555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4129201"/>
                <a:ext cx="5555673" cy="369332"/>
              </a:xfrm>
              <a:prstGeom prst="rect">
                <a:avLst/>
              </a:prstGeom>
              <a:blipFill>
                <a:blip r:embed="rId5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32417" y="2584286"/>
                <a:ext cx="1294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17" y="2584286"/>
                <a:ext cx="1294392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24219" y="5013790"/>
                <a:ext cx="844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19" y="5013790"/>
                <a:ext cx="8449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30035" y="175491"/>
            <a:ext cx="6885709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message?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946" y="1017130"/>
            <a:ext cx="8428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lphaL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88652" y="1564745"/>
                <a:ext cx="51123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2" y="1564745"/>
                <a:ext cx="5112329" cy="369332"/>
              </a:xfrm>
              <a:prstGeom prst="rect">
                <a:avLst/>
              </a:prstGeom>
              <a:blipFill>
                <a:blip r:embed="rId2"/>
                <a:stretch>
                  <a:fillRect t="-121667" r="-9905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23634" y="1158254"/>
                <a:ext cx="5555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4" y="1158254"/>
                <a:ext cx="5555673" cy="369332"/>
              </a:xfrm>
              <a:prstGeom prst="rect">
                <a:avLst/>
              </a:prstGeom>
              <a:blipFill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9"/>
          <p:cNvSpPr txBox="1">
            <a:spLocks noChangeArrowheads="1"/>
          </p:cNvSpPr>
          <p:nvPr/>
        </p:nvSpPr>
        <p:spPr bwMode="auto">
          <a:xfrm>
            <a:off x="5752089" y="1138530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r>
              <a:rPr kumimoji="0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the first iteration.)</a:t>
            </a: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273" y="483126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自己代表自己的能力。                 ，则说明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更加适合当从属点，而不是代表点，这点可以从迭代公式里看出来。</a:t>
            </a:r>
            <a:endParaRPr lang="zh-TW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06233" y="4366193"/>
                <a:ext cx="60729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)}(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33" y="4366193"/>
                <a:ext cx="6072910" cy="369332"/>
              </a:xfrm>
              <a:prstGeom prst="rect">
                <a:avLst/>
              </a:prstGeom>
              <a:blipFill>
                <a:blip r:embed="rId4"/>
                <a:stretch>
                  <a:fillRect t="-119672" r="-210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575296" y="4831265"/>
                <a:ext cx="1326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6" y="4831265"/>
                <a:ext cx="1326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77273" y="2066703"/>
                <a:ext cx="82296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第一轮迭代，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a(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s(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的相似度，越接近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越相似，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越适合当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的代表。但是不能光考虑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本身适不适合当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的代表，应当考虑别的候选者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是不是更加适合当</a:t>
                </a:r>
                <a:r>
                  <a:rPr lang="en-US" altLang="zh-CN" sz="2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的代表，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相互竞争。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后续的迭代中，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a(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的合适性，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a(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s(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相互配合，说明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的代表的合适性。</a:t>
                </a:r>
                <a:endParaRPr lang="zh-TW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3" y="2066703"/>
                <a:ext cx="8229600" cy="1938992"/>
              </a:xfrm>
              <a:prstGeom prst="rect">
                <a:avLst/>
              </a:prstGeom>
              <a:blipFill>
                <a:blip r:embed="rId6"/>
                <a:stretch>
                  <a:fillRect l="-667" t="-2201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494146" y="157018"/>
            <a:ext cx="8229600" cy="80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and availability</a:t>
            </a:r>
            <a:endParaRPr lang="zh-TW" alt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565" y="1240136"/>
            <a:ext cx="8428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         :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反映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作为其代表的合适程度的累积证据。</a:t>
            </a:r>
            <a:endParaRPr lang="zh-TW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04960" y="1369351"/>
                <a:ext cx="9494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960" y="1369351"/>
                <a:ext cx="949439" cy="369332"/>
              </a:xfrm>
              <a:prstGeom prst="rect">
                <a:avLst/>
              </a:prstGeom>
              <a:blipFill>
                <a:blip r:embed="rId2"/>
                <a:stretch>
                  <a:fillRect t="-121667" r="-48077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sending_availability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3" y="2754346"/>
            <a:ext cx="3086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57023" y="3463788"/>
                <a:ext cx="5472545" cy="809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{0,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≠{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{0,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23" y="3463788"/>
                <a:ext cx="5472545" cy="809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1676</Words>
  <Application>Microsoft Office PowerPoint</Application>
  <PresentationFormat>全屏显示(4:3)</PresentationFormat>
  <Paragraphs>163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新細明體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Clustering by Passing Messages Between Data Points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 Description</vt:lpstr>
      <vt:lpstr>Method Description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 Description</vt:lpstr>
      <vt:lpstr>Method Description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Yin</dc:creator>
  <cp:lastModifiedBy>Michael Yin</cp:lastModifiedBy>
  <cp:revision>43</cp:revision>
  <dcterms:created xsi:type="dcterms:W3CDTF">2018-05-23T15:54:03Z</dcterms:created>
  <dcterms:modified xsi:type="dcterms:W3CDTF">2018-05-25T01:52:14Z</dcterms:modified>
</cp:coreProperties>
</file>