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58" r:id="rId5"/>
    <p:sldId id="262" r:id="rId6"/>
    <p:sldId id="257" r:id="rId7"/>
    <p:sldId id="261"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50" autoAdjust="0"/>
  </p:normalViewPr>
  <p:slideViewPr>
    <p:cSldViewPr snapToGrid="0" showGuides="1">
      <p:cViewPr varScale="1">
        <p:scale>
          <a:sx n="69" d="100"/>
          <a:sy n="69" d="100"/>
        </p:scale>
        <p:origin x="1205" y="67"/>
      </p:cViewPr>
      <p:guideLst>
        <p:guide orient="horz" pos="227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97DFA-196D-4A40-AED5-265E5AAB7B10}"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0C845-7087-4EE2-93C7-53C96BD0CF35}" type="slidenum">
              <a:rPr lang="zh-CN" altLang="en-US" smtClean="0"/>
              <a:t>‹#›</a:t>
            </a:fld>
            <a:endParaRPr lang="zh-CN" altLang="en-US"/>
          </a:p>
        </p:txBody>
      </p:sp>
    </p:spTree>
    <p:extLst>
      <p:ext uri="{BB962C8B-B14F-4D97-AF65-F5344CB8AC3E}">
        <p14:creationId xmlns:p14="http://schemas.microsoft.com/office/powerpoint/2010/main" val="253548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F0C845-7087-4EE2-93C7-53C96BD0CF35}" type="slidenum">
              <a:rPr lang="zh-CN" altLang="en-US" smtClean="0"/>
              <a:t>2</a:t>
            </a:fld>
            <a:endParaRPr lang="zh-CN" altLang="en-US"/>
          </a:p>
        </p:txBody>
      </p:sp>
    </p:spTree>
    <p:extLst>
      <p:ext uri="{BB962C8B-B14F-4D97-AF65-F5344CB8AC3E}">
        <p14:creationId xmlns:p14="http://schemas.microsoft.com/office/powerpoint/2010/main" val="28029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F0C845-7087-4EE2-93C7-53C96BD0CF35}" type="slidenum">
              <a:rPr lang="zh-CN" altLang="en-US" smtClean="0"/>
              <a:t>7</a:t>
            </a:fld>
            <a:endParaRPr lang="zh-CN" altLang="en-US"/>
          </a:p>
        </p:txBody>
      </p:sp>
    </p:spTree>
    <p:extLst>
      <p:ext uri="{BB962C8B-B14F-4D97-AF65-F5344CB8AC3E}">
        <p14:creationId xmlns:p14="http://schemas.microsoft.com/office/powerpoint/2010/main" val="121637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F0C845-7087-4EE2-93C7-53C96BD0CF35}" type="slidenum">
              <a:rPr lang="zh-CN" altLang="en-US" smtClean="0"/>
              <a:t>8</a:t>
            </a:fld>
            <a:endParaRPr lang="zh-CN" altLang="en-US"/>
          </a:p>
        </p:txBody>
      </p:sp>
    </p:spTree>
    <p:extLst>
      <p:ext uri="{BB962C8B-B14F-4D97-AF65-F5344CB8AC3E}">
        <p14:creationId xmlns:p14="http://schemas.microsoft.com/office/powerpoint/2010/main" val="252382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597D6-23C4-4811-80E6-6CB6E6D39C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0307CC-4128-4AA2-8ECF-D708B3ECC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1390F3-E5E7-4516-BD07-E1DD70E9EA05}"/>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1B7D2CD9-B8E1-4CFB-86C4-11E9613137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D75ED8-B3A0-4434-99DB-C4F6D454AE28}"/>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21914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0C817-3E4A-496C-A89B-D95B40A186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37C4DB-C1F7-42B9-8324-73EE0AB226D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A57DCA-57C7-4AC3-97EF-701EF0AE7783}"/>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90BE863F-9DCC-45ED-8AE8-B8CC9AC753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E7FD-CABF-461B-8338-AAC16992D182}"/>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3817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BE8D78-E926-4E52-B76F-5D87C63B75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4D4957-34E2-439E-B552-9B17C0CB06A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25AF85-F606-4F8A-B8D8-F5853218F19A}"/>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C164BF07-04C1-453B-BAC1-4EE0D56C61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6DC250-66B7-4495-B222-292FA6D07F0F}"/>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398124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0AAD9-60FC-40B6-B225-13C2A5BBD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D6E557-EE71-44EB-9B7D-69E1D31465C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70A235-211B-44A8-B2EE-A3D56DCBEDF6}"/>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D28F5160-F75F-4092-A91B-4519E1A536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C0A678-C7A2-47A3-B2F0-2684B0A2A7CC}"/>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129870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089D-6696-46EF-B7A5-DF6A7D22B1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728F8-597A-46D0-9710-0F77CD788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7A279FA-7A82-49CB-A996-F8737DA6CC07}"/>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94027407-B88A-470C-A5D0-2BD68B171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124E4-3EE0-4DFF-85EA-2AB1DFBDE785}"/>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402398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B9EB-24B8-4615-A92F-1E979498E8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E84D0D-67E6-4AF8-8E3E-27C7B630CD8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68435A-48CD-4FA5-819C-6A59303370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D2610C-E556-41FA-B770-5114234B7D76}"/>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9658C630-F00E-4619-A0D9-0708F0228C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2DDF6E-A959-4F94-9377-0ABFA70044B1}"/>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385401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9EB13-9F39-4503-BA74-9DE380EAC1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46BB0D-AB35-455E-95A2-A12BE253E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87E3D3-1781-4708-B84A-ECAAFD5E086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2223924-8BAD-4FFE-ACC8-F044FA722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6FB6CD-140A-45CF-B49E-2B78B5B7A46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7F8AF6-02DF-4F43-8071-6EAE9451A666}"/>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8" name="页脚占位符 7">
            <a:extLst>
              <a:ext uri="{FF2B5EF4-FFF2-40B4-BE49-F238E27FC236}">
                <a16:creationId xmlns:a16="http://schemas.microsoft.com/office/drawing/2014/main" id="{F3245035-C622-4E9D-953C-BE95110AAE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C9D5B9-F120-4EA0-B26C-030F92336C60}"/>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252760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5BA0F-101D-4968-915A-53E364FECC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676AA0-AC76-42E7-AF18-428C334258F0}"/>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4" name="页脚占位符 3">
            <a:extLst>
              <a:ext uri="{FF2B5EF4-FFF2-40B4-BE49-F238E27FC236}">
                <a16:creationId xmlns:a16="http://schemas.microsoft.com/office/drawing/2014/main" id="{545FD114-CB3F-4A4D-A06B-78172FDDCE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5E85AB-8161-44E8-A5BB-AF6D4533CD9D}"/>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155471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86DF82-37D6-4FB2-9ECA-2CE27CD82D8F}"/>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3" name="页脚占位符 2">
            <a:extLst>
              <a:ext uri="{FF2B5EF4-FFF2-40B4-BE49-F238E27FC236}">
                <a16:creationId xmlns:a16="http://schemas.microsoft.com/office/drawing/2014/main" id="{0A43102E-14FC-49D3-B47C-16DF5CBACB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D13F7C-A097-4769-8EAB-19BE9BA321F2}"/>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314653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743A-9576-42E7-84E1-C2FA04D564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46EEE1-6BA4-4257-8E88-C6B53CB51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757E863-0EE0-42C6-9EF9-551DD4561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FBF848-F7CA-492F-9AE9-DE3A9A33B57B}"/>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DEB4FFA3-5E5E-4685-8503-BF8C803EA2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7E30EE-8488-47BD-A74D-C928432ABF5A}"/>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7082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CDA5D-8B61-4896-93AC-DEA40E46F1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EA73E6-71A1-413C-8B50-5B2C04005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A8F7AC-798D-4DBF-B8F2-305F5679D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7E59D7A-DFF6-4770-AFE3-476B0451BD13}"/>
              </a:ext>
            </a:extLst>
          </p:cNvPr>
          <p:cNvSpPr>
            <a:spLocks noGrp="1"/>
          </p:cNvSpPr>
          <p:nvPr>
            <p:ph type="dt" sz="half" idx="10"/>
          </p:nvPr>
        </p:nvSpPr>
        <p:spPr/>
        <p:txBody>
          <a:bodyPr/>
          <a:lstStyle/>
          <a:p>
            <a:fld id="{F65223AD-59F0-4121-B8F5-5FB18C7056F4}"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32392FB0-C5EE-4FFF-938D-878B8A413D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392FD9-E027-46C4-9BED-2B6E5207BBFC}"/>
              </a:ext>
            </a:extLst>
          </p:cNvPr>
          <p:cNvSpPr>
            <a:spLocks noGrp="1"/>
          </p:cNvSpPr>
          <p:nvPr>
            <p:ph type="sldNum" sz="quarter" idx="12"/>
          </p:nvPr>
        </p:nvSpPr>
        <p:spPr/>
        <p:txBody>
          <a:body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15004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D444ED-270B-497A-867C-0F6A55842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23C678-5FEE-4EBA-8BEF-732F417F5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6A8281-A0BE-4287-A8F7-FABA8725C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223AD-59F0-4121-B8F5-5FB18C7056F4}"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728087AD-F298-4B4D-BC3A-EF0E5249E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2BFB113-6D63-4849-B37C-9D8150CC3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F8EA0-5426-46B1-89F2-8D6EBB9F7793}" type="slidenum">
              <a:rPr lang="zh-CN" altLang="en-US" smtClean="0"/>
              <a:t>‹#›</a:t>
            </a:fld>
            <a:endParaRPr lang="zh-CN" altLang="en-US"/>
          </a:p>
        </p:txBody>
      </p:sp>
    </p:spTree>
    <p:extLst>
      <p:ext uri="{BB962C8B-B14F-4D97-AF65-F5344CB8AC3E}">
        <p14:creationId xmlns:p14="http://schemas.microsoft.com/office/powerpoint/2010/main" val="313612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9D621DFD-08B5-4672-80DA-AD91D50093F7}"/>
              </a:ext>
            </a:extLst>
          </p:cNvPr>
          <p:cNvCxnSpPr/>
          <p:nvPr/>
        </p:nvCxnSpPr>
        <p:spPr>
          <a:xfrm>
            <a:off x="2836506" y="3429000"/>
            <a:ext cx="52158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4DFB213-63DE-4247-9AEE-6CEB76C69A91}"/>
              </a:ext>
            </a:extLst>
          </p:cNvPr>
          <p:cNvCxnSpPr>
            <a:cxnSpLocks/>
          </p:cNvCxnSpPr>
          <p:nvPr/>
        </p:nvCxnSpPr>
        <p:spPr>
          <a:xfrm>
            <a:off x="3395472" y="3159760"/>
            <a:ext cx="0" cy="269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25E797D-B9F0-476D-8FF5-FDC305DCB19A}"/>
              </a:ext>
            </a:extLst>
          </p:cNvPr>
          <p:cNvCxnSpPr>
            <a:cxnSpLocks/>
          </p:cNvCxnSpPr>
          <p:nvPr/>
        </p:nvCxnSpPr>
        <p:spPr>
          <a:xfrm>
            <a:off x="362331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F1B6313-FC72-456B-B20E-4E5AB2F7DD44}"/>
              </a:ext>
            </a:extLst>
          </p:cNvPr>
          <p:cNvCxnSpPr>
            <a:cxnSpLocks/>
          </p:cNvCxnSpPr>
          <p:nvPr/>
        </p:nvCxnSpPr>
        <p:spPr>
          <a:xfrm>
            <a:off x="368236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9A88701-E2EE-4B11-9C42-FC180A207452}"/>
              </a:ext>
            </a:extLst>
          </p:cNvPr>
          <p:cNvCxnSpPr>
            <a:cxnSpLocks/>
          </p:cNvCxnSpPr>
          <p:nvPr/>
        </p:nvCxnSpPr>
        <p:spPr>
          <a:xfrm>
            <a:off x="365760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765B3C-B3A2-48BD-A91E-C8EB90E82DEA}"/>
              </a:ext>
            </a:extLst>
          </p:cNvPr>
          <p:cNvCxnSpPr>
            <a:cxnSpLocks/>
          </p:cNvCxnSpPr>
          <p:nvPr/>
        </p:nvCxnSpPr>
        <p:spPr>
          <a:xfrm>
            <a:off x="380809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CC02AD1-15DC-4291-9605-A3B63EA9919D}"/>
              </a:ext>
            </a:extLst>
          </p:cNvPr>
          <p:cNvCxnSpPr>
            <a:cxnSpLocks/>
          </p:cNvCxnSpPr>
          <p:nvPr/>
        </p:nvCxnSpPr>
        <p:spPr>
          <a:xfrm>
            <a:off x="408813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0BB9F16-C889-48B1-B226-699C43FBB99D}"/>
              </a:ext>
            </a:extLst>
          </p:cNvPr>
          <p:cNvCxnSpPr>
            <a:cxnSpLocks/>
          </p:cNvCxnSpPr>
          <p:nvPr/>
        </p:nvCxnSpPr>
        <p:spPr>
          <a:xfrm>
            <a:off x="438912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B4747B5-3632-4BE3-BD88-EF2972E1952F}"/>
              </a:ext>
            </a:extLst>
          </p:cNvPr>
          <p:cNvCxnSpPr>
            <a:cxnSpLocks/>
          </p:cNvCxnSpPr>
          <p:nvPr/>
        </p:nvCxnSpPr>
        <p:spPr>
          <a:xfrm>
            <a:off x="394525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B00A0E7-86C3-4F13-BAFE-AF2AEACE4FE1}"/>
              </a:ext>
            </a:extLst>
          </p:cNvPr>
          <p:cNvCxnSpPr>
            <a:cxnSpLocks/>
          </p:cNvCxnSpPr>
          <p:nvPr/>
        </p:nvCxnSpPr>
        <p:spPr>
          <a:xfrm>
            <a:off x="488823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42BA238-57ED-461F-9485-A5376D453F0E}"/>
              </a:ext>
            </a:extLst>
          </p:cNvPr>
          <p:cNvCxnSpPr>
            <a:cxnSpLocks/>
          </p:cNvCxnSpPr>
          <p:nvPr/>
        </p:nvCxnSpPr>
        <p:spPr>
          <a:xfrm>
            <a:off x="413766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D734F6D-8FA4-48F1-A603-3CDA4A7D6F41}"/>
              </a:ext>
            </a:extLst>
          </p:cNvPr>
          <p:cNvCxnSpPr>
            <a:cxnSpLocks/>
          </p:cNvCxnSpPr>
          <p:nvPr/>
        </p:nvCxnSpPr>
        <p:spPr>
          <a:xfrm>
            <a:off x="497967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582DD2D-5284-4DD0-B3E1-98C0F472A21F}"/>
              </a:ext>
            </a:extLst>
          </p:cNvPr>
          <p:cNvCxnSpPr>
            <a:cxnSpLocks/>
          </p:cNvCxnSpPr>
          <p:nvPr/>
        </p:nvCxnSpPr>
        <p:spPr>
          <a:xfrm>
            <a:off x="528066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6C18140-D5D8-46C3-A56E-6DF76526FABE}"/>
              </a:ext>
            </a:extLst>
          </p:cNvPr>
          <p:cNvCxnSpPr>
            <a:cxnSpLocks/>
          </p:cNvCxnSpPr>
          <p:nvPr/>
        </p:nvCxnSpPr>
        <p:spPr>
          <a:xfrm>
            <a:off x="502920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B87FA22-903B-4E5E-AA57-B55FA3809413}"/>
              </a:ext>
            </a:extLst>
          </p:cNvPr>
          <p:cNvCxnSpPr>
            <a:cxnSpLocks/>
          </p:cNvCxnSpPr>
          <p:nvPr/>
        </p:nvCxnSpPr>
        <p:spPr>
          <a:xfrm>
            <a:off x="525399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7E24484-80BD-46D4-82FD-5DF563C65C0E}"/>
              </a:ext>
            </a:extLst>
          </p:cNvPr>
          <p:cNvCxnSpPr>
            <a:cxnSpLocks/>
          </p:cNvCxnSpPr>
          <p:nvPr/>
        </p:nvCxnSpPr>
        <p:spPr>
          <a:xfrm>
            <a:off x="555498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D520954-41EE-4F98-BA76-7D862DC4486D}"/>
              </a:ext>
            </a:extLst>
          </p:cNvPr>
          <p:cNvCxnSpPr>
            <a:cxnSpLocks/>
          </p:cNvCxnSpPr>
          <p:nvPr/>
        </p:nvCxnSpPr>
        <p:spPr>
          <a:xfrm>
            <a:off x="530352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973F2C4-70CD-4FCF-A937-2CE30350C5CB}"/>
              </a:ext>
            </a:extLst>
          </p:cNvPr>
          <p:cNvSpPr txBox="1"/>
          <p:nvPr/>
        </p:nvSpPr>
        <p:spPr>
          <a:xfrm>
            <a:off x="2938653" y="2831661"/>
            <a:ext cx="906780" cy="307777"/>
          </a:xfrm>
          <a:prstGeom prst="rect">
            <a:avLst/>
          </a:prstGeom>
          <a:noFill/>
        </p:spPr>
        <p:txBody>
          <a:bodyPr wrap="square" rtlCol="0">
            <a:spAutoFit/>
          </a:bodyPr>
          <a:lstStyle/>
          <a:p>
            <a:pPr algn="ctr"/>
            <a:r>
              <a:rPr lang="en-US" altLang="zh-CN" sz="700" b="1" dirty="0"/>
              <a:t>2019/01/02</a:t>
            </a:r>
          </a:p>
          <a:p>
            <a:pPr algn="ctr"/>
            <a:r>
              <a:rPr lang="en-US" altLang="zh-CN" sz="700" b="1" dirty="0"/>
              <a:t>10:00:00</a:t>
            </a:r>
            <a:endParaRPr lang="zh-CN" altLang="en-US" sz="700" b="1" dirty="0"/>
          </a:p>
        </p:txBody>
      </p:sp>
      <p:cxnSp>
        <p:nvCxnSpPr>
          <p:cNvPr id="34" name="直接连接符 33">
            <a:extLst>
              <a:ext uri="{FF2B5EF4-FFF2-40B4-BE49-F238E27FC236}">
                <a16:creationId xmlns:a16="http://schemas.microsoft.com/office/drawing/2014/main" id="{63297C76-DBAF-4407-872B-75B3BF25D840}"/>
              </a:ext>
            </a:extLst>
          </p:cNvPr>
          <p:cNvCxnSpPr>
            <a:cxnSpLocks/>
          </p:cNvCxnSpPr>
          <p:nvPr/>
        </p:nvCxnSpPr>
        <p:spPr>
          <a:xfrm>
            <a:off x="4634992" y="3159760"/>
            <a:ext cx="0" cy="269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F7A4E53-2856-435D-A48C-E18BE82BDE9E}"/>
              </a:ext>
            </a:extLst>
          </p:cNvPr>
          <p:cNvCxnSpPr>
            <a:cxnSpLocks/>
          </p:cNvCxnSpPr>
          <p:nvPr/>
        </p:nvCxnSpPr>
        <p:spPr>
          <a:xfrm>
            <a:off x="5874512" y="3159760"/>
            <a:ext cx="0" cy="269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0866B7F-AB01-4DA6-8A44-E6394DA189CF}"/>
              </a:ext>
            </a:extLst>
          </p:cNvPr>
          <p:cNvCxnSpPr>
            <a:cxnSpLocks/>
          </p:cNvCxnSpPr>
          <p:nvPr/>
        </p:nvCxnSpPr>
        <p:spPr>
          <a:xfrm>
            <a:off x="7112762" y="3159760"/>
            <a:ext cx="0" cy="269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45EB7D3-862A-41F8-9B18-78A0C532A8F1}"/>
              </a:ext>
            </a:extLst>
          </p:cNvPr>
          <p:cNvCxnSpPr>
            <a:cxnSpLocks/>
          </p:cNvCxnSpPr>
          <p:nvPr/>
        </p:nvCxnSpPr>
        <p:spPr>
          <a:xfrm>
            <a:off x="545084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D06809D-A167-4E52-88EC-5ADE9F550855}"/>
              </a:ext>
            </a:extLst>
          </p:cNvPr>
          <p:cNvCxnSpPr>
            <a:cxnSpLocks/>
          </p:cNvCxnSpPr>
          <p:nvPr/>
        </p:nvCxnSpPr>
        <p:spPr>
          <a:xfrm>
            <a:off x="560133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7E5FD64-4A4B-492C-AB28-CAD7D80AB216}"/>
              </a:ext>
            </a:extLst>
          </p:cNvPr>
          <p:cNvCxnSpPr>
            <a:cxnSpLocks/>
          </p:cNvCxnSpPr>
          <p:nvPr/>
        </p:nvCxnSpPr>
        <p:spPr>
          <a:xfrm>
            <a:off x="573849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56D11E8-57A9-4818-B745-EE022B86AFD3}"/>
              </a:ext>
            </a:extLst>
          </p:cNvPr>
          <p:cNvCxnSpPr>
            <a:cxnSpLocks/>
          </p:cNvCxnSpPr>
          <p:nvPr/>
        </p:nvCxnSpPr>
        <p:spPr>
          <a:xfrm>
            <a:off x="593090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D445C79-3A08-487E-AD05-D83AE5D2B668}"/>
              </a:ext>
            </a:extLst>
          </p:cNvPr>
          <p:cNvCxnSpPr>
            <a:cxnSpLocks/>
          </p:cNvCxnSpPr>
          <p:nvPr/>
        </p:nvCxnSpPr>
        <p:spPr>
          <a:xfrm>
            <a:off x="596392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13F60AF-F2BF-4E74-A14B-B850E2CFE52B}"/>
              </a:ext>
            </a:extLst>
          </p:cNvPr>
          <p:cNvCxnSpPr>
            <a:cxnSpLocks/>
          </p:cNvCxnSpPr>
          <p:nvPr/>
        </p:nvCxnSpPr>
        <p:spPr>
          <a:xfrm>
            <a:off x="606082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25942E2-D53B-4E56-B54B-DC7D8105DF6A}"/>
              </a:ext>
            </a:extLst>
          </p:cNvPr>
          <p:cNvCxnSpPr>
            <a:cxnSpLocks/>
          </p:cNvCxnSpPr>
          <p:nvPr/>
        </p:nvCxnSpPr>
        <p:spPr>
          <a:xfrm>
            <a:off x="619798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072A5CB0-ACB0-4E28-A8C9-5011159D1632}"/>
              </a:ext>
            </a:extLst>
          </p:cNvPr>
          <p:cNvCxnSpPr>
            <a:cxnSpLocks/>
          </p:cNvCxnSpPr>
          <p:nvPr/>
        </p:nvCxnSpPr>
        <p:spPr>
          <a:xfrm>
            <a:off x="6390386"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19982B-2DC1-4A06-AFF8-9AA0F982431F}"/>
              </a:ext>
            </a:extLst>
          </p:cNvPr>
          <p:cNvCxnSpPr>
            <a:cxnSpLocks/>
          </p:cNvCxnSpPr>
          <p:nvPr/>
        </p:nvCxnSpPr>
        <p:spPr>
          <a:xfrm>
            <a:off x="629958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977A42F-6C79-4C6E-8DB4-680251C1B495}"/>
              </a:ext>
            </a:extLst>
          </p:cNvPr>
          <p:cNvCxnSpPr>
            <a:cxnSpLocks/>
          </p:cNvCxnSpPr>
          <p:nvPr/>
        </p:nvCxnSpPr>
        <p:spPr>
          <a:xfrm>
            <a:off x="643674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A254C33B-ECCD-4269-AF91-C449BB9196B8}"/>
              </a:ext>
            </a:extLst>
          </p:cNvPr>
          <p:cNvCxnSpPr>
            <a:cxnSpLocks/>
          </p:cNvCxnSpPr>
          <p:nvPr/>
        </p:nvCxnSpPr>
        <p:spPr>
          <a:xfrm>
            <a:off x="6629146"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3EBAC816-8784-4916-8214-D085D4E5DE2C}"/>
              </a:ext>
            </a:extLst>
          </p:cNvPr>
          <p:cNvCxnSpPr>
            <a:cxnSpLocks/>
          </p:cNvCxnSpPr>
          <p:nvPr/>
        </p:nvCxnSpPr>
        <p:spPr>
          <a:xfrm>
            <a:off x="6776466"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86BB19E-0F40-4502-BC12-52B93544B376}"/>
              </a:ext>
            </a:extLst>
          </p:cNvPr>
          <p:cNvCxnSpPr>
            <a:cxnSpLocks/>
          </p:cNvCxnSpPr>
          <p:nvPr/>
        </p:nvCxnSpPr>
        <p:spPr>
          <a:xfrm>
            <a:off x="666534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228CD26E-3689-4BD9-AD44-7663C18CA9A9}"/>
              </a:ext>
            </a:extLst>
          </p:cNvPr>
          <p:cNvCxnSpPr>
            <a:cxnSpLocks/>
          </p:cNvCxnSpPr>
          <p:nvPr/>
        </p:nvCxnSpPr>
        <p:spPr>
          <a:xfrm>
            <a:off x="6822821"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AFAEB080-B20C-4D1B-8E59-DFEB59484F15}"/>
              </a:ext>
            </a:extLst>
          </p:cNvPr>
          <p:cNvCxnSpPr>
            <a:cxnSpLocks/>
          </p:cNvCxnSpPr>
          <p:nvPr/>
        </p:nvCxnSpPr>
        <p:spPr>
          <a:xfrm>
            <a:off x="6994906"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4BEEF71F-C662-446B-9944-6F5B2BA38CCF}"/>
              </a:ext>
            </a:extLst>
          </p:cNvPr>
          <p:cNvCxnSpPr>
            <a:cxnSpLocks/>
          </p:cNvCxnSpPr>
          <p:nvPr/>
        </p:nvCxnSpPr>
        <p:spPr>
          <a:xfrm>
            <a:off x="397891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57AEF6C-0749-4C7E-919C-77BE36429B6E}"/>
              </a:ext>
            </a:extLst>
          </p:cNvPr>
          <p:cNvCxnSpPr>
            <a:cxnSpLocks/>
          </p:cNvCxnSpPr>
          <p:nvPr/>
        </p:nvCxnSpPr>
        <p:spPr>
          <a:xfrm>
            <a:off x="403796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B701E5E-F5F2-4918-A6B3-85F705B21E06}"/>
              </a:ext>
            </a:extLst>
          </p:cNvPr>
          <p:cNvCxnSpPr>
            <a:cxnSpLocks/>
          </p:cNvCxnSpPr>
          <p:nvPr/>
        </p:nvCxnSpPr>
        <p:spPr>
          <a:xfrm>
            <a:off x="401320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5E80020-4EDE-4450-ABFA-F5E14357138B}"/>
              </a:ext>
            </a:extLst>
          </p:cNvPr>
          <p:cNvCxnSpPr>
            <a:cxnSpLocks/>
          </p:cNvCxnSpPr>
          <p:nvPr/>
        </p:nvCxnSpPr>
        <p:spPr>
          <a:xfrm>
            <a:off x="416369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45AE4B7-E017-4DA8-A39C-FD3C4C4E6B3F}"/>
              </a:ext>
            </a:extLst>
          </p:cNvPr>
          <p:cNvCxnSpPr>
            <a:cxnSpLocks/>
          </p:cNvCxnSpPr>
          <p:nvPr/>
        </p:nvCxnSpPr>
        <p:spPr>
          <a:xfrm>
            <a:off x="444373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D33909E-BD55-4041-8095-77D72CD68082}"/>
              </a:ext>
            </a:extLst>
          </p:cNvPr>
          <p:cNvCxnSpPr>
            <a:cxnSpLocks/>
          </p:cNvCxnSpPr>
          <p:nvPr/>
        </p:nvCxnSpPr>
        <p:spPr>
          <a:xfrm>
            <a:off x="4300855"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6542421F-342B-430F-B13C-5A514C0D9DCD}"/>
              </a:ext>
            </a:extLst>
          </p:cNvPr>
          <p:cNvCxnSpPr>
            <a:cxnSpLocks/>
          </p:cNvCxnSpPr>
          <p:nvPr/>
        </p:nvCxnSpPr>
        <p:spPr>
          <a:xfrm>
            <a:off x="4493260"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53E335FC-3A90-4624-B22B-E9442D686006}"/>
              </a:ext>
            </a:extLst>
          </p:cNvPr>
          <p:cNvSpPr txBox="1"/>
          <p:nvPr/>
        </p:nvSpPr>
        <p:spPr>
          <a:xfrm>
            <a:off x="4181602" y="2835281"/>
            <a:ext cx="906780" cy="307777"/>
          </a:xfrm>
          <a:prstGeom prst="rect">
            <a:avLst/>
          </a:prstGeom>
          <a:noFill/>
        </p:spPr>
        <p:txBody>
          <a:bodyPr wrap="square" rtlCol="0">
            <a:spAutoFit/>
          </a:bodyPr>
          <a:lstStyle/>
          <a:p>
            <a:pPr algn="ctr"/>
            <a:r>
              <a:rPr lang="en-US" altLang="zh-CN" sz="700" b="1" dirty="0"/>
              <a:t>2019/01/02</a:t>
            </a:r>
          </a:p>
          <a:p>
            <a:pPr algn="ctr"/>
            <a:r>
              <a:rPr lang="en-US" altLang="zh-CN" sz="700" b="1" dirty="0"/>
              <a:t>10:01:00</a:t>
            </a:r>
            <a:endParaRPr lang="zh-CN" altLang="en-US" sz="700" b="1" dirty="0"/>
          </a:p>
        </p:txBody>
      </p:sp>
      <p:sp>
        <p:nvSpPr>
          <p:cNvPr id="71" name="文本框 70">
            <a:extLst>
              <a:ext uri="{FF2B5EF4-FFF2-40B4-BE49-F238E27FC236}">
                <a16:creationId xmlns:a16="http://schemas.microsoft.com/office/drawing/2014/main" id="{091AC189-E4F9-43FB-B3A4-5C47EF532B59}"/>
              </a:ext>
            </a:extLst>
          </p:cNvPr>
          <p:cNvSpPr txBox="1"/>
          <p:nvPr/>
        </p:nvSpPr>
        <p:spPr>
          <a:xfrm>
            <a:off x="5436410" y="2831660"/>
            <a:ext cx="906780" cy="307777"/>
          </a:xfrm>
          <a:prstGeom prst="rect">
            <a:avLst/>
          </a:prstGeom>
          <a:noFill/>
        </p:spPr>
        <p:txBody>
          <a:bodyPr wrap="square" rtlCol="0">
            <a:spAutoFit/>
          </a:bodyPr>
          <a:lstStyle/>
          <a:p>
            <a:pPr algn="ctr"/>
            <a:r>
              <a:rPr lang="en-US" altLang="zh-CN" sz="700" b="1" dirty="0"/>
              <a:t>2019/01/02</a:t>
            </a:r>
          </a:p>
          <a:p>
            <a:pPr algn="ctr"/>
            <a:r>
              <a:rPr lang="en-US" altLang="zh-CN" sz="700" b="1" dirty="0"/>
              <a:t>10:02:00</a:t>
            </a:r>
            <a:endParaRPr lang="zh-CN" altLang="en-US" sz="700" b="1" dirty="0"/>
          </a:p>
        </p:txBody>
      </p:sp>
      <p:sp>
        <p:nvSpPr>
          <p:cNvPr id="72" name="文本框 71">
            <a:extLst>
              <a:ext uri="{FF2B5EF4-FFF2-40B4-BE49-F238E27FC236}">
                <a16:creationId xmlns:a16="http://schemas.microsoft.com/office/drawing/2014/main" id="{98A0E53F-A56A-4D51-A2E3-B10942B97162}"/>
              </a:ext>
            </a:extLst>
          </p:cNvPr>
          <p:cNvSpPr txBox="1"/>
          <p:nvPr/>
        </p:nvSpPr>
        <p:spPr>
          <a:xfrm>
            <a:off x="6629146" y="2831659"/>
            <a:ext cx="906780" cy="307777"/>
          </a:xfrm>
          <a:prstGeom prst="rect">
            <a:avLst/>
          </a:prstGeom>
          <a:noFill/>
        </p:spPr>
        <p:txBody>
          <a:bodyPr wrap="square" rtlCol="0">
            <a:spAutoFit/>
          </a:bodyPr>
          <a:lstStyle/>
          <a:p>
            <a:pPr algn="ctr"/>
            <a:r>
              <a:rPr lang="en-US" altLang="zh-CN" sz="700" b="1" dirty="0"/>
              <a:t>2019/01/02</a:t>
            </a:r>
          </a:p>
          <a:p>
            <a:pPr algn="ctr"/>
            <a:r>
              <a:rPr lang="en-US" altLang="zh-CN" sz="700" b="1" dirty="0"/>
              <a:t>10:03:00</a:t>
            </a:r>
            <a:endParaRPr lang="zh-CN" altLang="en-US" sz="700" b="1" dirty="0"/>
          </a:p>
        </p:txBody>
      </p:sp>
      <p:sp>
        <p:nvSpPr>
          <p:cNvPr id="3" name="左大括号 2">
            <a:extLst>
              <a:ext uri="{FF2B5EF4-FFF2-40B4-BE49-F238E27FC236}">
                <a16:creationId xmlns:a16="http://schemas.microsoft.com/office/drawing/2014/main" id="{1B82E798-FED9-470B-9B67-6D516882B3A2}"/>
              </a:ext>
            </a:extLst>
          </p:cNvPr>
          <p:cNvSpPr/>
          <p:nvPr/>
        </p:nvSpPr>
        <p:spPr>
          <a:xfrm rot="16200000">
            <a:off x="5148826" y="2955409"/>
            <a:ext cx="213376" cy="1237996"/>
          </a:xfrm>
          <a:prstGeom prst="leftBrace">
            <a:avLst>
              <a:gd name="adj1" fmla="val 100275"/>
              <a:gd name="adj2" fmla="val 50000"/>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242571-FA04-4102-941F-C84FF011C449}"/>
              </a:ext>
            </a:extLst>
          </p:cNvPr>
          <p:cNvSpPr txBox="1"/>
          <p:nvPr/>
        </p:nvSpPr>
        <p:spPr>
          <a:xfrm>
            <a:off x="4624070" y="3725916"/>
            <a:ext cx="1259840" cy="230832"/>
          </a:xfrm>
          <a:prstGeom prst="rect">
            <a:avLst/>
          </a:prstGeom>
          <a:noFill/>
        </p:spPr>
        <p:txBody>
          <a:bodyPr wrap="square" rtlCol="0">
            <a:spAutoFit/>
          </a:bodyPr>
          <a:lstStyle/>
          <a:p>
            <a:r>
              <a:rPr lang="en-US" altLang="zh-CN" sz="900" b="1" i="1" dirty="0"/>
              <a:t>Observation window</a:t>
            </a:r>
            <a:endParaRPr lang="zh-CN" altLang="en-US" sz="900" b="1" i="1" dirty="0"/>
          </a:p>
        </p:txBody>
      </p:sp>
      <p:sp>
        <p:nvSpPr>
          <p:cNvPr id="73" name="文本框 72">
            <a:extLst>
              <a:ext uri="{FF2B5EF4-FFF2-40B4-BE49-F238E27FC236}">
                <a16:creationId xmlns:a16="http://schemas.microsoft.com/office/drawing/2014/main" id="{C86982CE-E4CE-4F0E-AFC6-DE30486F74D2}"/>
              </a:ext>
            </a:extLst>
          </p:cNvPr>
          <p:cNvSpPr txBox="1"/>
          <p:nvPr/>
        </p:nvSpPr>
        <p:spPr>
          <a:xfrm>
            <a:off x="7545334" y="3446146"/>
            <a:ext cx="506984" cy="230832"/>
          </a:xfrm>
          <a:prstGeom prst="rect">
            <a:avLst/>
          </a:prstGeom>
          <a:noFill/>
        </p:spPr>
        <p:txBody>
          <a:bodyPr wrap="square" rtlCol="0">
            <a:spAutoFit/>
          </a:bodyPr>
          <a:lstStyle/>
          <a:p>
            <a:r>
              <a:rPr lang="en-US" altLang="zh-CN" sz="900" b="1" i="1" dirty="0"/>
              <a:t>Time</a:t>
            </a:r>
            <a:endParaRPr lang="zh-CN" altLang="en-US" sz="900" b="1" i="1" dirty="0"/>
          </a:p>
        </p:txBody>
      </p:sp>
      <p:cxnSp>
        <p:nvCxnSpPr>
          <p:cNvPr id="74" name="直接连接符 73">
            <a:extLst>
              <a:ext uri="{FF2B5EF4-FFF2-40B4-BE49-F238E27FC236}">
                <a16:creationId xmlns:a16="http://schemas.microsoft.com/office/drawing/2014/main" id="{362949F2-9BFA-42D4-89AF-2FBCCA0F13B4}"/>
              </a:ext>
            </a:extLst>
          </p:cNvPr>
          <p:cNvCxnSpPr>
            <a:cxnSpLocks/>
          </p:cNvCxnSpPr>
          <p:nvPr/>
        </p:nvCxnSpPr>
        <p:spPr>
          <a:xfrm>
            <a:off x="2900553"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DD9278A2-6805-46AC-9E3D-9C29EECAB6E9}"/>
              </a:ext>
            </a:extLst>
          </p:cNvPr>
          <p:cNvCxnSpPr>
            <a:cxnSpLocks/>
          </p:cNvCxnSpPr>
          <p:nvPr/>
        </p:nvCxnSpPr>
        <p:spPr>
          <a:xfrm>
            <a:off x="3201543"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9EAED6BE-DC50-4125-AF86-9FC63F69A510}"/>
              </a:ext>
            </a:extLst>
          </p:cNvPr>
          <p:cNvCxnSpPr>
            <a:cxnSpLocks/>
          </p:cNvCxnSpPr>
          <p:nvPr/>
        </p:nvCxnSpPr>
        <p:spPr>
          <a:xfrm>
            <a:off x="2950083"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F7D45DE-8473-4E5C-87D4-48F31B219CD5}"/>
              </a:ext>
            </a:extLst>
          </p:cNvPr>
          <p:cNvCxnSpPr>
            <a:cxnSpLocks/>
          </p:cNvCxnSpPr>
          <p:nvPr/>
        </p:nvCxnSpPr>
        <p:spPr>
          <a:xfrm>
            <a:off x="3037078"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60292AE-99EB-4132-9315-46357C7FF458}"/>
              </a:ext>
            </a:extLst>
          </p:cNvPr>
          <p:cNvCxnSpPr>
            <a:cxnSpLocks/>
          </p:cNvCxnSpPr>
          <p:nvPr/>
        </p:nvCxnSpPr>
        <p:spPr>
          <a:xfrm>
            <a:off x="3256153"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DE4DC30-6298-4FAA-96C0-6008FF15DAE0}"/>
              </a:ext>
            </a:extLst>
          </p:cNvPr>
          <p:cNvCxnSpPr>
            <a:cxnSpLocks/>
          </p:cNvCxnSpPr>
          <p:nvPr/>
        </p:nvCxnSpPr>
        <p:spPr>
          <a:xfrm>
            <a:off x="3161538"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0B024CA-0128-40B4-B46A-2C21FB39C8AE}"/>
              </a:ext>
            </a:extLst>
          </p:cNvPr>
          <p:cNvCxnSpPr>
            <a:cxnSpLocks/>
          </p:cNvCxnSpPr>
          <p:nvPr/>
        </p:nvCxnSpPr>
        <p:spPr>
          <a:xfrm>
            <a:off x="3326003" y="3301365"/>
            <a:ext cx="0" cy="1104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6F0455CB-C591-4E13-9605-88A320E61B3A}"/>
              </a:ext>
            </a:extLst>
          </p:cNvPr>
          <p:cNvCxnSpPr>
            <a:cxnSpLocks/>
            <a:stCxn id="12" idx="2"/>
          </p:cNvCxnSpPr>
          <p:nvPr/>
        </p:nvCxnSpPr>
        <p:spPr>
          <a:xfrm flipH="1">
            <a:off x="5040757" y="2552120"/>
            <a:ext cx="374777" cy="765338"/>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5E19EFD1-C8CA-4F4A-90A8-02C050F1B286}"/>
              </a:ext>
            </a:extLst>
          </p:cNvPr>
          <p:cNvGraphicFramePr>
            <a:graphicFrameLocks noGrp="1"/>
          </p:cNvGraphicFramePr>
          <p:nvPr>
            <p:extLst>
              <p:ext uri="{D42A27DB-BD31-4B8C-83A1-F6EECF244321}">
                <p14:modId xmlns:p14="http://schemas.microsoft.com/office/powerpoint/2010/main" val="2535489553"/>
              </p:ext>
            </p:extLst>
          </p:nvPr>
        </p:nvGraphicFramePr>
        <p:xfrm>
          <a:off x="3042966" y="1974139"/>
          <a:ext cx="4745137" cy="577981"/>
        </p:xfrm>
        <a:graphic>
          <a:graphicData uri="http://schemas.openxmlformats.org/drawingml/2006/table">
            <a:tbl>
              <a:tblPr>
                <a:tableStyleId>{8EC20E35-A176-4012-BC5E-935CFFF8708E}</a:tableStyleId>
              </a:tblPr>
              <a:tblGrid>
                <a:gridCol w="738133">
                  <a:extLst>
                    <a:ext uri="{9D8B030D-6E8A-4147-A177-3AD203B41FA5}">
                      <a16:colId xmlns:a16="http://schemas.microsoft.com/office/drawing/2014/main" val="1350108537"/>
                    </a:ext>
                  </a:extLst>
                </a:gridCol>
                <a:gridCol w="460134">
                  <a:extLst>
                    <a:ext uri="{9D8B030D-6E8A-4147-A177-3AD203B41FA5}">
                      <a16:colId xmlns:a16="http://schemas.microsoft.com/office/drawing/2014/main" val="31739685"/>
                    </a:ext>
                  </a:extLst>
                </a:gridCol>
                <a:gridCol w="460134">
                  <a:extLst>
                    <a:ext uri="{9D8B030D-6E8A-4147-A177-3AD203B41FA5}">
                      <a16:colId xmlns:a16="http://schemas.microsoft.com/office/drawing/2014/main" val="2684993842"/>
                    </a:ext>
                  </a:extLst>
                </a:gridCol>
                <a:gridCol w="460134">
                  <a:extLst>
                    <a:ext uri="{9D8B030D-6E8A-4147-A177-3AD203B41FA5}">
                      <a16:colId xmlns:a16="http://schemas.microsoft.com/office/drawing/2014/main" val="4268573890"/>
                    </a:ext>
                  </a:extLst>
                </a:gridCol>
                <a:gridCol w="396734">
                  <a:extLst>
                    <a:ext uri="{9D8B030D-6E8A-4147-A177-3AD203B41FA5}">
                      <a16:colId xmlns:a16="http://schemas.microsoft.com/office/drawing/2014/main" val="4206412138"/>
                    </a:ext>
                  </a:extLst>
                </a:gridCol>
                <a:gridCol w="440728">
                  <a:extLst>
                    <a:ext uri="{9D8B030D-6E8A-4147-A177-3AD203B41FA5}">
                      <a16:colId xmlns:a16="http://schemas.microsoft.com/office/drawing/2014/main" val="3463620981"/>
                    </a:ext>
                  </a:extLst>
                </a:gridCol>
                <a:gridCol w="771272">
                  <a:extLst>
                    <a:ext uri="{9D8B030D-6E8A-4147-A177-3AD203B41FA5}">
                      <a16:colId xmlns:a16="http://schemas.microsoft.com/office/drawing/2014/main" val="3658839209"/>
                    </a:ext>
                  </a:extLst>
                </a:gridCol>
                <a:gridCol w="575909">
                  <a:extLst>
                    <a:ext uri="{9D8B030D-6E8A-4147-A177-3AD203B41FA5}">
                      <a16:colId xmlns:a16="http://schemas.microsoft.com/office/drawing/2014/main" val="924510370"/>
                    </a:ext>
                  </a:extLst>
                </a:gridCol>
                <a:gridCol w="441959">
                  <a:extLst>
                    <a:ext uri="{9D8B030D-6E8A-4147-A177-3AD203B41FA5}">
                      <a16:colId xmlns:a16="http://schemas.microsoft.com/office/drawing/2014/main" val="4159981792"/>
                    </a:ext>
                  </a:extLst>
                </a:gridCol>
              </a:tblGrid>
              <a:tr h="227461">
                <a:tc>
                  <a:txBody>
                    <a:bodyPr/>
                    <a:lstStyle/>
                    <a:p>
                      <a:pPr algn="ctr" fontAlgn="ctr"/>
                      <a:r>
                        <a:rPr lang="en-US" sz="700" b="1" i="1" u="none" strike="noStrike" dirty="0" err="1">
                          <a:effectLst/>
                        </a:rPr>
                        <a:t>serial_number</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a:effectLst/>
                        </a:rPr>
                        <a:t>memory</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err="1">
                          <a:effectLst/>
                        </a:rPr>
                        <a:t>rankid</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err="1">
                          <a:effectLst/>
                        </a:rPr>
                        <a:t>bankid</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a:effectLst/>
                        </a:rPr>
                        <a:t>row</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a:effectLst/>
                        </a:rPr>
                        <a:t>col</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err="1">
                          <a:effectLst/>
                        </a:rPr>
                        <a:t>collect_time</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a:effectLst/>
                        </a:rPr>
                        <a:t>manufacturer</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700" b="1" i="1" u="none" strike="noStrike" dirty="0">
                          <a:effectLst/>
                        </a:rPr>
                        <a:t>vendor</a:t>
                      </a:r>
                      <a:endParaRPr lang="en-US" sz="700" b="1" i="1"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538683"/>
                  </a:ext>
                </a:extLst>
              </a:tr>
              <a:tr h="175260">
                <a:tc>
                  <a:txBody>
                    <a:bodyPr/>
                    <a:lstStyle/>
                    <a:p>
                      <a:pPr algn="ctr" fontAlgn="ctr"/>
                      <a:r>
                        <a:rPr lang="en-US" sz="700" u="none" strike="noStrike" dirty="0">
                          <a:effectLst/>
                        </a:rPr>
                        <a:t>server_6227</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16</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1</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9</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125145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520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2019/1/2 10:01:11</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700" u="none" strike="noStrike" dirty="0">
                          <a:effectLst/>
                        </a:rPr>
                        <a:t>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158130873"/>
                  </a:ext>
                </a:extLst>
              </a:tr>
              <a:tr h="175260">
                <a:tc>
                  <a:txBody>
                    <a:bodyPr/>
                    <a:lstStyle/>
                    <a:p>
                      <a:pPr algn="ctr" fontAlgn="ctr"/>
                      <a:r>
                        <a:rPr lang="en-US" sz="700" u="none" strike="noStrike">
                          <a:effectLst/>
                        </a:rPr>
                        <a:t>server_6227</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a:effectLst/>
                        </a:rPr>
                        <a:t>16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9</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125145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520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2019/1/2 10:01:24</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tc>
                  <a:txBody>
                    <a:bodyPr/>
                    <a:lstStyle/>
                    <a:p>
                      <a:pPr algn="ctr" fontAlgn="ctr"/>
                      <a:r>
                        <a:rPr lang="en-US" altLang="zh-CN" sz="700" u="none" strike="noStrike" dirty="0">
                          <a:effectLst/>
                        </a:rPr>
                        <a:t>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a:noFill/>
                    </a:lnT>
                  </a:tcPr>
                </a:tc>
                <a:extLst>
                  <a:ext uri="{0D108BD9-81ED-4DB2-BD59-A6C34878D82A}">
                    <a16:rowId xmlns:a16="http://schemas.microsoft.com/office/drawing/2014/main" val="1596205012"/>
                  </a:ext>
                </a:extLst>
              </a:tr>
            </a:tbl>
          </a:graphicData>
        </a:graphic>
      </p:graphicFrame>
    </p:spTree>
    <p:extLst>
      <p:ext uri="{BB962C8B-B14F-4D97-AF65-F5344CB8AC3E}">
        <p14:creationId xmlns:p14="http://schemas.microsoft.com/office/powerpoint/2010/main" val="177102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a:extLst>
              <a:ext uri="{FF2B5EF4-FFF2-40B4-BE49-F238E27FC236}">
                <a16:creationId xmlns:a16="http://schemas.microsoft.com/office/drawing/2014/main" id="{C16944B2-9554-4AF1-9757-871CCE90D38D}"/>
              </a:ext>
            </a:extLst>
          </p:cNvPr>
          <p:cNvGrpSpPr/>
          <p:nvPr/>
        </p:nvGrpSpPr>
        <p:grpSpPr>
          <a:xfrm>
            <a:off x="2498193" y="1251571"/>
            <a:ext cx="1345630" cy="4588255"/>
            <a:chOff x="4509873" y="1139811"/>
            <a:chExt cx="1345630" cy="4588255"/>
          </a:xfrm>
        </p:grpSpPr>
        <p:grpSp>
          <p:nvGrpSpPr>
            <p:cNvPr id="10" name="组合 9">
              <a:extLst>
                <a:ext uri="{FF2B5EF4-FFF2-40B4-BE49-F238E27FC236}">
                  <a16:creationId xmlns:a16="http://schemas.microsoft.com/office/drawing/2014/main" id="{157BA85D-545C-4DB3-A42D-65B079CB9737}"/>
                </a:ext>
              </a:extLst>
            </p:cNvPr>
            <p:cNvGrpSpPr/>
            <p:nvPr/>
          </p:nvGrpSpPr>
          <p:grpSpPr>
            <a:xfrm>
              <a:off x="4509873" y="2654558"/>
              <a:ext cx="1345630" cy="1548883"/>
              <a:chOff x="2030573" y="3729911"/>
              <a:chExt cx="1345630" cy="1548883"/>
            </a:xfrm>
          </p:grpSpPr>
          <p:sp>
            <p:nvSpPr>
              <p:cNvPr id="2" name="矩形 1">
                <a:extLst>
                  <a:ext uri="{FF2B5EF4-FFF2-40B4-BE49-F238E27FC236}">
                    <a16:creationId xmlns:a16="http://schemas.microsoft.com/office/drawing/2014/main" id="{AF0EA145-B449-4342-88DB-6380C9B039E6}"/>
                  </a:ext>
                </a:extLst>
              </p:cNvPr>
              <p:cNvSpPr/>
              <p:nvPr/>
            </p:nvSpPr>
            <p:spPr>
              <a:xfrm>
                <a:off x="2030573" y="3729911"/>
                <a:ext cx="1345630" cy="15488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4A08112A-1996-4BA5-8893-7DADF92DB0DC}"/>
                  </a:ext>
                </a:extLst>
              </p:cNvPr>
              <p:cNvSpPr/>
              <p:nvPr/>
            </p:nvSpPr>
            <p:spPr>
              <a:xfrm>
                <a:off x="2141221" y="3890866"/>
                <a:ext cx="1105518" cy="3918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IMC 2</a:t>
                </a:r>
                <a:endParaRPr lang="zh-CN" altLang="en-US" sz="1400" b="1" dirty="0">
                  <a:solidFill>
                    <a:schemeClr val="tx1"/>
                  </a:solidFill>
                </a:endParaRPr>
              </a:p>
            </p:txBody>
          </p:sp>
          <p:sp>
            <p:nvSpPr>
              <p:cNvPr id="77" name="矩形: 圆角 76">
                <a:extLst>
                  <a:ext uri="{FF2B5EF4-FFF2-40B4-BE49-F238E27FC236}">
                    <a16:creationId xmlns:a16="http://schemas.microsoft.com/office/drawing/2014/main" id="{CE657B44-6A64-4B43-8829-D9411541340D}"/>
                  </a:ext>
                </a:extLst>
              </p:cNvPr>
              <p:cNvSpPr/>
              <p:nvPr/>
            </p:nvSpPr>
            <p:spPr>
              <a:xfrm>
                <a:off x="2141221" y="4725956"/>
                <a:ext cx="1105518" cy="3918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IMC 3</a:t>
                </a:r>
                <a:endParaRPr lang="zh-CN" altLang="en-US" sz="1400" b="1" dirty="0">
                  <a:solidFill>
                    <a:schemeClr val="tx1"/>
                  </a:solidFill>
                </a:endParaRPr>
              </a:p>
            </p:txBody>
          </p:sp>
          <p:sp>
            <p:nvSpPr>
              <p:cNvPr id="8" name="矩形 7">
                <a:extLst>
                  <a:ext uri="{FF2B5EF4-FFF2-40B4-BE49-F238E27FC236}">
                    <a16:creationId xmlns:a16="http://schemas.microsoft.com/office/drawing/2014/main" id="{A296DC3C-1860-40DB-A1CC-C1B7FD4C2457}"/>
                  </a:ext>
                </a:extLst>
              </p:cNvPr>
              <p:cNvSpPr/>
              <p:nvPr/>
            </p:nvSpPr>
            <p:spPr>
              <a:xfrm>
                <a:off x="2395474" y="4350465"/>
                <a:ext cx="676788" cy="307777"/>
              </a:xfrm>
              <a:prstGeom prst="rect">
                <a:avLst/>
              </a:prstGeom>
            </p:spPr>
            <p:txBody>
              <a:bodyPr wrap="none">
                <a:spAutoFit/>
              </a:bodyPr>
              <a:lstStyle/>
              <a:p>
                <a:pPr algn="ctr"/>
                <a:r>
                  <a:rPr lang="en-US" altLang="zh-CN" sz="1400" b="1" dirty="0"/>
                  <a:t>CPU 1</a:t>
                </a:r>
                <a:endParaRPr lang="zh-CN" altLang="en-US" sz="1400" b="1" dirty="0"/>
              </a:p>
            </p:txBody>
          </p:sp>
        </p:grpSp>
        <p:sp>
          <p:nvSpPr>
            <p:cNvPr id="11" name="矩形 10">
              <a:extLst>
                <a:ext uri="{FF2B5EF4-FFF2-40B4-BE49-F238E27FC236}">
                  <a16:creationId xmlns:a16="http://schemas.microsoft.com/office/drawing/2014/main" id="{CC328280-45E4-402C-BDF4-A16DB7FFC0EA}"/>
                </a:ext>
              </a:extLst>
            </p:cNvPr>
            <p:cNvSpPr/>
            <p:nvPr/>
          </p:nvSpPr>
          <p:spPr>
            <a:xfrm rot="16200000">
              <a:off x="4490980"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82" name="矩形 81">
              <a:extLst>
                <a:ext uri="{FF2B5EF4-FFF2-40B4-BE49-F238E27FC236}">
                  <a16:creationId xmlns:a16="http://schemas.microsoft.com/office/drawing/2014/main" id="{82AA90D8-DA7E-4F3F-AA62-74831EA3557A}"/>
                </a:ext>
              </a:extLst>
            </p:cNvPr>
            <p:cNvSpPr/>
            <p:nvPr/>
          </p:nvSpPr>
          <p:spPr>
            <a:xfrm rot="16200000">
              <a:off x="4900903"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83" name="矩形 82">
              <a:extLst>
                <a:ext uri="{FF2B5EF4-FFF2-40B4-BE49-F238E27FC236}">
                  <a16:creationId xmlns:a16="http://schemas.microsoft.com/office/drawing/2014/main" id="{007F5F74-3D81-4401-8CC3-E7505DA6EECF}"/>
                </a:ext>
              </a:extLst>
            </p:cNvPr>
            <p:cNvSpPr/>
            <p:nvPr/>
          </p:nvSpPr>
          <p:spPr>
            <a:xfrm rot="16200000">
              <a:off x="5310826"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84" name="矩形 83">
              <a:extLst>
                <a:ext uri="{FF2B5EF4-FFF2-40B4-BE49-F238E27FC236}">
                  <a16:creationId xmlns:a16="http://schemas.microsoft.com/office/drawing/2014/main" id="{27835281-2701-4AB1-8EC1-56326E298519}"/>
                </a:ext>
              </a:extLst>
            </p:cNvPr>
            <p:cNvSpPr/>
            <p:nvPr/>
          </p:nvSpPr>
          <p:spPr>
            <a:xfrm rot="16200000">
              <a:off x="4490239"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85" name="矩形 84">
              <a:extLst>
                <a:ext uri="{FF2B5EF4-FFF2-40B4-BE49-F238E27FC236}">
                  <a16:creationId xmlns:a16="http://schemas.microsoft.com/office/drawing/2014/main" id="{8E3D16F8-2E73-4CD9-B980-E9A117A48C4D}"/>
                </a:ext>
              </a:extLst>
            </p:cNvPr>
            <p:cNvSpPr/>
            <p:nvPr/>
          </p:nvSpPr>
          <p:spPr>
            <a:xfrm rot="16200000">
              <a:off x="4900903"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86" name="矩形 85">
              <a:extLst>
                <a:ext uri="{FF2B5EF4-FFF2-40B4-BE49-F238E27FC236}">
                  <a16:creationId xmlns:a16="http://schemas.microsoft.com/office/drawing/2014/main" id="{5C6D1E0D-28FE-4CF4-A00B-126937743007}"/>
                </a:ext>
              </a:extLst>
            </p:cNvPr>
            <p:cNvSpPr/>
            <p:nvPr/>
          </p:nvSpPr>
          <p:spPr>
            <a:xfrm rot="16200000">
              <a:off x="5310826"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cxnSp>
          <p:nvCxnSpPr>
            <p:cNvPr id="15" name="直接连接符 14">
              <a:extLst>
                <a:ext uri="{FF2B5EF4-FFF2-40B4-BE49-F238E27FC236}">
                  <a16:creationId xmlns:a16="http://schemas.microsoft.com/office/drawing/2014/main" id="{BFD5B0AF-73DA-49B3-AE31-EE65E4754EBA}"/>
                </a:ext>
              </a:extLst>
            </p:cNvPr>
            <p:cNvCxnSpPr>
              <a:cxnSpLocks/>
              <a:stCxn id="11" idx="3"/>
            </p:cNvCxnSpPr>
            <p:nvPr/>
          </p:nvCxnSpPr>
          <p:spPr>
            <a:xfrm flipH="1" flipV="1">
              <a:off x="4784350" y="4042489"/>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7CDA2747-6EFA-4CA9-92BE-6E314DCC9E43}"/>
                </a:ext>
              </a:extLst>
            </p:cNvPr>
            <p:cNvCxnSpPr/>
            <p:nvPr/>
          </p:nvCxnSpPr>
          <p:spPr>
            <a:xfrm flipH="1" flipV="1">
              <a:off x="5193223" y="4054561"/>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45C98EA8-2938-472A-AEF7-6315E99D596E}"/>
                </a:ext>
              </a:extLst>
            </p:cNvPr>
            <p:cNvCxnSpPr/>
            <p:nvPr/>
          </p:nvCxnSpPr>
          <p:spPr>
            <a:xfrm flipH="1" flipV="1">
              <a:off x="5607542" y="4043420"/>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ABF7742-D726-489F-BF58-0472E675414B}"/>
                </a:ext>
              </a:extLst>
            </p:cNvPr>
            <p:cNvCxnSpPr>
              <a:cxnSpLocks/>
              <a:stCxn id="84" idx="3"/>
              <a:endCxn id="11" idx="1"/>
            </p:cNvCxnSpPr>
            <p:nvPr/>
          </p:nvCxnSpPr>
          <p:spPr>
            <a:xfrm flipV="1">
              <a:off x="4787264" y="4958446"/>
              <a:ext cx="741"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679C8F9-F119-47DD-BF3A-9E56EF94701B}"/>
                </a:ext>
              </a:extLst>
            </p:cNvPr>
            <p:cNvCxnSpPr>
              <a:cxnSpLocks/>
              <a:stCxn id="85" idx="3"/>
              <a:endCxn id="82" idx="1"/>
            </p:cNvCxnSpPr>
            <p:nvPr/>
          </p:nvCxnSpPr>
          <p:spPr>
            <a:xfrm flipV="1">
              <a:off x="5197928" y="4958446"/>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5720733A-7AFC-4475-A1D4-3D723469EB3F}"/>
                </a:ext>
              </a:extLst>
            </p:cNvPr>
            <p:cNvCxnSpPr>
              <a:cxnSpLocks/>
              <a:stCxn id="86" idx="3"/>
              <a:endCxn id="83" idx="1"/>
            </p:cNvCxnSpPr>
            <p:nvPr/>
          </p:nvCxnSpPr>
          <p:spPr>
            <a:xfrm flipV="1">
              <a:off x="5607851" y="4958446"/>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546F1E6F-D84E-43E3-AECB-2D41DEC4A52B}"/>
                </a:ext>
              </a:extLst>
            </p:cNvPr>
            <p:cNvGrpSpPr/>
            <p:nvPr/>
          </p:nvGrpSpPr>
          <p:grpSpPr>
            <a:xfrm>
              <a:off x="4699926" y="1139811"/>
              <a:ext cx="1026483" cy="1363670"/>
              <a:chOff x="5611156" y="3580469"/>
              <a:chExt cx="1026483" cy="1363670"/>
            </a:xfrm>
          </p:grpSpPr>
          <p:sp>
            <p:nvSpPr>
              <p:cNvPr id="92" name="矩形 91">
                <a:extLst>
                  <a:ext uri="{FF2B5EF4-FFF2-40B4-BE49-F238E27FC236}">
                    <a16:creationId xmlns:a16="http://schemas.microsoft.com/office/drawing/2014/main" id="{D10500CC-AA39-4522-90AC-FFC46F5D8B42}"/>
                  </a:ext>
                </a:extLst>
              </p:cNvPr>
              <p:cNvSpPr/>
              <p:nvPr/>
            </p:nvSpPr>
            <p:spPr>
              <a:xfrm rot="16200000">
                <a:off x="5417820"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93" name="矩形 92">
                <a:extLst>
                  <a:ext uri="{FF2B5EF4-FFF2-40B4-BE49-F238E27FC236}">
                    <a16:creationId xmlns:a16="http://schemas.microsoft.com/office/drawing/2014/main" id="{E7FB7D9B-F42A-460E-8FFA-071F2DFC489C}"/>
                  </a:ext>
                </a:extLst>
              </p:cNvPr>
              <p:cNvSpPr/>
              <p:nvPr/>
            </p:nvSpPr>
            <p:spPr>
              <a:xfrm rot="16200000">
                <a:off x="5827743"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94" name="矩形 93">
                <a:extLst>
                  <a:ext uri="{FF2B5EF4-FFF2-40B4-BE49-F238E27FC236}">
                    <a16:creationId xmlns:a16="http://schemas.microsoft.com/office/drawing/2014/main" id="{3BD48B8D-0004-444B-9F76-E91773416C70}"/>
                  </a:ext>
                </a:extLst>
              </p:cNvPr>
              <p:cNvSpPr/>
              <p:nvPr/>
            </p:nvSpPr>
            <p:spPr>
              <a:xfrm rot="16200000">
                <a:off x="6237666"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95" name="矩形 94">
                <a:extLst>
                  <a:ext uri="{FF2B5EF4-FFF2-40B4-BE49-F238E27FC236}">
                    <a16:creationId xmlns:a16="http://schemas.microsoft.com/office/drawing/2014/main" id="{F016A987-E68C-454F-B444-4AE2C6C755D6}"/>
                  </a:ext>
                </a:extLst>
              </p:cNvPr>
              <p:cNvSpPr/>
              <p:nvPr/>
            </p:nvSpPr>
            <p:spPr>
              <a:xfrm rot="16200000">
                <a:off x="5417079"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96" name="矩形 95">
                <a:extLst>
                  <a:ext uri="{FF2B5EF4-FFF2-40B4-BE49-F238E27FC236}">
                    <a16:creationId xmlns:a16="http://schemas.microsoft.com/office/drawing/2014/main" id="{EF43BFF7-7B70-48F9-B96C-BDA3F7A1F432}"/>
                  </a:ext>
                </a:extLst>
              </p:cNvPr>
              <p:cNvSpPr/>
              <p:nvPr/>
            </p:nvSpPr>
            <p:spPr>
              <a:xfrm rot="16200000">
                <a:off x="5827743"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97" name="矩形 96">
                <a:extLst>
                  <a:ext uri="{FF2B5EF4-FFF2-40B4-BE49-F238E27FC236}">
                    <a16:creationId xmlns:a16="http://schemas.microsoft.com/office/drawing/2014/main" id="{AB803B22-75B6-400E-9EE3-CD9A983984CE}"/>
                  </a:ext>
                </a:extLst>
              </p:cNvPr>
              <p:cNvSpPr/>
              <p:nvPr/>
            </p:nvSpPr>
            <p:spPr>
              <a:xfrm rot="16200000">
                <a:off x="6237666"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cxnSp>
            <p:nvCxnSpPr>
              <p:cNvPr id="98" name="直接连接符 97">
                <a:extLst>
                  <a:ext uri="{FF2B5EF4-FFF2-40B4-BE49-F238E27FC236}">
                    <a16:creationId xmlns:a16="http://schemas.microsoft.com/office/drawing/2014/main" id="{BFB9AFF5-45CA-4436-B834-405ADD421C67}"/>
                  </a:ext>
                </a:extLst>
              </p:cNvPr>
              <p:cNvCxnSpPr>
                <a:cxnSpLocks/>
                <a:stCxn id="95" idx="3"/>
                <a:endCxn id="92" idx="1"/>
              </p:cNvCxnSpPr>
              <p:nvPr/>
            </p:nvCxnSpPr>
            <p:spPr>
              <a:xfrm flipV="1">
                <a:off x="5714104" y="4174519"/>
                <a:ext cx="741"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37C8B0A5-63C7-47B5-AFD2-7932042640B7}"/>
                  </a:ext>
                </a:extLst>
              </p:cNvPr>
              <p:cNvCxnSpPr>
                <a:cxnSpLocks/>
                <a:stCxn id="96" idx="3"/>
                <a:endCxn id="93" idx="1"/>
              </p:cNvCxnSpPr>
              <p:nvPr/>
            </p:nvCxnSpPr>
            <p:spPr>
              <a:xfrm flipV="1">
                <a:off x="6124768" y="4174519"/>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E851BCD7-104C-4CCE-BF1B-6400ADC4EC80}"/>
                  </a:ext>
                </a:extLst>
              </p:cNvPr>
              <p:cNvCxnSpPr>
                <a:cxnSpLocks/>
                <a:stCxn id="97" idx="3"/>
                <a:endCxn id="94" idx="1"/>
              </p:cNvCxnSpPr>
              <p:nvPr/>
            </p:nvCxnSpPr>
            <p:spPr>
              <a:xfrm flipV="1">
                <a:off x="6534691" y="4174519"/>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直接连接符 101">
              <a:extLst>
                <a:ext uri="{FF2B5EF4-FFF2-40B4-BE49-F238E27FC236}">
                  <a16:creationId xmlns:a16="http://schemas.microsoft.com/office/drawing/2014/main" id="{0872F6B5-DDD2-4A39-9379-2480FCF08F7D}"/>
                </a:ext>
              </a:extLst>
            </p:cNvPr>
            <p:cNvCxnSpPr>
              <a:cxnSpLocks/>
            </p:cNvCxnSpPr>
            <p:nvPr/>
          </p:nvCxnSpPr>
          <p:spPr>
            <a:xfrm flipH="1" flipV="1">
              <a:off x="4802874" y="2499513"/>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E13C008E-885A-47C2-9D0C-509370ABB6F2}"/>
                </a:ext>
              </a:extLst>
            </p:cNvPr>
            <p:cNvCxnSpPr/>
            <p:nvPr/>
          </p:nvCxnSpPr>
          <p:spPr>
            <a:xfrm flipH="1" flipV="1">
              <a:off x="5211747" y="2511585"/>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C15CB01D-95FA-43E4-B177-871AEF272F3D}"/>
                </a:ext>
              </a:extLst>
            </p:cNvPr>
            <p:cNvCxnSpPr/>
            <p:nvPr/>
          </p:nvCxnSpPr>
          <p:spPr>
            <a:xfrm flipH="1" flipV="1">
              <a:off x="5626066" y="2500444"/>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文本框 104">
            <a:extLst>
              <a:ext uri="{FF2B5EF4-FFF2-40B4-BE49-F238E27FC236}">
                <a16:creationId xmlns:a16="http://schemas.microsoft.com/office/drawing/2014/main" id="{C8B13FD0-3A07-44E8-BF61-51E5926EAD33}"/>
              </a:ext>
            </a:extLst>
          </p:cNvPr>
          <p:cNvSpPr txBox="1"/>
          <p:nvPr/>
        </p:nvSpPr>
        <p:spPr>
          <a:xfrm rot="16200000">
            <a:off x="2141818" y="5011982"/>
            <a:ext cx="807720" cy="253916"/>
          </a:xfrm>
          <a:prstGeom prst="rect">
            <a:avLst/>
          </a:prstGeom>
          <a:noFill/>
        </p:spPr>
        <p:txBody>
          <a:bodyPr wrap="square" rtlCol="0">
            <a:spAutoFit/>
          </a:bodyPr>
          <a:lstStyle/>
          <a:p>
            <a:r>
              <a:rPr lang="en-US" altLang="zh-CN" sz="1050" b="1" dirty="0"/>
              <a:t>Channel 0</a:t>
            </a:r>
            <a:endParaRPr lang="zh-CN" altLang="en-US" sz="1050" b="1" dirty="0"/>
          </a:p>
        </p:txBody>
      </p:sp>
      <p:sp>
        <p:nvSpPr>
          <p:cNvPr id="107" name="文本框 106">
            <a:extLst>
              <a:ext uri="{FF2B5EF4-FFF2-40B4-BE49-F238E27FC236}">
                <a16:creationId xmlns:a16="http://schemas.microsoft.com/office/drawing/2014/main" id="{33D9C6D3-C427-4EF0-AA6B-9036845E35F9}"/>
              </a:ext>
            </a:extLst>
          </p:cNvPr>
          <p:cNvSpPr txBox="1"/>
          <p:nvPr/>
        </p:nvSpPr>
        <p:spPr>
          <a:xfrm rot="16200000">
            <a:off x="2575751" y="5011982"/>
            <a:ext cx="807720" cy="253916"/>
          </a:xfrm>
          <a:prstGeom prst="rect">
            <a:avLst/>
          </a:prstGeom>
          <a:noFill/>
        </p:spPr>
        <p:txBody>
          <a:bodyPr wrap="square" rtlCol="0">
            <a:spAutoFit/>
          </a:bodyPr>
          <a:lstStyle/>
          <a:p>
            <a:r>
              <a:rPr lang="en-US" altLang="zh-CN" sz="1050" b="1" dirty="0"/>
              <a:t>Channel 1</a:t>
            </a:r>
            <a:endParaRPr lang="zh-CN" altLang="en-US" sz="1050" b="1" dirty="0"/>
          </a:p>
        </p:txBody>
      </p:sp>
      <p:sp>
        <p:nvSpPr>
          <p:cNvPr id="108" name="文本框 107">
            <a:extLst>
              <a:ext uri="{FF2B5EF4-FFF2-40B4-BE49-F238E27FC236}">
                <a16:creationId xmlns:a16="http://schemas.microsoft.com/office/drawing/2014/main" id="{81E543C7-4187-4AFE-AF3F-32F7B03A63FB}"/>
              </a:ext>
            </a:extLst>
          </p:cNvPr>
          <p:cNvSpPr txBox="1"/>
          <p:nvPr/>
        </p:nvSpPr>
        <p:spPr>
          <a:xfrm rot="16200000">
            <a:off x="3002945" y="5011981"/>
            <a:ext cx="807720" cy="253916"/>
          </a:xfrm>
          <a:prstGeom prst="rect">
            <a:avLst/>
          </a:prstGeom>
          <a:noFill/>
        </p:spPr>
        <p:txBody>
          <a:bodyPr wrap="square" rtlCol="0">
            <a:spAutoFit/>
          </a:bodyPr>
          <a:lstStyle/>
          <a:p>
            <a:r>
              <a:rPr lang="en-US" altLang="zh-CN" sz="1050" b="1" dirty="0"/>
              <a:t>Channel 2</a:t>
            </a:r>
            <a:endParaRPr lang="zh-CN" altLang="en-US" sz="1050" b="1" dirty="0"/>
          </a:p>
        </p:txBody>
      </p:sp>
      <p:sp>
        <p:nvSpPr>
          <p:cNvPr id="109" name="文本框 108">
            <a:extLst>
              <a:ext uri="{FF2B5EF4-FFF2-40B4-BE49-F238E27FC236}">
                <a16:creationId xmlns:a16="http://schemas.microsoft.com/office/drawing/2014/main" id="{3B58A9B7-FBA0-4DBF-85BD-C0F2A03D4463}"/>
              </a:ext>
            </a:extLst>
          </p:cNvPr>
          <p:cNvSpPr txBox="1"/>
          <p:nvPr/>
        </p:nvSpPr>
        <p:spPr>
          <a:xfrm rot="16200000">
            <a:off x="2152857" y="1857304"/>
            <a:ext cx="807720" cy="253916"/>
          </a:xfrm>
          <a:prstGeom prst="rect">
            <a:avLst/>
          </a:prstGeom>
          <a:noFill/>
        </p:spPr>
        <p:txBody>
          <a:bodyPr wrap="square" rtlCol="0">
            <a:spAutoFit/>
          </a:bodyPr>
          <a:lstStyle/>
          <a:p>
            <a:r>
              <a:rPr lang="en-US" altLang="zh-CN" sz="1050" b="1" dirty="0"/>
              <a:t>Channel 0</a:t>
            </a:r>
            <a:endParaRPr lang="zh-CN" altLang="en-US" sz="1050" b="1" dirty="0"/>
          </a:p>
        </p:txBody>
      </p:sp>
      <p:sp>
        <p:nvSpPr>
          <p:cNvPr id="110" name="文本框 109">
            <a:extLst>
              <a:ext uri="{FF2B5EF4-FFF2-40B4-BE49-F238E27FC236}">
                <a16:creationId xmlns:a16="http://schemas.microsoft.com/office/drawing/2014/main" id="{346F0F36-C3B3-45D4-B830-2CBE9DFB2F98}"/>
              </a:ext>
            </a:extLst>
          </p:cNvPr>
          <p:cNvSpPr txBox="1"/>
          <p:nvPr/>
        </p:nvSpPr>
        <p:spPr>
          <a:xfrm rot="16200000">
            <a:off x="2586790" y="1857304"/>
            <a:ext cx="807720" cy="253916"/>
          </a:xfrm>
          <a:prstGeom prst="rect">
            <a:avLst/>
          </a:prstGeom>
          <a:noFill/>
        </p:spPr>
        <p:txBody>
          <a:bodyPr wrap="square" rtlCol="0">
            <a:spAutoFit/>
          </a:bodyPr>
          <a:lstStyle/>
          <a:p>
            <a:r>
              <a:rPr lang="en-US" altLang="zh-CN" sz="1050" b="1" dirty="0"/>
              <a:t>Channel 1</a:t>
            </a:r>
            <a:endParaRPr lang="zh-CN" altLang="en-US" sz="1050" b="1" dirty="0"/>
          </a:p>
        </p:txBody>
      </p:sp>
      <p:sp>
        <p:nvSpPr>
          <p:cNvPr id="111" name="文本框 110">
            <a:extLst>
              <a:ext uri="{FF2B5EF4-FFF2-40B4-BE49-F238E27FC236}">
                <a16:creationId xmlns:a16="http://schemas.microsoft.com/office/drawing/2014/main" id="{62F9BF63-F5A8-4F3E-8293-61B0B31ADA4D}"/>
              </a:ext>
            </a:extLst>
          </p:cNvPr>
          <p:cNvSpPr txBox="1"/>
          <p:nvPr/>
        </p:nvSpPr>
        <p:spPr>
          <a:xfrm rot="16200000">
            <a:off x="3013984" y="1857303"/>
            <a:ext cx="807720" cy="253916"/>
          </a:xfrm>
          <a:prstGeom prst="rect">
            <a:avLst/>
          </a:prstGeom>
          <a:noFill/>
        </p:spPr>
        <p:txBody>
          <a:bodyPr wrap="square" rtlCol="0">
            <a:spAutoFit/>
          </a:bodyPr>
          <a:lstStyle/>
          <a:p>
            <a:r>
              <a:rPr lang="en-US" altLang="zh-CN" sz="1050" b="1" dirty="0"/>
              <a:t>Channel 2</a:t>
            </a:r>
            <a:endParaRPr lang="zh-CN" altLang="en-US" sz="1050" b="1" dirty="0"/>
          </a:p>
        </p:txBody>
      </p:sp>
      <p:grpSp>
        <p:nvGrpSpPr>
          <p:cNvPr id="149" name="组合 148">
            <a:extLst>
              <a:ext uri="{FF2B5EF4-FFF2-40B4-BE49-F238E27FC236}">
                <a16:creationId xmlns:a16="http://schemas.microsoft.com/office/drawing/2014/main" id="{A37EBBED-6E22-4AD6-B6D2-3F37200C1932}"/>
              </a:ext>
            </a:extLst>
          </p:cNvPr>
          <p:cNvGrpSpPr/>
          <p:nvPr/>
        </p:nvGrpSpPr>
        <p:grpSpPr>
          <a:xfrm>
            <a:off x="4341765" y="1246632"/>
            <a:ext cx="1345630" cy="4588255"/>
            <a:chOff x="4509873" y="1139811"/>
            <a:chExt cx="1345630" cy="4588255"/>
          </a:xfrm>
        </p:grpSpPr>
        <p:grpSp>
          <p:nvGrpSpPr>
            <p:cNvPr id="150" name="组合 149">
              <a:extLst>
                <a:ext uri="{FF2B5EF4-FFF2-40B4-BE49-F238E27FC236}">
                  <a16:creationId xmlns:a16="http://schemas.microsoft.com/office/drawing/2014/main" id="{36E4D7A5-AE31-4379-BC55-DA90FB6B9FA6}"/>
                </a:ext>
              </a:extLst>
            </p:cNvPr>
            <p:cNvGrpSpPr/>
            <p:nvPr/>
          </p:nvGrpSpPr>
          <p:grpSpPr>
            <a:xfrm>
              <a:off x="4509873" y="2654558"/>
              <a:ext cx="1345630" cy="1548883"/>
              <a:chOff x="2030573" y="3729911"/>
              <a:chExt cx="1345630" cy="1548883"/>
            </a:xfrm>
          </p:grpSpPr>
          <p:sp>
            <p:nvSpPr>
              <p:cNvPr id="176" name="矩形 175">
                <a:extLst>
                  <a:ext uri="{FF2B5EF4-FFF2-40B4-BE49-F238E27FC236}">
                    <a16:creationId xmlns:a16="http://schemas.microsoft.com/office/drawing/2014/main" id="{9E6CB157-9951-4BE3-879F-CCF05071FA00}"/>
                  </a:ext>
                </a:extLst>
              </p:cNvPr>
              <p:cNvSpPr/>
              <p:nvPr/>
            </p:nvSpPr>
            <p:spPr>
              <a:xfrm>
                <a:off x="2030573" y="3729911"/>
                <a:ext cx="1345630" cy="15488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6913C5C8-A6B3-43B3-BB9F-65E4A516C2EF}"/>
                  </a:ext>
                </a:extLst>
              </p:cNvPr>
              <p:cNvSpPr/>
              <p:nvPr/>
            </p:nvSpPr>
            <p:spPr>
              <a:xfrm>
                <a:off x="2141221" y="3890866"/>
                <a:ext cx="1105518" cy="3918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IMC 0</a:t>
                </a:r>
                <a:endParaRPr lang="zh-CN" altLang="en-US" sz="1400" b="1" dirty="0">
                  <a:solidFill>
                    <a:schemeClr val="tx1"/>
                  </a:solidFill>
                </a:endParaRPr>
              </a:p>
            </p:txBody>
          </p:sp>
          <p:sp>
            <p:nvSpPr>
              <p:cNvPr id="178" name="矩形: 圆角 177">
                <a:extLst>
                  <a:ext uri="{FF2B5EF4-FFF2-40B4-BE49-F238E27FC236}">
                    <a16:creationId xmlns:a16="http://schemas.microsoft.com/office/drawing/2014/main" id="{BB828FDB-410D-4E5E-B7C5-71FDFF5A5763}"/>
                  </a:ext>
                </a:extLst>
              </p:cNvPr>
              <p:cNvSpPr/>
              <p:nvPr/>
            </p:nvSpPr>
            <p:spPr>
              <a:xfrm>
                <a:off x="2141221" y="4725956"/>
                <a:ext cx="1105518" cy="3918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IMC 1</a:t>
                </a:r>
                <a:endParaRPr lang="zh-CN" altLang="en-US" sz="1400" b="1" dirty="0">
                  <a:solidFill>
                    <a:schemeClr val="tx1"/>
                  </a:solidFill>
                </a:endParaRPr>
              </a:p>
            </p:txBody>
          </p:sp>
          <p:sp>
            <p:nvSpPr>
              <p:cNvPr id="179" name="矩形 178">
                <a:extLst>
                  <a:ext uri="{FF2B5EF4-FFF2-40B4-BE49-F238E27FC236}">
                    <a16:creationId xmlns:a16="http://schemas.microsoft.com/office/drawing/2014/main" id="{5D4F67E7-5598-4094-B5FE-40B165261BBF}"/>
                  </a:ext>
                </a:extLst>
              </p:cNvPr>
              <p:cNvSpPr/>
              <p:nvPr/>
            </p:nvSpPr>
            <p:spPr>
              <a:xfrm>
                <a:off x="2367482" y="4350465"/>
                <a:ext cx="676788" cy="307777"/>
              </a:xfrm>
              <a:prstGeom prst="rect">
                <a:avLst/>
              </a:prstGeom>
            </p:spPr>
            <p:txBody>
              <a:bodyPr wrap="none">
                <a:spAutoFit/>
              </a:bodyPr>
              <a:lstStyle/>
              <a:p>
                <a:pPr algn="ctr"/>
                <a:r>
                  <a:rPr lang="en-US" altLang="zh-CN" sz="1400" b="1" dirty="0"/>
                  <a:t>CPU 0</a:t>
                </a:r>
                <a:endParaRPr lang="zh-CN" altLang="en-US" sz="1400" b="1" dirty="0"/>
              </a:p>
            </p:txBody>
          </p:sp>
        </p:grpSp>
        <p:sp>
          <p:nvSpPr>
            <p:cNvPr id="151" name="矩形 150">
              <a:extLst>
                <a:ext uri="{FF2B5EF4-FFF2-40B4-BE49-F238E27FC236}">
                  <a16:creationId xmlns:a16="http://schemas.microsoft.com/office/drawing/2014/main" id="{791B693D-7355-489F-BE13-B307D7342217}"/>
                </a:ext>
              </a:extLst>
            </p:cNvPr>
            <p:cNvSpPr/>
            <p:nvPr/>
          </p:nvSpPr>
          <p:spPr>
            <a:xfrm rot="16200000">
              <a:off x="4490980"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152" name="矩形 151">
              <a:extLst>
                <a:ext uri="{FF2B5EF4-FFF2-40B4-BE49-F238E27FC236}">
                  <a16:creationId xmlns:a16="http://schemas.microsoft.com/office/drawing/2014/main" id="{0B68F6A7-C5E1-459D-A945-0E409A9398E9}"/>
                </a:ext>
              </a:extLst>
            </p:cNvPr>
            <p:cNvSpPr/>
            <p:nvPr/>
          </p:nvSpPr>
          <p:spPr>
            <a:xfrm rot="16200000">
              <a:off x="4900903"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153" name="矩形 152">
              <a:extLst>
                <a:ext uri="{FF2B5EF4-FFF2-40B4-BE49-F238E27FC236}">
                  <a16:creationId xmlns:a16="http://schemas.microsoft.com/office/drawing/2014/main" id="{EE1B7BFA-1928-4EF4-8558-E5CF84918EE1}"/>
                </a:ext>
              </a:extLst>
            </p:cNvPr>
            <p:cNvSpPr/>
            <p:nvPr/>
          </p:nvSpPr>
          <p:spPr>
            <a:xfrm rot="16200000">
              <a:off x="5310826" y="455847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154" name="矩形 153">
              <a:extLst>
                <a:ext uri="{FF2B5EF4-FFF2-40B4-BE49-F238E27FC236}">
                  <a16:creationId xmlns:a16="http://schemas.microsoft.com/office/drawing/2014/main" id="{DDA84629-2BDE-4ACB-8BDF-9FBF695CF4D1}"/>
                </a:ext>
              </a:extLst>
            </p:cNvPr>
            <p:cNvSpPr/>
            <p:nvPr/>
          </p:nvSpPr>
          <p:spPr>
            <a:xfrm rot="16200000">
              <a:off x="4490239"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155" name="矩形 154">
              <a:extLst>
                <a:ext uri="{FF2B5EF4-FFF2-40B4-BE49-F238E27FC236}">
                  <a16:creationId xmlns:a16="http://schemas.microsoft.com/office/drawing/2014/main" id="{83D32AD8-E6C5-4DDE-A0E1-1D3615585773}"/>
                </a:ext>
              </a:extLst>
            </p:cNvPr>
            <p:cNvSpPr/>
            <p:nvPr/>
          </p:nvSpPr>
          <p:spPr>
            <a:xfrm rot="16200000">
              <a:off x="4900903"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156" name="矩形 155">
              <a:extLst>
                <a:ext uri="{FF2B5EF4-FFF2-40B4-BE49-F238E27FC236}">
                  <a16:creationId xmlns:a16="http://schemas.microsoft.com/office/drawing/2014/main" id="{834C578A-8E4E-4C44-975B-CE59B1CB7E61}"/>
                </a:ext>
              </a:extLst>
            </p:cNvPr>
            <p:cNvSpPr/>
            <p:nvPr/>
          </p:nvSpPr>
          <p:spPr>
            <a:xfrm rot="16200000">
              <a:off x="5310826" y="5328093"/>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cxnSp>
          <p:nvCxnSpPr>
            <p:cNvPr id="157" name="直接连接符 156">
              <a:extLst>
                <a:ext uri="{FF2B5EF4-FFF2-40B4-BE49-F238E27FC236}">
                  <a16:creationId xmlns:a16="http://schemas.microsoft.com/office/drawing/2014/main" id="{40A6DC03-0469-4431-B4E0-6997FA613707}"/>
                </a:ext>
              </a:extLst>
            </p:cNvPr>
            <p:cNvCxnSpPr>
              <a:cxnSpLocks/>
              <a:stCxn id="151" idx="3"/>
            </p:cNvCxnSpPr>
            <p:nvPr/>
          </p:nvCxnSpPr>
          <p:spPr>
            <a:xfrm flipH="1" flipV="1">
              <a:off x="4784350" y="4042489"/>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94548BDC-7549-4EE2-A179-0A2D860AE142}"/>
                </a:ext>
              </a:extLst>
            </p:cNvPr>
            <p:cNvCxnSpPr/>
            <p:nvPr/>
          </p:nvCxnSpPr>
          <p:spPr>
            <a:xfrm flipH="1" flipV="1">
              <a:off x="5193223" y="4054561"/>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68AB6F3A-E174-4B89-B95B-6E0EE93ED40C}"/>
                </a:ext>
              </a:extLst>
            </p:cNvPr>
            <p:cNvCxnSpPr/>
            <p:nvPr/>
          </p:nvCxnSpPr>
          <p:spPr>
            <a:xfrm flipH="1" flipV="1">
              <a:off x="5607542" y="4043420"/>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DA05B248-1775-4CEA-BE87-A149BB184A9C}"/>
                </a:ext>
              </a:extLst>
            </p:cNvPr>
            <p:cNvCxnSpPr>
              <a:cxnSpLocks/>
              <a:stCxn id="154" idx="3"/>
              <a:endCxn id="151" idx="1"/>
            </p:cNvCxnSpPr>
            <p:nvPr/>
          </p:nvCxnSpPr>
          <p:spPr>
            <a:xfrm flipV="1">
              <a:off x="4787264" y="4958446"/>
              <a:ext cx="741"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57D18368-50BC-428E-AE2D-104506C6F941}"/>
                </a:ext>
              </a:extLst>
            </p:cNvPr>
            <p:cNvCxnSpPr>
              <a:cxnSpLocks/>
              <a:stCxn id="155" idx="3"/>
              <a:endCxn id="152" idx="1"/>
            </p:cNvCxnSpPr>
            <p:nvPr/>
          </p:nvCxnSpPr>
          <p:spPr>
            <a:xfrm flipV="1">
              <a:off x="5197928" y="4958446"/>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ADB24066-6F55-4E6A-A52D-543717597C38}"/>
                </a:ext>
              </a:extLst>
            </p:cNvPr>
            <p:cNvCxnSpPr>
              <a:cxnSpLocks/>
              <a:stCxn id="156" idx="3"/>
              <a:endCxn id="153" idx="1"/>
            </p:cNvCxnSpPr>
            <p:nvPr/>
          </p:nvCxnSpPr>
          <p:spPr>
            <a:xfrm flipV="1">
              <a:off x="5607851" y="4958446"/>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3" name="组合 162">
              <a:extLst>
                <a:ext uri="{FF2B5EF4-FFF2-40B4-BE49-F238E27FC236}">
                  <a16:creationId xmlns:a16="http://schemas.microsoft.com/office/drawing/2014/main" id="{81C35CC8-79B6-497C-9382-BE201E5C31F0}"/>
                </a:ext>
              </a:extLst>
            </p:cNvPr>
            <p:cNvGrpSpPr/>
            <p:nvPr/>
          </p:nvGrpSpPr>
          <p:grpSpPr>
            <a:xfrm>
              <a:off x="4699926" y="1139811"/>
              <a:ext cx="1026483" cy="1363670"/>
              <a:chOff x="5611156" y="3580469"/>
              <a:chExt cx="1026483" cy="1363670"/>
            </a:xfrm>
          </p:grpSpPr>
          <p:sp>
            <p:nvSpPr>
              <p:cNvPr id="167" name="矩形 166">
                <a:extLst>
                  <a:ext uri="{FF2B5EF4-FFF2-40B4-BE49-F238E27FC236}">
                    <a16:creationId xmlns:a16="http://schemas.microsoft.com/office/drawing/2014/main" id="{182E90A0-B8AF-4FC6-8115-2E7935BA4AB3}"/>
                  </a:ext>
                </a:extLst>
              </p:cNvPr>
              <p:cNvSpPr/>
              <p:nvPr/>
            </p:nvSpPr>
            <p:spPr>
              <a:xfrm rot="16200000">
                <a:off x="5417820"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168" name="矩形 167">
                <a:extLst>
                  <a:ext uri="{FF2B5EF4-FFF2-40B4-BE49-F238E27FC236}">
                    <a16:creationId xmlns:a16="http://schemas.microsoft.com/office/drawing/2014/main" id="{18744039-31DD-49CE-B1B3-10291BA71C07}"/>
                  </a:ext>
                </a:extLst>
              </p:cNvPr>
              <p:cNvSpPr/>
              <p:nvPr/>
            </p:nvSpPr>
            <p:spPr>
              <a:xfrm rot="16200000">
                <a:off x="5827743"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169" name="矩形 168">
                <a:extLst>
                  <a:ext uri="{FF2B5EF4-FFF2-40B4-BE49-F238E27FC236}">
                    <a16:creationId xmlns:a16="http://schemas.microsoft.com/office/drawing/2014/main" id="{EAEF04E2-CA17-4BBD-A399-63F0CE5FC6FB}"/>
                  </a:ext>
                </a:extLst>
              </p:cNvPr>
              <p:cNvSpPr/>
              <p:nvPr/>
            </p:nvSpPr>
            <p:spPr>
              <a:xfrm rot="16200000">
                <a:off x="6237666" y="377454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1</a:t>
                </a:r>
                <a:endParaRPr lang="zh-CN" altLang="en-US" sz="900" dirty="0">
                  <a:solidFill>
                    <a:schemeClr val="tx1"/>
                  </a:solidFill>
                </a:endParaRPr>
              </a:p>
            </p:txBody>
          </p:sp>
          <p:sp>
            <p:nvSpPr>
              <p:cNvPr id="170" name="矩形 169">
                <a:extLst>
                  <a:ext uri="{FF2B5EF4-FFF2-40B4-BE49-F238E27FC236}">
                    <a16:creationId xmlns:a16="http://schemas.microsoft.com/office/drawing/2014/main" id="{BEC4EC8E-02CC-418F-9807-AD98548FF9DB}"/>
                  </a:ext>
                </a:extLst>
              </p:cNvPr>
              <p:cNvSpPr/>
              <p:nvPr/>
            </p:nvSpPr>
            <p:spPr>
              <a:xfrm rot="16200000">
                <a:off x="5417079"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171" name="矩形 170">
                <a:extLst>
                  <a:ext uri="{FF2B5EF4-FFF2-40B4-BE49-F238E27FC236}">
                    <a16:creationId xmlns:a16="http://schemas.microsoft.com/office/drawing/2014/main" id="{018B69A9-8006-47CE-ABE6-69B842C36EEB}"/>
                  </a:ext>
                </a:extLst>
              </p:cNvPr>
              <p:cNvSpPr/>
              <p:nvPr/>
            </p:nvSpPr>
            <p:spPr>
              <a:xfrm rot="16200000">
                <a:off x="5827743"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sp>
            <p:nvSpPr>
              <p:cNvPr id="172" name="矩形 171">
                <a:extLst>
                  <a:ext uri="{FF2B5EF4-FFF2-40B4-BE49-F238E27FC236}">
                    <a16:creationId xmlns:a16="http://schemas.microsoft.com/office/drawing/2014/main" id="{2042B216-4C4E-445D-A250-AF511D264C4A}"/>
                  </a:ext>
                </a:extLst>
              </p:cNvPr>
              <p:cNvSpPr/>
              <p:nvPr/>
            </p:nvSpPr>
            <p:spPr>
              <a:xfrm rot="16200000">
                <a:off x="6237666" y="4544166"/>
                <a:ext cx="594050" cy="205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DIMM 0</a:t>
                </a:r>
                <a:endParaRPr lang="zh-CN" altLang="en-US" sz="900" dirty="0">
                  <a:solidFill>
                    <a:schemeClr val="tx1"/>
                  </a:solidFill>
                </a:endParaRPr>
              </a:p>
            </p:txBody>
          </p:sp>
          <p:cxnSp>
            <p:nvCxnSpPr>
              <p:cNvPr id="173" name="直接连接符 172">
                <a:extLst>
                  <a:ext uri="{FF2B5EF4-FFF2-40B4-BE49-F238E27FC236}">
                    <a16:creationId xmlns:a16="http://schemas.microsoft.com/office/drawing/2014/main" id="{5FCC213A-BB80-44AA-9328-B4FA7510ACAB}"/>
                  </a:ext>
                </a:extLst>
              </p:cNvPr>
              <p:cNvCxnSpPr>
                <a:cxnSpLocks/>
                <a:stCxn id="170" idx="3"/>
                <a:endCxn id="167" idx="1"/>
              </p:cNvCxnSpPr>
              <p:nvPr/>
            </p:nvCxnSpPr>
            <p:spPr>
              <a:xfrm flipV="1">
                <a:off x="5714104" y="4174519"/>
                <a:ext cx="741"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831E5746-A763-4F03-B858-B454F486734A}"/>
                  </a:ext>
                </a:extLst>
              </p:cNvPr>
              <p:cNvCxnSpPr>
                <a:cxnSpLocks/>
                <a:stCxn id="171" idx="3"/>
                <a:endCxn id="168" idx="1"/>
              </p:cNvCxnSpPr>
              <p:nvPr/>
            </p:nvCxnSpPr>
            <p:spPr>
              <a:xfrm flipV="1">
                <a:off x="6124768" y="4174519"/>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2A1B538D-C8A7-4F14-B7F3-53C2009440DD}"/>
                  </a:ext>
                </a:extLst>
              </p:cNvPr>
              <p:cNvCxnSpPr>
                <a:cxnSpLocks/>
                <a:stCxn id="172" idx="3"/>
                <a:endCxn id="169" idx="1"/>
              </p:cNvCxnSpPr>
              <p:nvPr/>
            </p:nvCxnSpPr>
            <p:spPr>
              <a:xfrm flipV="1">
                <a:off x="6534691" y="4174519"/>
                <a:ext cx="0" cy="17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4" name="直接连接符 163">
              <a:extLst>
                <a:ext uri="{FF2B5EF4-FFF2-40B4-BE49-F238E27FC236}">
                  <a16:creationId xmlns:a16="http://schemas.microsoft.com/office/drawing/2014/main" id="{E32FBE07-67A7-4543-A967-69E353CB179B}"/>
                </a:ext>
              </a:extLst>
            </p:cNvPr>
            <p:cNvCxnSpPr>
              <a:cxnSpLocks/>
            </p:cNvCxnSpPr>
            <p:nvPr/>
          </p:nvCxnSpPr>
          <p:spPr>
            <a:xfrm flipH="1" flipV="1">
              <a:off x="4802874" y="2499513"/>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4AE9630D-2866-4A36-A24C-AABD1A53BE71}"/>
                </a:ext>
              </a:extLst>
            </p:cNvPr>
            <p:cNvCxnSpPr/>
            <p:nvPr/>
          </p:nvCxnSpPr>
          <p:spPr>
            <a:xfrm flipH="1" flipV="1">
              <a:off x="5211747" y="2511585"/>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53F84CF0-E9C4-4F9C-85FC-D60381E503A1}"/>
                </a:ext>
              </a:extLst>
            </p:cNvPr>
            <p:cNvCxnSpPr/>
            <p:nvPr/>
          </p:nvCxnSpPr>
          <p:spPr>
            <a:xfrm flipH="1" flipV="1">
              <a:off x="5626066" y="2500444"/>
              <a:ext cx="3655" cy="321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文本框 179">
            <a:extLst>
              <a:ext uri="{FF2B5EF4-FFF2-40B4-BE49-F238E27FC236}">
                <a16:creationId xmlns:a16="http://schemas.microsoft.com/office/drawing/2014/main" id="{3BE27237-C577-4E39-8C1A-2F8184BD75D6}"/>
              </a:ext>
            </a:extLst>
          </p:cNvPr>
          <p:cNvSpPr txBox="1"/>
          <p:nvPr/>
        </p:nvSpPr>
        <p:spPr>
          <a:xfrm rot="16200000">
            <a:off x="3985390" y="5007043"/>
            <a:ext cx="807720" cy="253916"/>
          </a:xfrm>
          <a:prstGeom prst="rect">
            <a:avLst/>
          </a:prstGeom>
          <a:noFill/>
        </p:spPr>
        <p:txBody>
          <a:bodyPr wrap="square" rtlCol="0">
            <a:spAutoFit/>
          </a:bodyPr>
          <a:lstStyle/>
          <a:p>
            <a:r>
              <a:rPr lang="en-US" altLang="zh-CN" sz="1050" b="1" dirty="0"/>
              <a:t>Channel 0</a:t>
            </a:r>
            <a:endParaRPr lang="zh-CN" altLang="en-US" sz="1050" b="1" dirty="0"/>
          </a:p>
        </p:txBody>
      </p:sp>
      <p:sp>
        <p:nvSpPr>
          <p:cNvPr id="181" name="文本框 180">
            <a:extLst>
              <a:ext uri="{FF2B5EF4-FFF2-40B4-BE49-F238E27FC236}">
                <a16:creationId xmlns:a16="http://schemas.microsoft.com/office/drawing/2014/main" id="{644F483B-7508-40C5-94F6-A6F4E9483A76}"/>
              </a:ext>
            </a:extLst>
          </p:cNvPr>
          <p:cNvSpPr txBox="1"/>
          <p:nvPr/>
        </p:nvSpPr>
        <p:spPr>
          <a:xfrm rot="16200000">
            <a:off x="4419323" y="5007043"/>
            <a:ext cx="807720" cy="253916"/>
          </a:xfrm>
          <a:prstGeom prst="rect">
            <a:avLst/>
          </a:prstGeom>
          <a:noFill/>
        </p:spPr>
        <p:txBody>
          <a:bodyPr wrap="square" rtlCol="0">
            <a:spAutoFit/>
          </a:bodyPr>
          <a:lstStyle/>
          <a:p>
            <a:r>
              <a:rPr lang="en-US" altLang="zh-CN" sz="1050" b="1" dirty="0"/>
              <a:t>Channel 1</a:t>
            </a:r>
            <a:endParaRPr lang="zh-CN" altLang="en-US" sz="1050" b="1" dirty="0"/>
          </a:p>
        </p:txBody>
      </p:sp>
      <p:sp>
        <p:nvSpPr>
          <p:cNvPr id="182" name="文本框 181">
            <a:extLst>
              <a:ext uri="{FF2B5EF4-FFF2-40B4-BE49-F238E27FC236}">
                <a16:creationId xmlns:a16="http://schemas.microsoft.com/office/drawing/2014/main" id="{CDD3AFDC-695A-4B23-A5BA-DD52652D6AA4}"/>
              </a:ext>
            </a:extLst>
          </p:cNvPr>
          <p:cNvSpPr txBox="1"/>
          <p:nvPr/>
        </p:nvSpPr>
        <p:spPr>
          <a:xfrm rot="16200000">
            <a:off x="4846517" y="5007042"/>
            <a:ext cx="807720" cy="253916"/>
          </a:xfrm>
          <a:prstGeom prst="rect">
            <a:avLst/>
          </a:prstGeom>
          <a:noFill/>
        </p:spPr>
        <p:txBody>
          <a:bodyPr wrap="square" rtlCol="0">
            <a:spAutoFit/>
          </a:bodyPr>
          <a:lstStyle/>
          <a:p>
            <a:r>
              <a:rPr lang="en-US" altLang="zh-CN" sz="1050" b="1" dirty="0"/>
              <a:t>Channel 2</a:t>
            </a:r>
            <a:endParaRPr lang="zh-CN" altLang="en-US" sz="1050" b="1" dirty="0"/>
          </a:p>
        </p:txBody>
      </p:sp>
      <p:sp>
        <p:nvSpPr>
          <p:cNvPr id="183" name="文本框 182">
            <a:extLst>
              <a:ext uri="{FF2B5EF4-FFF2-40B4-BE49-F238E27FC236}">
                <a16:creationId xmlns:a16="http://schemas.microsoft.com/office/drawing/2014/main" id="{F65B97E8-1B4C-4018-BA46-AADDB16D399E}"/>
              </a:ext>
            </a:extLst>
          </p:cNvPr>
          <p:cNvSpPr txBox="1"/>
          <p:nvPr/>
        </p:nvSpPr>
        <p:spPr>
          <a:xfrm rot="16200000">
            <a:off x="3996429" y="1852365"/>
            <a:ext cx="807720" cy="253916"/>
          </a:xfrm>
          <a:prstGeom prst="rect">
            <a:avLst/>
          </a:prstGeom>
          <a:noFill/>
        </p:spPr>
        <p:txBody>
          <a:bodyPr wrap="square" rtlCol="0">
            <a:spAutoFit/>
          </a:bodyPr>
          <a:lstStyle/>
          <a:p>
            <a:r>
              <a:rPr lang="en-US" altLang="zh-CN" sz="1050" b="1" dirty="0"/>
              <a:t>Channel 0</a:t>
            </a:r>
            <a:endParaRPr lang="zh-CN" altLang="en-US" sz="1050" b="1" dirty="0"/>
          </a:p>
        </p:txBody>
      </p:sp>
      <p:sp>
        <p:nvSpPr>
          <p:cNvPr id="184" name="文本框 183">
            <a:extLst>
              <a:ext uri="{FF2B5EF4-FFF2-40B4-BE49-F238E27FC236}">
                <a16:creationId xmlns:a16="http://schemas.microsoft.com/office/drawing/2014/main" id="{A4FCA789-1FB8-4815-AB5D-F9E1EC912D0F}"/>
              </a:ext>
            </a:extLst>
          </p:cNvPr>
          <p:cNvSpPr txBox="1"/>
          <p:nvPr/>
        </p:nvSpPr>
        <p:spPr>
          <a:xfrm rot="16200000">
            <a:off x="4430362" y="1852365"/>
            <a:ext cx="807720" cy="253916"/>
          </a:xfrm>
          <a:prstGeom prst="rect">
            <a:avLst/>
          </a:prstGeom>
          <a:noFill/>
        </p:spPr>
        <p:txBody>
          <a:bodyPr wrap="square" rtlCol="0">
            <a:spAutoFit/>
          </a:bodyPr>
          <a:lstStyle/>
          <a:p>
            <a:r>
              <a:rPr lang="en-US" altLang="zh-CN" sz="1050" b="1" dirty="0"/>
              <a:t>Channel 1</a:t>
            </a:r>
            <a:endParaRPr lang="zh-CN" altLang="en-US" sz="1050" b="1" dirty="0"/>
          </a:p>
        </p:txBody>
      </p:sp>
      <p:sp>
        <p:nvSpPr>
          <p:cNvPr id="185" name="文本框 184">
            <a:extLst>
              <a:ext uri="{FF2B5EF4-FFF2-40B4-BE49-F238E27FC236}">
                <a16:creationId xmlns:a16="http://schemas.microsoft.com/office/drawing/2014/main" id="{B06EEC42-D87C-4960-9888-B9F9DAE92474}"/>
              </a:ext>
            </a:extLst>
          </p:cNvPr>
          <p:cNvSpPr txBox="1"/>
          <p:nvPr/>
        </p:nvSpPr>
        <p:spPr>
          <a:xfrm rot="16200000">
            <a:off x="4857556" y="1852364"/>
            <a:ext cx="807720" cy="253916"/>
          </a:xfrm>
          <a:prstGeom prst="rect">
            <a:avLst/>
          </a:prstGeom>
          <a:noFill/>
        </p:spPr>
        <p:txBody>
          <a:bodyPr wrap="square" rtlCol="0">
            <a:spAutoFit/>
          </a:bodyPr>
          <a:lstStyle/>
          <a:p>
            <a:r>
              <a:rPr lang="en-US" altLang="zh-CN" sz="1050" b="1" dirty="0"/>
              <a:t>Channel 2</a:t>
            </a:r>
            <a:endParaRPr lang="zh-CN" altLang="en-US" sz="1050" b="1" dirty="0"/>
          </a:p>
        </p:txBody>
      </p:sp>
      <p:grpSp>
        <p:nvGrpSpPr>
          <p:cNvPr id="201" name="组合 200">
            <a:extLst>
              <a:ext uri="{FF2B5EF4-FFF2-40B4-BE49-F238E27FC236}">
                <a16:creationId xmlns:a16="http://schemas.microsoft.com/office/drawing/2014/main" id="{26F44F5A-4A9E-4233-A852-1E5FACBF2676}"/>
              </a:ext>
            </a:extLst>
          </p:cNvPr>
          <p:cNvGrpSpPr/>
          <p:nvPr/>
        </p:nvGrpSpPr>
        <p:grpSpPr>
          <a:xfrm>
            <a:off x="6484781" y="1928467"/>
            <a:ext cx="2912588" cy="2854120"/>
            <a:chOff x="8360554" y="2494574"/>
            <a:chExt cx="2912588" cy="2854120"/>
          </a:xfrm>
        </p:grpSpPr>
        <p:sp>
          <p:nvSpPr>
            <p:cNvPr id="193" name="矩形 192">
              <a:extLst>
                <a:ext uri="{FF2B5EF4-FFF2-40B4-BE49-F238E27FC236}">
                  <a16:creationId xmlns:a16="http://schemas.microsoft.com/office/drawing/2014/main" id="{B86AE9DC-75AC-4325-8958-211608B896A5}"/>
                </a:ext>
              </a:extLst>
            </p:cNvPr>
            <p:cNvSpPr/>
            <p:nvPr/>
          </p:nvSpPr>
          <p:spPr>
            <a:xfrm>
              <a:off x="8360554" y="2494574"/>
              <a:ext cx="2912588" cy="2854120"/>
            </a:xfrm>
            <a:prstGeom prst="rect">
              <a:avLst/>
            </a:prstGeom>
            <a:solidFill>
              <a:schemeClr val="bg1">
                <a:lumMod val="95000"/>
              </a:schemeClr>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FF391CB-022B-47F7-9128-BCFBE37D4C6D}"/>
                </a:ext>
              </a:extLst>
            </p:cNvPr>
            <p:cNvSpPr/>
            <p:nvPr/>
          </p:nvSpPr>
          <p:spPr>
            <a:xfrm>
              <a:off x="8538262" y="2922733"/>
              <a:ext cx="1156376" cy="22577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7" name="矩形 186">
              <a:extLst>
                <a:ext uri="{FF2B5EF4-FFF2-40B4-BE49-F238E27FC236}">
                  <a16:creationId xmlns:a16="http://schemas.microsoft.com/office/drawing/2014/main" id="{16AFF29E-410E-42A3-8A31-8E21B9377841}"/>
                </a:ext>
              </a:extLst>
            </p:cNvPr>
            <p:cNvSpPr/>
            <p:nvPr/>
          </p:nvSpPr>
          <p:spPr>
            <a:xfrm>
              <a:off x="8686370" y="3043083"/>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0</a:t>
              </a:r>
              <a:endParaRPr lang="zh-CN" altLang="en-US" sz="1200" b="1" dirty="0">
                <a:solidFill>
                  <a:schemeClr val="tx1"/>
                </a:solidFill>
              </a:endParaRPr>
            </a:p>
          </p:txBody>
        </p:sp>
        <p:sp>
          <p:nvSpPr>
            <p:cNvPr id="188" name="矩形 187">
              <a:extLst>
                <a:ext uri="{FF2B5EF4-FFF2-40B4-BE49-F238E27FC236}">
                  <a16:creationId xmlns:a16="http://schemas.microsoft.com/office/drawing/2014/main" id="{062F4897-13DD-4C76-9398-024033EAA045}"/>
                </a:ext>
              </a:extLst>
            </p:cNvPr>
            <p:cNvSpPr/>
            <p:nvPr/>
          </p:nvSpPr>
          <p:spPr>
            <a:xfrm>
              <a:off x="8686369" y="3535076"/>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a:t>
              </a:r>
              <a:endParaRPr lang="zh-CN" altLang="en-US" sz="1200" b="1" dirty="0">
                <a:solidFill>
                  <a:schemeClr val="tx1"/>
                </a:solidFill>
              </a:endParaRPr>
            </a:p>
          </p:txBody>
        </p:sp>
        <p:sp>
          <p:nvSpPr>
            <p:cNvPr id="191" name="矩形 190">
              <a:extLst>
                <a:ext uri="{FF2B5EF4-FFF2-40B4-BE49-F238E27FC236}">
                  <a16:creationId xmlns:a16="http://schemas.microsoft.com/office/drawing/2014/main" id="{2418DBCC-6C7A-4FC6-AFAC-71F1CD3534E9}"/>
                </a:ext>
              </a:extLst>
            </p:cNvPr>
            <p:cNvSpPr/>
            <p:nvPr/>
          </p:nvSpPr>
          <p:spPr>
            <a:xfrm>
              <a:off x="8690918" y="4227268"/>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14</a:t>
              </a:r>
              <a:endParaRPr lang="zh-CN" altLang="en-US" sz="1200" b="1" dirty="0">
                <a:solidFill>
                  <a:schemeClr val="tx1"/>
                </a:solidFill>
              </a:endParaRPr>
            </a:p>
          </p:txBody>
        </p:sp>
        <p:sp>
          <p:nvSpPr>
            <p:cNvPr id="192" name="矩形 191">
              <a:extLst>
                <a:ext uri="{FF2B5EF4-FFF2-40B4-BE49-F238E27FC236}">
                  <a16:creationId xmlns:a16="http://schemas.microsoft.com/office/drawing/2014/main" id="{2F03884D-E99F-4E6F-94ED-2260C0A24820}"/>
                </a:ext>
              </a:extLst>
            </p:cNvPr>
            <p:cNvSpPr/>
            <p:nvPr/>
          </p:nvSpPr>
          <p:spPr>
            <a:xfrm>
              <a:off x="8690917" y="4719261"/>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15</a:t>
              </a:r>
              <a:endParaRPr lang="zh-CN" altLang="en-US" sz="1200" b="1" dirty="0">
                <a:solidFill>
                  <a:schemeClr val="tx1"/>
                </a:solidFill>
              </a:endParaRPr>
            </a:p>
          </p:txBody>
        </p:sp>
        <p:sp>
          <p:nvSpPr>
            <p:cNvPr id="186" name="文本框 185">
              <a:extLst>
                <a:ext uri="{FF2B5EF4-FFF2-40B4-BE49-F238E27FC236}">
                  <a16:creationId xmlns:a16="http://schemas.microsoft.com/office/drawing/2014/main" id="{0FB0CE62-83C3-4F20-B5B1-60EB2FC5B04D}"/>
                </a:ext>
              </a:extLst>
            </p:cNvPr>
            <p:cNvSpPr txBox="1"/>
            <p:nvPr/>
          </p:nvSpPr>
          <p:spPr>
            <a:xfrm>
              <a:off x="8949676" y="3857936"/>
              <a:ext cx="251927" cy="369332"/>
            </a:xfrm>
            <a:prstGeom prst="rect">
              <a:avLst/>
            </a:prstGeom>
            <a:noFill/>
          </p:spPr>
          <p:txBody>
            <a:bodyPr wrap="square" rtlCol="0">
              <a:spAutoFit/>
            </a:bodyPr>
            <a:lstStyle/>
            <a:p>
              <a:r>
                <a:rPr lang="en-US" altLang="zh-CN" b="1" dirty="0"/>
                <a:t>…</a:t>
              </a:r>
              <a:endParaRPr lang="zh-CN" altLang="en-US" b="1" dirty="0"/>
            </a:p>
          </p:txBody>
        </p:sp>
        <p:sp>
          <p:nvSpPr>
            <p:cNvPr id="194" name="矩形 193">
              <a:extLst>
                <a:ext uri="{FF2B5EF4-FFF2-40B4-BE49-F238E27FC236}">
                  <a16:creationId xmlns:a16="http://schemas.microsoft.com/office/drawing/2014/main" id="{694809A1-3BE9-435E-B97B-251732513C49}"/>
                </a:ext>
              </a:extLst>
            </p:cNvPr>
            <p:cNvSpPr/>
            <p:nvPr/>
          </p:nvSpPr>
          <p:spPr>
            <a:xfrm>
              <a:off x="9941603" y="2922733"/>
              <a:ext cx="1156376" cy="22577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5" name="矩形 194">
              <a:extLst>
                <a:ext uri="{FF2B5EF4-FFF2-40B4-BE49-F238E27FC236}">
                  <a16:creationId xmlns:a16="http://schemas.microsoft.com/office/drawing/2014/main" id="{18EB9684-8A9E-4019-A078-868EDCE1FDC4}"/>
                </a:ext>
              </a:extLst>
            </p:cNvPr>
            <p:cNvSpPr/>
            <p:nvPr/>
          </p:nvSpPr>
          <p:spPr>
            <a:xfrm>
              <a:off x="10089711" y="3043083"/>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0</a:t>
              </a:r>
              <a:endParaRPr lang="zh-CN" altLang="en-US" sz="1200" b="1" dirty="0">
                <a:solidFill>
                  <a:schemeClr val="tx1"/>
                </a:solidFill>
              </a:endParaRPr>
            </a:p>
          </p:txBody>
        </p:sp>
        <p:sp>
          <p:nvSpPr>
            <p:cNvPr id="196" name="矩形 195">
              <a:extLst>
                <a:ext uri="{FF2B5EF4-FFF2-40B4-BE49-F238E27FC236}">
                  <a16:creationId xmlns:a16="http://schemas.microsoft.com/office/drawing/2014/main" id="{36CA3F02-245A-450D-8059-571E9586F611}"/>
                </a:ext>
              </a:extLst>
            </p:cNvPr>
            <p:cNvSpPr/>
            <p:nvPr/>
          </p:nvSpPr>
          <p:spPr>
            <a:xfrm>
              <a:off x="10089710" y="3535076"/>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a:t>
              </a:r>
              <a:endParaRPr lang="zh-CN" altLang="en-US" sz="1200" b="1" dirty="0">
                <a:solidFill>
                  <a:schemeClr val="tx1"/>
                </a:solidFill>
              </a:endParaRPr>
            </a:p>
          </p:txBody>
        </p:sp>
        <p:sp>
          <p:nvSpPr>
            <p:cNvPr id="197" name="矩形 196">
              <a:extLst>
                <a:ext uri="{FF2B5EF4-FFF2-40B4-BE49-F238E27FC236}">
                  <a16:creationId xmlns:a16="http://schemas.microsoft.com/office/drawing/2014/main" id="{E604FAB6-CE3A-478A-8649-A3EAB6B46F38}"/>
                </a:ext>
              </a:extLst>
            </p:cNvPr>
            <p:cNvSpPr/>
            <p:nvPr/>
          </p:nvSpPr>
          <p:spPr>
            <a:xfrm>
              <a:off x="10094259" y="4227268"/>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14</a:t>
              </a:r>
              <a:endParaRPr lang="zh-CN" altLang="en-US" sz="1200" b="1" dirty="0">
                <a:solidFill>
                  <a:schemeClr val="tx1"/>
                </a:solidFill>
              </a:endParaRPr>
            </a:p>
          </p:txBody>
        </p:sp>
        <p:sp>
          <p:nvSpPr>
            <p:cNvPr id="198" name="矩形 197">
              <a:extLst>
                <a:ext uri="{FF2B5EF4-FFF2-40B4-BE49-F238E27FC236}">
                  <a16:creationId xmlns:a16="http://schemas.microsoft.com/office/drawing/2014/main" id="{434AD5BC-21AD-4D5B-B551-D16C2503B9B7}"/>
                </a:ext>
              </a:extLst>
            </p:cNvPr>
            <p:cNvSpPr/>
            <p:nvPr/>
          </p:nvSpPr>
          <p:spPr>
            <a:xfrm>
              <a:off x="10094258" y="4719261"/>
              <a:ext cx="875873" cy="357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bank 15</a:t>
              </a:r>
              <a:endParaRPr lang="zh-CN" altLang="en-US" sz="1200" b="1" dirty="0">
                <a:solidFill>
                  <a:schemeClr val="tx1"/>
                </a:solidFill>
              </a:endParaRPr>
            </a:p>
          </p:txBody>
        </p:sp>
        <p:sp>
          <p:nvSpPr>
            <p:cNvPr id="199" name="文本框 198">
              <a:extLst>
                <a:ext uri="{FF2B5EF4-FFF2-40B4-BE49-F238E27FC236}">
                  <a16:creationId xmlns:a16="http://schemas.microsoft.com/office/drawing/2014/main" id="{C52BD446-2CDE-4F34-A021-9E69AC6794AC}"/>
                </a:ext>
              </a:extLst>
            </p:cNvPr>
            <p:cNvSpPr txBox="1"/>
            <p:nvPr/>
          </p:nvSpPr>
          <p:spPr>
            <a:xfrm>
              <a:off x="10353017" y="3857936"/>
              <a:ext cx="251927" cy="369332"/>
            </a:xfrm>
            <a:prstGeom prst="rect">
              <a:avLst/>
            </a:prstGeom>
            <a:noFill/>
          </p:spPr>
          <p:txBody>
            <a:bodyPr wrap="square" rtlCol="0">
              <a:spAutoFit/>
            </a:bodyPr>
            <a:lstStyle/>
            <a:p>
              <a:r>
                <a:rPr lang="en-US" altLang="zh-CN" b="1" dirty="0"/>
                <a:t>…</a:t>
              </a:r>
              <a:endParaRPr lang="zh-CN" altLang="en-US" b="1" dirty="0"/>
            </a:p>
          </p:txBody>
        </p:sp>
        <p:sp>
          <p:nvSpPr>
            <p:cNvPr id="200" name="文本框 199">
              <a:extLst>
                <a:ext uri="{FF2B5EF4-FFF2-40B4-BE49-F238E27FC236}">
                  <a16:creationId xmlns:a16="http://schemas.microsoft.com/office/drawing/2014/main" id="{ABCB5318-FF05-4520-917F-D4F9A603A44A}"/>
                </a:ext>
              </a:extLst>
            </p:cNvPr>
            <p:cNvSpPr txBox="1"/>
            <p:nvPr/>
          </p:nvSpPr>
          <p:spPr>
            <a:xfrm>
              <a:off x="8817560" y="2565161"/>
              <a:ext cx="877078" cy="307777"/>
            </a:xfrm>
            <a:prstGeom prst="rect">
              <a:avLst/>
            </a:prstGeom>
            <a:noFill/>
          </p:spPr>
          <p:txBody>
            <a:bodyPr wrap="square" rtlCol="0">
              <a:spAutoFit/>
            </a:bodyPr>
            <a:lstStyle/>
            <a:p>
              <a:r>
                <a:rPr lang="en-US" altLang="zh-CN" sz="1400" b="1" dirty="0"/>
                <a:t>rank 0</a:t>
              </a:r>
              <a:endParaRPr lang="zh-CN" altLang="en-US" sz="1400" b="1" dirty="0"/>
            </a:p>
          </p:txBody>
        </p:sp>
        <p:sp>
          <p:nvSpPr>
            <p:cNvPr id="202" name="文本框 201">
              <a:extLst>
                <a:ext uri="{FF2B5EF4-FFF2-40B4-BE49-F238E27FC236}">
                  <a16:creationId xmlns:a16="http://schemas.microsoft.com/office/drawing/2014/main" id="{467B33E6-7A61-4E83-A027-BEC282FA4CA2}"/>
                </a:ext>
              </a:extLst>
            </p:cNvPr>
            <p:cNvSpPr txBox="1"/>
            <p:nvPr/>
          </p:nvSpPr>
          <p:spPr>
            <a:xfrm>
              <a:off x="10173914" y="2584611"/>
              <a:ext cx="877078" cy="307777"/>
            </a:xfrm>
            <a:prstGeom prst="rect">
              <a:avLst/>
            </a:prstGeom>
            <a:noFill/>
          </p:spPr>
          <p:txBody>
            <a:bodyPr wrap="square" rtlCol="0">
              <a:spAutoFit/>
            </a:bodyPr>
            <a:lstStyle/>
            <a:p>
              <a:r>
                <a:rPr lang="en-US" altLang="zh-CN" sz="1400" b="1" dirty="0"/>
                <a:t>rank 1</a:t>
              </a:r>
              <a:endParaRPr lang="zh-CN" altLang="en-US" sz="1400" b="1" dirty="0"/>
            </a:p>
          </p:txBody>
        </p:sp>
      </p:grpSp>
      <p:cxnSp>
        <p:nvCxnSpPr>
          <p:cNvPr id="204" name="直接箭头连接符 203">
            <a:extLst>
              <a:ext uri="{FF2B5EF4-FFF2-40B4-BE49-F238E27FC236}">
                <a16:creationId xmlns:a16="http://schemas.microsoft.com/office/drawing/2014/main" id="{BBBB0737-9615-4F80-84BE-22ED79C18705}"/>
              </a:ext>
            </a:extLst>
          </p:cNvPr>
          <p:cNvCxnSpPr>
            <a:cxnSpLocks/>
          </p:cNvCxnSpPr>
          <p:nvPr/>
        </p:nvCxnSpPr>
        <p:spPr>
          <a:xfrm>
            <a:off x="5571374" y="2623345"/>
            <a:ext cx="919666" cy="2159242"/>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a:extLst>
              <a:ext uri="{FF2B5EF4-FFF2-40B4-BE49-F238E27FC236}">
                <a16:creationId xmlns:a16="http://schemas.microsoft.com/office/drawing/2014/main" id="{06A48588-EB37-4732-9042-D28E1AECECAE}"/>
              </a:ext>
            </a:extLst>
          </p:cNvPr>
          <p:cNvCxnSpPr>
            <a:cxnSpLocks/>
          </p:cNvCxnSpPr>
          <p:nvPr/>
        </p:nvCxnSpPr>
        <p:spPr>
          <a:xfrm flipV="1">
            <a:off x="5547115" y="1933406"/>
            <a:ext cx="1003959" cy="8525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7" name="直接箭头连接符 216">
            <a:extLst>
              <a:ext uri="{FF2B5EF4-FFF2-40B4-BE49-F238E27FC236}">
                <a16:creationId xmlns:a16="http://schemas.microsoft.com/office/drawing/2014/main" id="{C04693FA-19B2-4B13-88FD-CD5B09CC5D1E}"/>
              </a:ext>
            </a:extLst>
          </p:cNvPr>
          <p:cNvCxnSpPr>
            <a:stCxn id="2" idx="3"/>
            <a:endCxn id="176" idx="1"/>
          </p:cNvCxnSpPr>
          <p:nvPr/>
        </p:nvCxnSpPr>
        <p:spPr>
          <a:xfrm flipV="1">
            <a:off x="3843823" y="3535821"/>
            <a:ext cx="497942" cy="493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81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F1AA17B5-BFF6-480C-AC28-B895FF7A9661}"/>
              </a:ext>
            </a:extLst>
          </p:cNvPr>
          <p:cNvGrpSpPr/>
          <p:nvPr/>
        </p:nvGrpSpPr>
        <p:grpSpPr>
          <a:xfrm>
            <a:off x="4250048" y="1768906"/>
            <a:ext cx="1468301" cy="2661920"/>
            <a:chOff x="3847255" y="1697999"/>
            <a:chExt cx="1468301" cy="2661920"/>
          </a:xfrm>
        </p:grpSpPr>
        <p:sp>
          <p:nvSpPr>
            <p:cNvPr id="4" name="梯形 3">
              <a:extLst>
                <a:ext uri="{FF2B5EF4-FFF2-40B4-BE49-F238E27FC236}">
                  <a16:creationId xmlns:a16="http://schemas.microsoft.com/office/drawing/2014/main" id="{42ED1FD2-74E9-40C9-AC1D-CC49CFCC66AB}"/>
                </a:ext>
              </a:extLst>
            </p:cNvPr>
            <p:cNvSpPr/>
            <p:nvPr/>
          </p:nvSpPr>
          <p:spPr>
            <a:xfrm rot="5400000">
              <a:off x="3250446" y="2294808"/>
              <a:ext cx="2661920" cy="1468301"/>
            </a:xfrm>
            <a:prstGeom prst="trapezoid">
              <a:avLst>
                <a:gd name="adj" fmla="val 62705"/>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25B5B04-46BD-42A8-9F14-87D017900950}"/>
                </a:ext>
              </a:extLst>
            </p:cNvPr>
            <p:cNvSpPr txBox="1"/>
            <p:nvPr/>
          </p:nvSpPr>
          <p:spPr>
            <a:xfrm>
              <a:off x="3907122" y="2890248"/>
              <a:ext cx="1356689" cy="307777"/>
            </a:xfrm>
            <a:prstGeom prst="rect">
              <a:avLst/>
            </a:prstGeom>
            <a:noFill/>
          </p:spPr>
          <p:txBody>
            <a:bodyPr wrap="square" rtlCol="0">
              <a:spAutoFit/>
            </a:bodyPr>
            <a:lstStyle/>
            <a:p>
              <a:r>
                <a:rPr lang="en-US" altLang="zh-CN" sz="1400" b="1" i="1" dirty="0">
                  <a:latin typeface="微软雅黑" panose="020B0503020204020204" pitchFamily="34" charset="-122"/>
                  <a:ea typeface="微软雅黑" panose="020B0503020204020204" pitchFamily="34" charset="-122"/>
                </a:rPr>
                <a:t>Recall Model</a:t>
              </a:r>
              <a:endParaRPr lang="zh-CN" altLang="en-US" sz="1400" b="1" i="1" dirty="0">
                <a:latin typeface="微软雅黑" panose="020B0503020204020204" pitchFamily="34" charset="-122"/>
                <a:ea typeface="微软雅黑" panose="020B0503020204020204" pitchFamily="34" charset="-122"/>
              </a:endParaRPr>
            </a:p>
          </p:txBody>
        </p:sp>
      </p:grpSp>
      <p:cxnSp>
        <p:nvCxnSpPr>
          <p:cNvPr id="28" name="直接箭头连接符 27">
            <a:extLst>
              <a:ext uri="{FF2B5EF4-FFF2-40B4-BE49-F238E27FC236}">
                <a16:creationId xmlns:a16="http://schemas.microsoft.com/office/drawing/2014/main" id="{4E893DB5-FB8B-4549-A432-D00FEBFD22BE}"/>
              </a:ext>
            </a:extLst>
          </p:cNvPr>
          <p:cNvCxnSpPr>
            <a:cxnSpLocks/>
            <a:stCxn id="4" idx="0"/>
            <a:endCxn id="29" idx="1"/>
          </p:cNvCxnSpPr>
          <p:nvPr/>
        </p:nvCxnSpPr>
        <p:spPr>
          <a:xfrm>
            <a:off x="5718350" y="3099866"/>
            <a:ext cx="1322661" cy="7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00B38C8-068B-44F2-AF18-3997599908F6}"/>
              </a:ext>
            </a:extLst>
          </p:cNvPr>
          <p:cNvSpPr txBox="1"/>
          <p:nvPr/>
        </p:nvSpPr>
        <p:spPr>
          <a:xfrm>
            <a:off x="5542041" y="2869032"/>
            <a:ext cx="1768566" cy="461665"/>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Possible Fault Samples</a:t>
            </a:r>
            <a:endParaRPr lang="zh-CN" altLang="en-US" sz="1200"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BE271E46-EAE4-4ECA-AE58-3B8C0E19826F}"/>
              </a:ext>
            </a:extLst>
          </p:cNvPr>
          <p:cNvGrpSpPr/>
          <p:nvPr/>
        </p:nvGrpSpPr>
        <p:grpSpPr>
          <a:xfrm>
            <a:off x="790239" y="1343494"/>
            <a:ext cx="1424677" cy="3533135"/>
            <a:chOff x="41241" y="1118815"/>
            <a:chExt cx="1404637" cy="3533135"/>
          </a:xfrm>
        </p:grpSpPr>
        <p:sp>
          <p:nvSpPr>
            <p:cNvPr id="3" name="流程图: 磁盘 2">
              <a:extLst>
                <a:ext uri="{FF2B5EF4-FFF2-40B4-BE49-F238E27FC236}">
                  <a16:creationId xmlns:a16="http://schemas.microsoft.com/office/drawing/2014/main" id="{EEDEE66C-7955-4EDB-AC4F-C44AEB445E9A}"/>
                </a:ext>
              </a:extLst>
            </p:cNvPr>
            <p:cNvSpPr/>
            <p:nvPr/>
          </p:nvSpPr>
          <p:spPr>
            <a:xfrm>
              <a:off x="41241" y="1118815"/>
              <a:ext cx="1107440" cy="924560"/>
            </a:xfrm>
            <a:prstGeom prst="flowChartMagneticDisk">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微软雅黑" panose="020B0503020204020204" pitchFamily="34" charset="-122"/>
                  <a:ea typeface="微软雅黑" panose="020B0503020204020204" pitchFamily="34" charset="-122"/>
                </a:rPr>
                <a:t>Memory Address Log</a:t>
              </a:r>
              <a:endParaRPr lang="zh-CN" altLang="en-US" sz="1200" i="1" dirty="0">
                <a:solidFill>
                  <a:schemeClr val="tx1"/>
                </a:solidFill>
                <a:latin typeface="微软雅黑" panose="020B0503020204020204" pitchFamily="34" charset="-122"/>
                <a:ea typeface="微软雅黑" panose="020B0503020204020204" pitchFamily="34" charset="-122"/>
              </a:endParaRPr>
            </a:p>
          </p:txBody>
        </p:sp>
        <p:sp>
          <p:nvSpPr>
            <p:cNvPr id="38" name="流程图: 磁盘 37">
              <a:extLst>
                <a:ext uri="{FF2B5EF4-FFF2-40B4-BE49-F238E27FC236}">
                  <a16:creationId xmlns:a16="http://schemas.microsoft.com/office/drawing/2014/main" id="{B33100AE-053C-4B65-B193-89D09FF02ED3}"/>
                </a:ext>
              </a:extLst>
            </p:cNvPr>
            <p:cNvSpPr/>
            <p:nvPr/>
          </p:nvSpPr>
          <p:spPr>
            <a:xfrm>
              <a:off x="41241" y="2423102"/>
              <a:ext cx="1107440" cy="924560"/>
            </a:xfrm>
            <a:prstGeom prst="flowChartMagneticDisk">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微软雅黑" panose="020B0503020204020204" pitchFamily="34" charset="-122"/>
                  <a:ea typeface="微软雅黑" panose="020B0503020204020204" pitchFamily="34" charset="-122"/>
                </a:rPr>
                <a:t>MCE Log</a:t>
              </a:r>
              <a:endParaRPr lang="zh-CN" altLang="en-US" sz="1200" i="1" dirty="0">
                <a:solidFill>
                  <a:schemeClr val="tx1"/>
                </a:solidFill>
                <a:latin typeface="微软雅黑" panose="020B0503020204020204" pitchFamily="34" charset="-122"/>
                <a:ea typeface="微软雅黑" panose="020B0503020204020204" pitchFamily="34" charset="-122"/>
              </a:endParaRPr>
            </a:p>
          </p:txBody>
        </p:sp>
        <p:sp>
          <p:nvSpPr>
            <p:cNvPr id="39" name="流程图: 磁盘 38">
              <a:extLst>
                <a:ext uri="{FF2B5EF4-FFF2-40B4-BE49-F238E27FC236}">
                  <a16:creationId xmlns:a16="http://schemas.microsoft.com/office/drawing/2014/main" id="{6F99A1CC-301A-4761-B219-A101D0A8A5C1}"/>
                </a:ext>
              </a:extLst>
            </p:cNvPr>
            <p:cNvSpPr/>
            <p:nvPr/>
          </p:nvSpPr>
          <p:spPr>
            <a:xfrm>
              <a:off x="41241" y="3727390"/>
              <a:ext cx="1107440" cy="924560"/>
            </a:xfrm>
            <a:prstGeom prst="flowChartMagneticDisk">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微软雅黑" panose="020B0503020204020204" pitchFamily="34" charset="-122"/>
                  <a:ea typeface="微软雅黑" panose="020B0503020204020204" pitchFamily="34" charset="-122"/>
                </a:rPr>
                <a:t>Kernel Log</a:t>
              </a:r>
              <a:endParaRPr lang="zh-CN" altLang="en-US" sz="1200" i="1" dirty="0">
                <a:solidFill>
                  <a:schemeClr val="tx1"/>
                </a:solidFill>
                <a:latin typeface="微软雅黑" panose="020B0503020204020204" pitchFamily="34" charset="-122"/>
                <a:ea typeface="微软雅黑" panose="020B0503020204020204" pitchFamily="34" charset="-122"/>
              </a:endParaRPr>
            </a:p>
          </p:txBody>
        </p:sp>
        <p:cxnSp>
          <p:nvCxnSpPr>
            <p:cNvPr id="22" name="连接符: 肘形 21">
              <a:extLst>
                <a:ext uri="{FF2B5EF4-FFF2-40B4-BE49-F238E27FC236}">
                  <a16:creationId xmlns:a16="http://schemas.microsoft.com/office/drawing/2014/main" id="{2F63BDF9-659F-436F-9ABB-5FE082A98736}"/>
                </a:ext>
              </a:extLst>
            </p:cNvPr>
            <p:cNvCxnSpPr>
              <a:cxnSpLocks/>
              <a:stCxn id="3" idx="4"/>
              <a:endCxn id="41" idx="1"/>
            </p:cNvCxnSpPr>
            <p:nvPr/>
          </p:nvCxnSpPr>
          <p:spPr>
            <a:xfrm>
              <a:off x="1148681" y="1581095"/>
              <a:ext cx="297197" cy="129899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EE31177-7625-43D1-A3D0-AFC3C3FD6C5D}"/>
              </a:ext>
            </a:extLst>
          </p:cNvPr>
          <p:cNvSpPr txBox="1"/>
          <p:nvPr/>
        </p:nvSpPr>
        <p:spPr>
          <a:xfrm>
            <a:off x="3843128" y="5102850"/>
            <a:ext cx="2522950" cy="1269258"/>
          </a:xfrm>
          <a:prstGeom prst="rect">
            <a:avLst/>
          </a:prstGeom>
          <a:noFill/>
        </p:spPr>
        <p:txBody>
          <a:bodyPr wrap="square" rtlCol="0">
            <a:spAutoFit/>
          </a:bodyPr>
          <a:lstStyle/>
          <a:p>
            <a:pPr>
              <a:lnSpc>
                <a:spcPct val="130000"/>
              </a:lnSpc>
            </a:pPr>
            <a:r>
              <a:rPr lang="en-US" altLang="zh-CN" sz="1200" b="1" i="1" dirty="0">
                <a:latin typeface="微软雅黑" panose="020B0503020204020204" pitchFamily="34" charset="-122"/>
                <a:ea typeface="微软雅黑" panose="020B0503020204020204" pitchFamily="34" charset="-122"/>
              </a:rPr>
              <a:t>Stage 1(Recall Stage): </a:t>
            </a:r>
          </a:p>
          <a:p>
            <a:pPr>
              <a:lnSpc>
                <a:spcPct val="130000"/>
              </a:lnSpc>
            </a:pPr>
            <a:r>
              <a:rPr lang="zh-CN" altLang="en-US" sz="1200" dirty="0">
                <a:latin typeface="微软雅黑" panose="020B0503020204020204" pitchFamily="34" charset="-122"/>
                <a:ea typeface="微软雅黑" panose="020B0503020204020204" pitchFamily="34" charset="-122"/>
              </a:rPr>
              <a:t>利用召回模型，依据机器指定窗口上的信息与历史日志信息，判断该机器在窗口上未来</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天是否有发生故障的可能。</a:t>
            </a:r>
          </a:p>
        </p:txBody>
      </p:sp>
      <p:sp>
        <p:nvSpPr>
          <p:cNvPr id="53" name="文本框 52">
            <a:extLst>
              <a:ext uri="{FF2B5EF4-FFF2-40B4-BE49-F238E27FC236}">
                <a16:creationId xmlns:a16="http://schemas.microsoft.com/office/drawing/2014/main" id="{65AD1D50-1149-42E5-8188-D4DC0C26328F}"/>
              </a:ext>
            </a:extLst>
          </p:cNvPr>
          <p:cNvSpPr txBox="1"/>
          <p:nvPr/>
        </p:nvSpPr>
        <p:spPr>
          <a:xfrm>
            <a:off x="6625160" y="5102850"/>
            <a:ext cx="2522951" cy="1509324"/>
          </a:xfrm>
          <a:prstGeom prst="rect">
            <a:avLst/>
          </a:prstGeom>
          <a:noFill/>
        </p:spPr>
        <p:txBody>
          <a:bodyPr wrap="square" rtlCol="0">
            <a:spAutoFit/>
          </a:bodyPr>
          <a:lstStyle/>
          <a:p>
            <a:pPr algn="just">
              <a:lnSpc>
                <a:spcPct val="130000"/>
              </a:lnSpc>
            </a:pPr>
            <a:r>
              <a:rPr lang="en-US" altLang="zh-CN" sz="1200" b="1" i="1" dirty="0">
                <a:latin typeface="微软雅黑" panose="020B0503020204020204" pitchFamily="34" charset="-122"/>
                <a:ea typeface="微软雅黑" panose="020B0503020204020204" pitchFamily="34" charset="-122"/>
              </a:rPr>
              <a:t>Stage 2(Prediction Stage):</a:t>
            </a:r>
          </a:p>
          <a:p>
            <a:pPr algn="just">
              <a:lnSpc>
                <a:spcPct val="130000"/>
              </a:lnSpc>
            </a:pPr>
            <a:r>
              <a:rPr lang="zh-CN" altLang="en-US" sz="1200" dirty="0">
                <a:latin typeface="微软雅黑" panose="020B0503020204020204" pitchFamily="34" charset="-122"/>
                <a:ea typeface="微软雅黑" panose="020B0503020204020204" pitchFamily="34" charset="-122"/>
              </a:rPr>
              <a:t>对于被召回模型召回的机器，进一步利用回归模型，判断机器在给定的观测窗口上，未来发生故障的具体时间。若具体时间小于给定阈值，则判断该机器未来</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天会发生故障。</a:t>
            </a:r>
          </a:p>
        </p:txBody>
      </p:sp>
      <p:graphicFrame>
        <p:nvGraphicFramePr>
          <p:cNvPr id="36" name="表格 35">
            <a:extLst>
              <a:ext uri="{FF2B5EF4-FFF2-40B4-BE49-F238E27FC236}">
                <a16:creationId xmlns:a16="http://schemas.microsoft.com/office/drawing/2014/main" id="{F39C9489-2F3C-4E53-9FE9-D2EE5161C164}"/>
              </a:ext>
            </a:extLst>
          </p:cNvPr>
          <p:cNvGraphicFramePr>
            <a:graphicFrameLocks noGrp="1"/>
          </p:cNvGraphicFramePr>
          <p:nvPr>
            <p:extLst>
              <p:ext uri="{D42A27DB-BD31-4B8C-83A1-F6EECF244321}">
                <p14:modId xmlns:p14="http://schemas.microsoft.com/office/powerpoint/2010/main" val="318994625"/>
              </p:ext>
            </p:extLst>
          </p:nvPr>
        </p:nvGraphicFramePr>
        <p:xfrm>
          <a:off x="9216506" y="1911086"/>
          <a:ext cx="2683174" cy="2113280"/>
        </p:xfrm>
        <a:graphic>
          <a:graphicData uri="http://schemas.openxmlformats.org/drawingml/2006/table">
            <a:tbl>
              <a:tblPr firstRow="1" bandRow="1">
                <a:tableStyleId>{5C22544A-7EE6-4342-B048-85BDC9FD1C3A}</a:tableStyleId>
              </a:tblPr>
              <a:tblGrid>
                <a:gridCol w="1341587">
                  <a:extLst>
                    <a:ext uri="{9D8B030D-6E8A-4147-A177-3AD203B41FA5}">
                      <a16:colId xmlns:a16="http://schemas.microsoft.com/office/drawing/2014/main" val="2304720635"/>
                    </a:ext>
                  </a:extLst>
                </a:gridCol>
                <a:gridCol w="1341587">
                  <a:extLst>
                    <a:ext uri="{9D8B030D-6E8A-4147-A177-3AD203B41FA5}">
                      <a16:colId xmlns:a16="http://schemas.microsoft.com/office/drawing/2014/main" val="3268512214"/>
                    </a:ext>
                  </a:extLst>
                </a:gridCol>
              </a:tblGrid>
              <a:tr h="370840">
                <a:tc>
                  <a:txBody>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Serial Number</a:t>
                      </a:r>
                      <a:endParaRPr lang="zh-CN" altLang="en-US" sz="1200" dirty="0">
                        <a:solidFill>
                          <a:schemeClr val="bg1"/>
                        </a:solidFill>
                        <a:latin typeface="微软雅黑" panose="020B0503020204020204" pitchFamily="34" charset="-122"/>
                        <a:ea typeface="微软雅黑" panose="020B0503020204020204" pitchFamily="34" charset="-122"/>
                      </a:endParaRPr>
                    </a:p>
                  </a:txBody>
                  <a:tcPr anchor="ctr">
                    <a:solidFill>
                      <a:schemeClr val="tx1">
                        <a:lumMod val="95000"/>
                        <a:lumOff val="5000"/>
                      </a:schemeClr>
                    </a:solidFill>
                  </a:tcPr>
                </a:tc>
                <a:tc>
                  <a:txBody>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Fault Time</a:t>
                      </a:r>
                      <a:endParaRPr lang="zh-CN" altLang="en-US" sz="1200" dirty="0">
                        <a:solidFill>
                          <a:schemeClr val="bg1"/>
                        </a:solidFill>
                        <a:latin typeface="微软雅黑" panose="020B0503020204020204" pitchFamily="34" charset="-122"/>
                        <a:ea typeface="微软雅黑" panose="020B0503020204020204" pitchFamily="34" charset="-122"/>
                      </a:endParaRPr>
                    </a:p>
                  </a:txBody>
                  <a:tcPr anchor="ctr">
                    <a:solidFill>
                      <a:schemeClr val="tx1">
                        <a:lumMod val="95000"/>
                        <a:lumOff val="5000"/>
                      </a:schemeClr>
                    </a:solidFill>
                  </a:tcPr>
                </a:tc>
                <a:extLst>
                  <a:ext uri="{0D108BD9-81ED-4DB2-BD59-A6C34878D82A}">
                    <a16:rowId xmlns:a16="http://schemas.microsoft.com/office/drawing/2014/main" val="850889189"/>
                  </a:ext>
                </a:extLst>
              </a:tr>
              <a:tr h="370840">
                <a:tc>
                  <a:txBody>
                    <a:bodyPr/>
                    <a:lstStyle/>
                    <a:p>
                      <a:pPr algn="ctr"/>
                      <a:r>
                        <a:rPr lang="en-US" altLang="zh-CN" sz="1200" b="1" i="1" dirty="0" err="1"/>
                        <a:t>serial_number</a:t>
                      </a:r>
                      <a:r>
                        <a:rPr lang="en-US" altLang="zh-CN" sz="1200" b="1" i="1" dirty="0"/>
                        <a:t> 19216</a:t>
                      </a:r>
                      <a:endParaRPr lang="zh-CN" altLang="en-US" sz="1200" b="1" i="1" dirty="0"/>
                    </a:p>
                  </a:txBody>
                  <a:tcPr anchor="ctr">
                    <a:solidFill>
                      <a:schemeClr val="bg1">
                        <a:lumMod val="85000"/>
                      </a:schemeClr>
                    </a:solidFill>
                  </a:tcPr>
                </a:tc>
                <a:tc>
                  <a:txBody>
                    <a:bodyPr/>
                    <a:lstStyle/>
                    <a:p>
                      <a:pPr algn="ctr"/>
                      <a:r>
                        <a:rPr lang="en-US" altLang="zh-CN" sz="1200" b="1" i="1" dirty="0"/>
                        <a:t>2019-07-02 14:54:00</a:t>
                      </a:r>
                      <a:endParaRPr lang="zh-CN" altLang="en-US" sz="1200" b="1" i="1" dirty="0"/>
                    </a:p>
                  </a:txBody>
                  <a:tcPr anchor="ctr">
                    <a:solidFill>
                      <a:schemeClr val="bg1">
                        <a:lumMod val="85000"/>
                      </a:schemeClr>
                    </a:solidFill>
                  </a:tcPr>
                </a:tc>
                <a:extLst>
                  <a:ext uri="{0D108BD9-81ED-4DB2-BD59-A6C34878D82A}">
                    <a16:rowId xmlns:a16="http://schemas.microsoft.com/office/drawing/2014/main" val="2793897920"/>
                  </a:ext>
                </a:extLst>
              </a:tr>
              <a:tr h="370840">
                <a:tc>
                  <a:txBody>
                    <a:bodyPr/>
                    <a:lstStyle/>
                    <a:p>
                      <a:pPr algn="ctr"/>
                      <a:r>
                        <a:rPr lang="en-US" altLang="zh-CN" sz="1200" b="1" i="1" dirty="0" err="1"/>
                        <a:t>serial_number</a:t>
                      </a:r>
                      <a:r>
                        <a:rPr lang="en-US" altLang="zh-CN" sz="1200" b="1" i="1" dirty="0"/>
                        <a:t> 21993</a:t>
                      </a:r>
                      <a:endParaRPr lang="zh-CN" altLang="en-US" sz="1200" b="1" i="1" dirty="0"/>
                    </a:p>
                  </a:txBody>
                  <a:tcPr anchor="ctr">
                    <a:solidFill>
                      <a:schemeClr val="bg1">
                        <a:lumMod val="85000"/>
                      </a:schemeClr>
                    </a:solidFill>
                  </a:tcPr>
                </a:tc>
                <a:tc>
                  <a:txBody>
                    <a:bodyPr/>
                    <a:lstStyle/>
                    <a:p>
                      <a:pPr algn="ctr"/>
                      <a:r>
                        <a:rPr lang="en-US" altLang="zh-CN" sz="1200" b="1" i="1" dirty="0"/>
                        <a:t>2019-07-22 05:14:20</a:t>
                      </a:r>
                      <a:endParaRPr lang="zh-CN" altLang="en-US" sz="1200" b="1" i="1" dirty="0"/>
                    </a:p>
                  </a:txBody>
                  <a:tcPr anchor="ctr">
                    <a:solidFill>
                      <a:schemeClr val="bg1">
                        <a:lumMod val="85000"/>
                      </a:schemeClr>
                    </a:solidFill>
                  </a:tcPr>
                </a:tc>
                <a:extLst>
                  <a:ext uri="{0D108BD9-81ED-4DB2-BD59-A6C34878D82A}">
                    <a16:rowId xmlns:a16="http://schemas.microsoft.com/office/drawing/2014/main" val="1548586887"/>
                  </a:ext>
                </a:extLst>
              </a:tr>
              <a:tr h="370840">
                <a:tc>
                  <a:txBody>
                    <a:bodyPr/>
                    <a:lstStyle/>
                    <a:p>
                      <a:pPr algn="ctr"/>
                      <a:r>
                        <a:rPr lang="en-US" altLang="zh-CN" sz="1200" b="1" i="1" dirty="0"/>
                        <a:t>…</a:t>
                      </a:r>
                      <a:endParaRPr lang="zh-CN" altLang="en-US" sz="1200" b="1" i="1" dirty="0"/>
                    </a:p>
                  </a:txBody>
                  <a:tcPr anchor="ctr">
                    <a:solidFill>
                      <a:schemeClr val="bg1">
                        <a:lumMod val="85000"/>
                      </a:schemeClr>
                    </a:solidFill>
                  </a:tcPr>
                </a:tc>
                <a:tc>
                  <a:txBody>
                    <a:bodyPr/>
                    <a:lstStyle/>
                    <a:p>
                      <a:pPr algn="ctr"/>
                      <a:r>
                        <a:rPr lang="en-US" altLang="zh-CN" sz="1200" b="1" i="1" dirty="0"/>
                        <a:t>…</a:t>
                      </a:r>
                      <a:endParaRPr lang="zh-CN" altLang="en-US" sz="1200" b="1" i="1" dirty="0"/>
                    </a:p>
                  </a:txBody>
                  <a:tcPr anchor="ctr">
                    <a:solidFill>
                      <a:schemeClr val="bg1">
                        <a:lumMod val="85000"/>
                      </a:schemeClr>
                    </a:solidFill>
                  </a:tcPr>
                </a:tc>
                <a:extLst>
                  <a:ext uri="{0D108BD9-81ED-4DB2-BD59-A6C34878D82A}">
                    <a16:rowId xmlns:a16="http://schemas.microsoft.com/office/drawing/2014/main" val="449415558"/>
                  </a:ext>
                </a:extLst>
              </a:tr>
              <a:tr h="370840">
                <a:tc>
                  <a:txBody>
                    <a:bodyPr/>
                    <a:lstStyle/>
                    <a:p>
                      <a:pPr algn="ctr"/>
                      <a:r>
                        <a:rPr lang="en-US" altLang="zh-CN" sz="1200" b="1" i="1" dirty="0" err="1"/>
                        <a:t>serial_number</a:t>
                      </a:r>
                      <a:r>
                        <a:rPr lang="en-US" altLang="zh-CN" sz="1200" b="1" i="1" dirty="0"/>
                        <a:t> 20304</a:t>
                      </a:r>
                      <a:endParaRPr lang="zh-CN" altLang="en-US" sz="1200" b="1" i="1" dirty="0"/>
                    </a:p>
                  </a:txBody>
                  <a:tcPr anchor="ctr">
                    <a:solidFill>
                      <a:schemeClr val="bg1">
                        <a:lumMod val="85000"/>
                      </a:schemeClr>
                    </a:solidFill>
                  </a:tcPr>
                </a:tc>
                <a:tc>
                  <a:txBody>
                    <a:bodyPr/>
                    <a:lstStyle/>
                    <a:p>
                      <a:pPr algn="ctr"/>
                      <a:r>
                        <a:rPr lang="en-US" altLang="zh-CN" sz="1200" b="1" i="1" dirty="0"/>
                        <a:t>2019-07-12 10:22:40</a:t>
                      </a:r>
                      <a:endParaRPr lang="zh-CN" altLang="en-US" sz="1200" b="1" i="1" dirty="0"/>
                    </a:p>
                  </a:txBody>
                  <a:tcPr anchor="ctr">
                    <a:solidFill>
                      <a:schemeClr val="bg1">
                        <a:lumMod val="85000"/>
                      </a:schemeClr>
                    </a:solidFill>
                  </a:tcPr>
                </a:tc>
                <a:extLst>
                  <a:ext uri="{0D108BD9-81ED-4DB2-BD59-A6C34878D82A}">
                    <a16:rowId xmlns:a16="http://schemas.microsoft.com/office/drawing/2014/main" val="1288377878"/>
                  </a:ext>
                </a:extLst>
              </a:tr>
            </a:tbl>
          </a:graphicData>
        </a:graphic>
      </p:graphicFrame>
      <p:sp>
        <p:nvSpPr>
          <p:cNvPr id="41" name="矩形: 圆角 40">
            <a:extLst>
              <a:ext uri="{FF2B5EF4-FFF2-40B4-BE49-F238E27FC236}">
                <a16:creationId xmlns:a16="http://schemas.microsoft.com/office/drawing/2014/main" id="{2E93B6C7-9524-4643-9075-117ED8A1CBCE}"/>
              </a:ext>
            </a:extLst>
          </p:cNvPr>
          <p:cNvSpPr/>
          <p:nvPr/>
        </p:nvSpPr>
        <p:spPr>
          <a:xfrm>
            <a:off x="2214916" y="2736295"/>
            <a:ext cx="1628210" cy="736944"/>
          </a:xfrm>
          <a:prstGeom prst="round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Stream Feature Engineering</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C07CB43F-9B20-4B48-B71A-2BADB8F60ED7}"/>
              </a:ext>
            </a:extLst>
          </p:cNvPr>
          <p:cNvCxnSpPr>
            <a:stCxn id="38" idx="4"/>
            <a:endCxn id="41" idx="1"/>
          </p:cNvCxnSpPr>
          <p:nvPr/>
        </p:nvCxnSpPr>
        <p:spPr>
          <a:xfrm flipV="1">
            <a:off x="1913479" y="3104767"/>
            <a:ext cx="301437" cy="52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37240FF0-46DD-4B44-B105-3685C7FC6283}"/>
              </a:ext>
            </a:extLst>
          </p:cNvPr>
          <p:cNvCxnSpPr>
            <a:stCxn id="39" idx="4"/>
            <a:endCxn id="41" idx="1"/>
          </p:cNvCxnSpPr>
          <p:nvPr/>
        </p:nvCxnSpPr>
        <p:spPr>
          <a:xfrm flipV="1">
            <a:off x="1913479" y="3104767"/>
            <a:ext cx="301437" cy="130958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63551C5-8317-40D2-94F4-AAB0ED0106A2}"/>
              </a:ext>
            </a:extLst>
          </p:cNvPr>
          <p:cNvCxnSpPr>
            <a:stCxn id="41" idx="3"/>
            <a:endCxn id="4" idx="2"/>
          </p:cNvCxnSpPr>
          <p:nvPr/>
        </p:nvCxnSpPr>
        <p:spPr>
          <a:xfrm flipV="1">
            <a:off x="3843126" y="3099866"/>
            <a:ext cx="406923" cy="4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圆角 66">
            <a:extLst>
              <a:ext uri="{FF2B5EF4-FFF2-40B4-BE49-F238E27FC236}">
                <a16:creationId xmlns:a16="http://schemas.microsoft.com/office/drawing/2014/main" id="{801FE9C7-EA1B-4B5E-A0E5-C9D47218448E}"/>
              </a:ext>
            </a:extLst>
          </p:cNvPr>
          <p:cNvSpPr/>
          <p:nvPr/>
        </p:nvSpPr>
        <p:spPr>
          <a:xfrm>
            <a:off x="670334" y="1227850"/>
            <a:ext cx="3285359" cy="3772834"/>
          </a:xfrm>
          <a:prstGeom prst="roundRect">
            <a:avLst>
              <a:gd name="adj" fmla="val 827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a:extLst>
              <a:ext uri="{FF2B5EF4-FFF2-40B4-BE49-F238E27FC236}">
                <a16:creationId xmlns:a16="http://schemas.microsoft.com/office/drawing/2014/main" id="{25A443F7-0A9C-4646-800E-DF20E23FDEAB}"/>
              </a:ext>
            </a:extLst>
          </p:cNvPr>
          <p:cNvSpPr/>
          <p:nvPr/>
        </p:nvSpPr>
        <p:spPr>
          <a:xfrm>
            <a:off x="4098356" y="1227850"/>
            <a:ext cx="1772143" cy="3772834"/>
          </a:xfrm>
          <a:prstGeom prst="roundRect">
            <a:avLst>
              <a:gd name="adj" fmla="val 827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61799D96-CC36-43A7-8CE5-8EC00E4C5424}"/>
              </a:ext>
            </a:extLst>
          </p:cNvPr>
          <p:cNvSpPr/>
          <p:nvPr/>
        </p:nvSpPr>
        <p:spPr>
          <a:xfrm>
            <a:off x="6958061" y="1227850"/>
            <a:ext cx="1772143" cy="3772834"/>
          </a:xfrm>
          <a:prstGeom prst="roundRect">
            <a:avLst>
              <a:gd name="adj" fmla="val 827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79306BE6-7443-4F07-B864-0994F4DB2D2D}"/>
              </a:ext>
            </a:extLst>
          </p:cNvPr>
          <p:cNvSpPr txBox="1"/>
          <p:nvPr/>
        </p:nvSpPr>
        <p:spPr>
          <a:xfrm>
            <a:off x="790239" y="5115484"/>
            <a:ext cx="3052887" cy="789127"/>
          </a:xfrm>
          <a:prstGeom prst="rect">
            <a:avLst/>
          </a:prstGeom>
          <a:noFill/>
        </p:spPr>
        <p:txBody>
          <a:bodyPr wrap="square" rtlCol="0">
            <a:spAutoFit/>
          </a:bodyPr>
          <a:lstStyle/>
          <a:p>
            <a:pPr>
              <a:lnSpc>
                <a:spcPct val="130000"/>
              </a:lnSpc>
            </a:pPr>
            <a:r>
              <a:rPr lang="en-US" altLang="zh-CN" sz="1200" b="1" i="1" dirty="0">
                <a:latin typeface="微软雅黑" panose="020B0503020204020204" pitchFamily="34" charset="-122"/>
                <a:ea typeface="微软雅黑" panose="020B0503020204020204" pitchFamily="34" charset="-122"/>
              </a:rPr>
              <a:t>Stage 0(Feature Engineering Stage): </a:t>
            </a:r>
            <a:r>
              <a:rPr lang="zh-CN" altLang="en-US" sz="1200" dirty="0">
                <a:latin typeface="微软雅黑" panose="020B0503020204020204" pitchFamily="34" charset="-122"/>
                <a:ea typeface="微软雅黑" panose="020B0503020204020204" pitchFamily="34" charset="-122"/>
              </a:rPr>
              <a:t>实时抽取日志的频次统计特征与原理性特征，组成训练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测试数据。</a:t>
            </a:r>
          </a:p>
        </p:txBody>
      </p:sp>
      <p:sp>
        <p:nvSpPr>
          <p:cNvPr id="29" name="矩形: 圆角 28">
            <a:extLst>
              <a:ext uri="{FF2B5EF4-FFF2-40B4-BE49-F238E27FC236}">
                <a16:creationId xmlns:a16="http://schemas.microsoft.com/office/drawing/2014/main" id="{7E6BE613-2F2B-4549-BD4B-79B5494DD207}"/>
              </a:ext>
            </a:extLst>
          </p:cNvPr>
          <p:cNvSpPr/>
          <p:nvPr/>
        </p:nvSpPr>
        <p:spPr>
          <a:xfrm>
            <a:off x="7041011" y="2738942"/>
            <a:ext cx="1628210" cy="736944"/>
          </a:xfrm>
          <a:prstGeom prst="round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Fault Time Prediction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7" name="箭头: 右 36">
            <a:extLst>
              <a:ext uri="{FF2B5EF4-FFF2-40B4-BE49-F238E27FC236}">
                <a16:creationId xmlns:a16="http://schemas.microsoft.com/office/drawing/2014/main" id="{8CCC5DC8-373F-4B04-A124-85FD17E8700F}"/>
              </a:ext>
            </a:extLst>
          </p:cNvPr>
          <p:cNvSpPr/>
          <p:nvPr/>
        </p:nvSpPr>
        <p:spPr>
          <a:xfrm>
            <a:off x="8669186" y="2918163"/>
            <a:ext cx="567027" cy="33855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26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表格 86">
            <a:extLst>
              <a:ext uri="{FF2B5EF4-FFF2-40B4-BE49-F238E27FC236}">
                <a16:creationId xmlns:a16="http://schemas.microsoft.com/office/drawing/2014/main" id="{50866D75-70E5-412C-993B-02952CCFE5C3}"/>
              </a:ext>
            </a:extLst>
          </p:cNvPr>
          <p:cNvGraphicFramePr>
            <a:graphicFrameLocks noGrp="1"/>
          </p:cNvGraphicFramePr>
          <p:nvPr>
            <p:extLst>
              <p:ext uri="{D42A27DB-BD31-4B8C-83A1-F6EECF244321}">
                <p14:modId xmlns:p14="http://schemas.microsoft.com/office/powerpoint/2010/main" val="3564665745"/>
              </p:ext>
            </p:extLst>
          </p:nvPr>
        </p:nvGraphicFramePr>
        <p:xfrm>
          <a:off x="767782" y="1495580"/>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sp>
        <p:nvSpPr>
          <p:cNvPr id="5" name="文本框 4">
            <a:extLst>
              <a:ext uri="{FF2B5EF4-FFF2-40B4-BE49-F238E27FC236}">
                <a16:creationId xmlns:a16="http://schemas.microsoft.com/office/drawing/2014/main" id="{FF7D53D2-8B47-4FE9-858A-74A280A72BF9}"/>
              </a:ext>
            </a:extLst>
          </p:cNvPr>
          <p:cNvSpPr txBox="1"/>
          <p:nvPr/>
        </p:nvSpPr>
        <p:spPr>
          <a:xfrm>
            <a:off x="675095" y="806408"/>
            <a:ext cx="3503772"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Stage 1: </a:t>
            </a:r>
            <a:r>
              <a:rPr lang="en-US" altLang="zh-CN" sz="1600" dirty="0">
                <a:latin typeface="微软雅黑" panose="020B0503020204020204" pitchFamily="34" charset="-122"/>
                <a:ea typeface="微软雅黑" panose="020B0503020204020204" pitchFamily="34" charset="-122"/>
              </a:rPr>
              <a:t>Recall Model Training</a:t>
            </a:r>
            <a:endParaRPr lang="zh-CN" altLang="en-US" sz="1600" dirty="0">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55F121B1-4843-4C00-A4B0-83B2E89D2221}"/>
              </a:ext>
            </a:extLst>
          </p:cNvPr>
          <p:cNvSpPr/>
          <p:nvPr/>
        </p:nvSpPr>
        <p:spPr>
          <a:xfrm>
            <a:off x="767781" y="1392285"/>
            <a:ext cx="2706939" cy="577429"/>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FA04B2B-373B-46D4-B095-AECF6C3F9B4C}"/>
              </a:ext>
            </a:extLst>
          </p:cNvPr>
          <p:cNvSpPr/>
          <p:nvPr/>
        </p:nvSpPr>
        <p:spPr>
          <a:xfrm>
            <a:off x="4893829" y="880547"/>
            <a:ext cx="416767" cy="2293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9DCCC37-BB7C-4E60-8281-5A3A1B5368C9}"/>
              </a:ext>
            </a:extLst>
          </p:cNvPr>
          <p:cNvSpPr/>
          <p:nvPr/>
        </p:nvSpPr>
        <p:spPr>
          <a:xfrm>
            <a:off x="6485008" y="885521"/>
            <a:ext cx="416767" cy="22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BD6BDCF-B920-44E5-A713-4C77E118F199}"/>
              </a:ext>
            </a:extLst>
          </p:cNvPr>
          <p:cNvSpPr txBox="1"/>
          <p:nvPr/>
        </p:nvSpPr>
        <p:spPr>
          <a:xfrm>
            <a:off x="531059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Training Data</a:t>
            </a:r>
            <a:endParaRPr lang="zh-CN" altLang="en-US" sz="1100" b="1" dirty="0">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6E21730B-0BEA-430E-B8B8-72FB571B3BF4}"/>
              </a:ext>
            </a:extLst>
          </p:cNvPr>
          <p:cNvSpPr txBox="1"/>
          <p:nvPr/>
        </p:nvSpPr>
        <p:spPr>
          <a:xfrm>
            <a:off x="690177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Validation Data</a:t>
            </a:r>
            <a:endParaRPr lang="zh-CN" altLang="en-US" sz="1100" b="1"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2935FEA4-2538-458D-8CE1-F444F246BA12}"/>
              </a:ext>
            </a:extLst>
          </p:cNvPr>
          <p:cNvSpPr/>
          <p:nvPr/>
        </p:nvSpPr>
        <p:spPr>
          <a:xfrm>
            <a:off x="8175509" y="880547"/>
            <a:ext cx="416767" cy="2293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F8F5B351-2FF1-4369-A9DF-B07E4FF15C5D}"/>
              </a:ext>
            </a:extLst>
          </p:cNvPr>
          <p:cNvSpPr/>
          <p:nvPr/>
        </p:nvSpPr>
        <p:spPr>
          <a:xfrm>
            <a:off x="9770628" y="885521"/>
            <a:ext cx="416767" cy="229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032AFC37-42B6-4185-9A40-C9DFDAA4B009}"/>
              </a:ext>
            </a:extLst>
          </p:cNvPr>
          <p:cNvSpPr txBox="1"/>
          <p:nvPr/>
        </p:nvSpPr>
        <p:spPr>
          <a:xfrm>
            <a:off x="859227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Not Used Data</a:t>
            </a:r>
            <a:endParaRPr lang="zh-CN" altLang="en-US" sz="1100" b="1"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F7E5D1D5-8589-409C-B8CB-D0EA3F0F54EB}"/>
              </a:ext>
            </a:extLst>
          </p:cNvPr>
          <p:cNvSpPr txBox="1"/>
          <p:nvPr/>
        </p:nvSpPr>
        <p:spPr>
          <a:xfrm>
            <a:off x="1018739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Prediction Data</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101" name="表格 100">
            <a:extLst>
              <a:ext uri="{FF2B5EF4-FFF2-40B4-BE49-F238E27FC236}">
                <a16:creationId xmlns:a16="http://schemas.microsoft.com/office/drawing/2014/main" id="{2229C2B0-0192-4391-BFE4-46ADD6B0ED76}"/>
              </a:ext>
            </a:extLst>
          </p:cNvPr>
          <p:cNvGraphicFramePr>
            <a:graphicFrameLocks noGrp="1"/>
          </p:cNvGraphicFramePr>
          <p:nvPr>
            <p:extLst>
              <p:ext uri="{D42A27DB-BD31-4B8C-83A1-F6EECF244321}">
                <p14:modId xmlns:p14="http://schemas.microsoft.com/office/powerpoint/2010/main" val="2725059002"/>
              </p:ext>
            </p:extLst>
          </p:nvPr>
        </p:nvGraphicFramePr>
        <p:xfrm>
          <a:off x="1220373" y="5286838"/>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sp>
        <p:nvSpPr>
          <p:cNvPr id="2" name="矩形: 圆角 1">
            <a:extLst>
              <a:ext uri="{FF2B5EF4-FFF2-40B4-BE49-F238E27FC236}">
                <a16:creationId xmlns:a16="http://schemas.microsoft.com/office/drawing/2014/main" id="{7474D47E-369C-4685-BE2B-256087C857A2}"/>
              </a:ext>
            </a:extLst>
          </p:cNvPr>
          <p:cNvSpPr/>
          <p:nvPr/>
        </p:nvSpPr>
        <p:spPr>
          <a:xfrm>
            <a:off x="3650803" y="2088388"/>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0</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圆角 27">
            <a:extLst>
              <a:ext uri="{FF2B5EF4-FFF2-40B4-BE49-F238E27FC236}">
                <a16:creationId xmlns:a16="http://schemas.microsoft.com/office/drawing/2014/main" id="{5306FC91-4E9F-4EFC-B282-7B3F55659B6A}"/>
              </a:ext>
            </a:extLst>
          </p:cNvPr>
          <p:cNvSpPr/>
          <p:nvPr/>
        </p:nvSpPr>
        <p:spPr>
          <a:xfrm>
            <a:off x="3649556" y="3061651"/>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N</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56104F5-94F0-4A7D-ABD6-E22449D84F93}"/>
              </a:ext>
            </a:extLst>
          </p:cNvPr>
          <p:cNvSpPr txBox="1"/>
          <p:nvPr/>
        </p:nvSpPr>
        <p:spPr>
          <a:xfrm>
            <a:off x="4608541" y="2624659"/>
            <a:ext cx="476521"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4" name="左大括号 3">
            <a:extLst>
              <a:ext uri="{FF2B5EF4-FFF2-40B4-BE49-F238E27FC236}">
                <a16:creationId xmlns:a16="http://schemas.microsoft.com/office/drawing/2014/main" id="{5AD4E6E0-0DF5-4E25-95A7-01A6C03D6766}"/>
              </a:ext>
            </a:extLst>
          </p:cNvPr>
          <p:cNvSpPr/>
          <p:nvPr/>
        </p:nvSpPr>
        <p:spPr>
          <a:xfrm>
            <a:off x="3223778" y="2238243"/>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id="{A97BAC80-EA8F-45C4-ACFD-D9F710A383CA}"/>
              </a:ext>
            </a:extLst>
          </p:cNvPr>
          <p:cNvCxnSpPr>
            <a:cxnSpLocks/>
            <a:stCxn id="86" idx="2"/>
            <a:endCxn id="4" idx="1"/>
          </p:cNvCxnSpPr>
          <p:nvPr/>
        </p:nvCxnSpPr>
        <p:spPr>
          <a:xfrm rot="16200000" flipH="1">
            <a:off x="2265209" y="1825755"/>
            <a:ext cx="814611" cy="11025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3C4F972-7393-4AC4-AE39-AD622AD41029}"/>
              </a:ext>
            </a:extLst>
          </p:cNvPr>
          <p:cNvSpPr txBox="1"/>
          <p:nvPr/>
        </p:nvSpPr>
        <p:spPr>
          <a:xfrm>
            <a:off x="931365" y="2940101"/>
            <a:ext cx="2248821" cy="461665"/>
          </a:xfrm>
          <a:prstGeom prst="rect">
            <a:avLst/>
          </a:prstGeom>
          <a:noFill/>
        </p:spPr>
        <p:txBody>
          <a:bodyPr wrap="square" rtlCol="0">
            <a:spAutoFit/>
          </a:bodyPr>
          <a:lstStyle/>
          <a:p>
            <a:pPr algn="just"/>
            <a:r>
              <a:rPr lang="en-US" altLang="zh-CN" sz="1200" b="1" i="1" dirty="0">
                <a:latin typeface="微软雅黑" panose="020B0503020204020204" pitchFamily="34" charset="-122"/>
                <a:ea typeface="微软雅黑" panose="020B0503020204020204" pitchFamily="34" charset="-122"/>
              </a:rPr>
              <a:t>Step 1: </a:t>
            </a:r>
            <a:r>
              <a:rPr lang="zh-CN" altLang="en-US" sz="1200" dirty="0">
                <a:latin typeface="微软雅黑" panose="020B0503020204020204" pitchFamily="34" charset="-122"/>
                <a:ea typeface="微软雅黑" panose="020B0503020204020204" pitchFamily="34" charset="-122"/>
              </a:rPr>
              <a:t>训练</a:t>
            </a:r>
            <a:r>
              <a:rPr lang="en-US" altLang="zh-CN" sz="1200" dirty="0">
                <a:latin typeface="微软雅黑" panose="020B0503020204020204" pitchFamily="34" charset="-122"/>
                <a:ea typeface="微软雅黑" panose="020B0503020204020204" pitchFamily="34" charset="-122"/>
              </a:rPr>
              <a:t>XGBoost</a:t>
            </a:r>
            <a:r>
              <a:rPr lang="zh-CN" altLang="en-US" sz="1200" dirty="0">
                <a:latin typeface="微软雅黑" panose="020B0503020204020204" pitchFamily="34" charset="-122"/>
                <a:ea typeface="微软雅黑" panose="020B0503020204020204" pitchFamily="34" charset="-122"/>
              </a:rPr>
              <a:t>分类模型</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使用</a:t>
            </a:r>
            <a:r>
              <a:rPr lang="en-US" altLang="zh-CN" sz="1200" dirty="0">
                <a:latin typeface="微软雅黑" panose="020B0503020204020204" pitchFamily="34" charset="-122"/>
                <a:ea typeface="微软雅黑" panose="020B0503020204020204" pitchFamily="34" charset="-122"/>
              </a:rPr>
              <a:t>AUC</a:t>
            </a:r>
            <a:r>
              <a:rPr lang="zh-CN" altLang="en-US" sz="1200" dirty="0">
                <a:latin typeface="微软雅黑" panose="020B0503020204020204" pitchFamily="34" charset="-122"/>
                <a:ea typeface="微软雅黑" panose="020B0503020204020204" pitchFamily="34" charset="-122"/>
              </a:rPr>
              <a:t>作为早停标准</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12BA9D0-8463-4DE8-B662-EBF4492C2984}"/>
              </a:ext>
            </a:extLst>
          </p:cNvPr>
          <p:cNvSpPr txBox="1"/>
          <p:nvPr/>
        </p:nvSpPr>
        <p:spPr>
          <a:xfrm>
            <a:off x="8418478" y="3068531"/>
            <a:ext cx="3441622" cy="1200329"/>
          </a:xfrm>
          <a:prstGeom prst="rect">
            <a:avLst/>
          </a:prstGeom>
          <a:noFill/>
        </p:spPr>
        <p:txBody>
          <a:bodyPr wrap="square" rtlCol="0">
            <a:spAutoFit/>
          </a:bodyPr>
          <a:lstStyle/>
          <a:p>
            <a:pPr algn="just"/>
            <a:r>
              <a:rPr lang="en-US" altLang="zh-CN" sz="1200" b="1" i="1" dirty="0">
                <a:latin typeface="微软雅黑" panose="020B0503020204020204" pitchFamily="34" charset="-122"/>
                <a:ea typeface="微软雅黑" panose="020B0503020204020204" pitchFamily="34" charset="-122"/>
              </a:rPr>
              <a:t>Step 3: </a:t>
            </a:r>
            <a:r>
              <a:rPr lang="zh-CN" altLang="en-US" sz="1200" dirty="0">
                <a:latin typeface="微软雅黑" panose="020B0503020204020204" pitchFamily="34" charset="-122"/>
                <a:ea typeface="微软雅黑" panose="020B0503020204020204" pitchFamily="34" charset="-122"/>
              </a:rPr>
              <a:t>通过遍历预先给定的阈值</a:t>
            </a:r>
            <a:r>
              <a:rPr lang="en-US" altLang="zh-CN" sz="1200" dirty="0">
                <a:latin typeface="微软雅黑" panose="020B0503020204020204" pitchFamily="34" charset="-122"/>
                <a:ea typeface="微软雅黑" panose="020B0503020204020204" pitchFamily="34" charset="-122"/>
              </a:rPr>
              <a:t>threshold</a:t>
            </a:r>
            <a:r>
              <a:rPr lang="zh-CN" altLang="en-US" sz="1200" dirty="0">
                <a:latin typeface="微软雅黑" panose="020B0503020204020204" pitchFamily="34" charset="-122"/>
                <a:ea typeface="微软雅黑" panose="020B0503020204020204" pitchFamily="34" charset="-122"/>
              </a:rPr>
              <a:t>，计算两个指标：</a:t>
            </a:r>
            <a:endParaRPr lang="en-US" altLang="zh-CN" sz="1200" dirty="0">
              <a:latin typeface="微软雅黑" panose="020B0503020204020204" pitchFamily="34" charset="-122"/>
              <a:ea typeface="微软雅黑" panose="020B0503020204020204" pitchFamily="34" charset="-122"/>
            </a:endParaRPr>
          </a:p>
          <a:p>
            <a:pPr marL="171450" indent="-171450" algn="just">
              <a:buFontTx/>
              <a:buChar char="-"/>
            </a:pPr>
            <a:r>
              <a:rPr lang="en-US" altLang="zh-CN" sz="1200" dirty="0">
                <a:latin typeface="微软雅黑" panose="020B0503020204020204" pitchFamily="34" charset="-122"/>
                <a:ea typeface="微软雅黑" panose="020B0503020204020204" pitchFamily="34" charset="-122"/>
              </a:rPr>
              <a:t>Validation</a:t>
            </a:r>
            <a:r>
              <a:rPr lang="zh-CN" altLang="en-US" sz="1200" dirty="0">
                <a:latin typeface="微软雅黑" panose="020B0503020204020204" pitchFamily="34" charset="-122"/>
                <a:ea typeface="微软雅黑" panose="020B0503020204020204" pitchFamily="34" charset="-122"/>
              </a:rPr>
              <a:t>日志样本上的</a:t>
            </a:r>
            <a:r>
              <a:rPr lang="en-US" altLang="zh-CN" sz="1200" dirty="0">
                <a:latin typeface="微软雅黑" panose="020B0503020204020204" pitchFamily="34" charset="-122"/>
                <a:ea typeface="微软雅黑" panose="020B0503020204020204" pitchFamily="34" charset="-122"/>
              </a:rPr>
              <a:t>F1</a:t>
            </a:r>
            <a:r>
              <a:rPr lang="zh-CN" altLang="en-US" sz="1200" dirty="0">
                <a:latin typeface="微软雅黑" panose="020B0503020204020204" pitchFamily="34" charset="-122"/>
                <a:ea typeface="微软雅黑" panose="020B0503020204020204" pitchFamily="34" charset="-122"/>
              </a:rPr>
              <a:t>指标</a:t>
            </a:r>
            <a:endParaRPr lang="en-US" altLang="zh-CN" sz="1200" dirty="0">
              <a:latin typeface="微软雅黑" panose="020B0503020204020204" pitchFamily="34" charset="-122"/>
              <a:ea typeface="微软雅黑" panose="020B0503020204020204" pitchFamily="34" charset="-122"/>
            </a:endParaRPr>
          </a:p>
          <a:p>
            <a:pPr marL="171450" indent="-171450" algn="just">
              <a:buFontTx/>
              <a:buChar char="-"/>
            </a:pPr>
            <a:r>
              <a:rPr lang="zh-CN" altLang="en-US" sz="1200" dirty="0">
                <a:latin typeface="微软雅黑" panose="020B0503020204020204" pitchFamily="34" charset="-122"/>
                <a:ea typeface="微软雅黑" panose="020B0503020204020204" pitchFamily="34" charset="-122"/>
              </a:rPr>
              <a:t>预测为</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的样本对应的机器</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中属于该月故障机器的召回率</a:t>
            </a:r>
            <a:endParaRPr lang="en-US" altLang="zh-CN" sz="1200" dirty="0">
              <a:latin typeface="微软雅黑" panose="020B0503020204020204" pitchFamily="34" charset="-122"/>
              <a:ea typeface="微软雅黑" panose="020B0503020204020204" pitchFamily="34" charset="-122"/>
            </a:endParaRPr>
          </a:p>
          <a:p>
            <a:pPr algn="just"/>
            <a:r>
              <a:rPr lang="zh-CN" altLang="en-US" sz="1200" dirty="0">
                <a:latin typeface="微软雅黑" panose="020B0503020204020204" pitchFamily="34" charset="-122"/>
                <a:ea typeface="微软雅黑" panose="020B0503020204020204" pitchFamily="34" charset="-122"/>
              </a:rPr>
              <a:t>取二者的算术平均数作为阈值选取的决策依据。</a:t>
            </a:r>
          </a:p>
        </p:txBody>
      </p:sp>
      <p:sp>
        <p:nvSpPr>
          <p:cNvPr id="37" name="文本框 36">
            <a:extLst>
              <a:ext uri="{FF2B5EF4-FFF2-40B4-BE49-F238E27FC236}">
                <a16:creationId xmlns:a16="http://schemas.microsoft.com/office/drawing/2014/main" id="{8CEA8BE3-2DC3-4B31-8CB7-7DFA706F004C}"/>
              </a:ext>
            </a:extLst>
          </p:cNvPr>
          <p:cNvSpPr txBox="1"/>
          <p:nvPr/>
        </p:nvSpPr>
        <p:spPr>
          <a:xfrm>
            <a:off x="6399063" y="3109155"/>
            <a:ext cx="1991665" cy="830997"/>
          </a:xfrm>
          <a:prstGeom prst="rect">
            <a:avLst/>
          </a:prstGeom>
          <a:noFill/>
        </p:spPr>
        <p:txBody>
          <a:bodyPr wrap="square" rtlCol="0">
            <a:spAutoFit/>
          </a:bodyPr>
          <a:lstStyle/>
          <a:p>
            <a:pPr algn="just"/>
            <a:r>
              <a:rPr lang="en-US" altLang="zh-CN" sz="1200" b="1" i="1" dirty="0">
                <a:latin typeface="微软雅黑" panose="020B0503020204020204" pitchFamily="34" charset="-122"/>
                <a:ea typeface="微软雅黑" panose="020B0503020204020204" pitchFamily="34" charset="-122"/>
              </a:rPr>
              <a:t>Step 2: </a:t>
            </a:r>
            <a:r>
              <a:rPr lang="zh-CN" altLang="en-US" sz="1200" dirty="0">
                <a:latin typeface="微软雅黑" panose="020B0503020204020204" pitchFamily="34" charset="-122"/>
                <a:ea typeface="微软雅黑" panose="020B0503020204020204" pitchFamily="34" charset="-122"/>
              </a:rPr>
              <a:t>使用训练好的模型预测</a:t>
            </a:r>
            <a:r>
              <a:rPr lang="en-US" altLang="zh-CN" sz="1200" dirty="0">
                <a:latin typeface="微软雅黑" panose="020B0503020204020204" pitchFamily="34" charset="-122"/>
                <a:ea typeface="微软雅黑" panose="020B0503020204020204" pitchFamily="34" charset="-122"/>
              </a:rPr>
              <a:t>Validation</a:t>
            </a:r>
            <a:r>
              <a:rPr lang="zh-CN" altLang="en-US" sz="1200" dirty="0">
                <a:latin typeface="微软雅黑" panose="020B0503020204020204" pitchFamily="34" charset="-122"/>
                <a:ea typeface="微软雅黑" panose="020B0503020204020204" pitchFamily="34" charset="-122"/>
              </a:rPr>
              <a:t>的每一条日志样本未来</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天发生故障的概率</a:t>
            </a:r>
          </a:p>
        </p:txBody>
      </p:sp>
      <p:sp>
        <p:nvSpPr>
          <p:cNvPr id="38" name="左大括号 37">
            <a:extLst>
              <a:ext uri="{FF2B5EF4-FFF2-40B4-BE49-F238E27FC236}">
                <a16:creationId xmlns:a16="http://schemas.microsoft.com/office/drawing/2014/main" id="{1CD21023-F5A9-48CB-98D6-C216FE21F630}"/>
              </a:ext>
            </a:extLst>
          </p:cNvPr>
          <p:cNvSpPr/>
          <p:nvPr/>
        </p:nvSpPr>
        <p:spPr>
          <a:xfrm rot="10800000">
            <a:off x="6023802" y="2246059"/>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8798432-4E84-4683-9EB0-1FA061111F65}"/>
              </a:ext>
            </a:extLst>
          </p:cNvPr>
          <p:cNvSpPr/>
          <p:nvPr/>
        </p:nvSpPr>
        <p:spPr>
          <a:xfrm>
            <a:off x="6644787" y="2641447"/>
            <a:ext cx="1500218" cy="3395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微软雅黑" panose="020B0503020204020204" pitchFamily="34" charset="-122"/>
                <a:ea typeface="微软雅黑" panose="020B0503020204020204" pitchFamily="34" charset="-122"/>
              </a:rPr>
              <a:t>Validation Probability Array</a:t>
            </a:r>
            <a:endParaRPr lang="zh-CN" altLang="en-US" sz="1100" b="1" dirty="0">
              <a:solidFill>
                <a:schemeClr val="tx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D71F794E-35A8-44B9-9108-C0CAFFEC8424}"/>
              </a:ext>
            </a:extLst>
          </p:cNvPr>
          <p:cNvSpPr/>
          <p:nvPr/>
        </p:nvSpPr>
        <p:spPr>
          <a:xfrm>
            <a:off x="3601534" y="1976357"/>
            <a:ext cx="2429184" cy="1652021"/>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8236DB8-57FD-4E51-8E02-580E7FE057A5}"/>
              </a:ext>
            </a:extLst>
          </p:cNvPr>
          <p:cNvSpPr txBox="1"/>
          <p:nvPr/>
        </p:nvSpPr>
        <p:spPr>
          <a:xfrm>
            <a:off x="3897251" y="3777535"/>
            <a:ext cx="1899099" cy="276999"/>
          </a:xfrm>
          <a:prstGeom prst="rect">
            <a:avLst/>
          </a:prstGeom>
          <a:noFill/>
        </p:spPr>
        <p:txBody>
          <a:bodyPr wrap="square" rtlCol="0">
            <a:spAutoFit/>
          </a:bodyPr>
          <a:lstStyle/>
          <a:p>
            <a:pPr algn="just"/>
            <a:r>
              <a:rPr lang="zh-CN" altLang="en-US" sz="1200" b="1" i="1" dirty="0">
                <a:latin typeface="微软雅黑" panose="020B0503020204020204" pitchFamily="34" charset="-122"/>
                <a:ea typeface="微软雅黑" panose="020B0503020204020204" pitchFamily="34" charset="-122"/>
              </a:rPr>
              <a:t>训练好的多路召回模型</a:t>
            </a:r>
            <a:endParaRPr lang="zh-CN" altLang="en-US" sz="1200"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4C44883E-2591-4140-82DF-978473D79F59}"/>
              </a:ext>
            </a:extLst>
          </p:cNvPr>
          <p:cNvSpPr/>
          <p:nvPr/>
        </p:nvSpPr>
        <p:spPr>
          <a:xfrm>
            <a:off x="8868138" y="2641817"/>
            <a:ext cx="1500218" cy="3395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i="1" dirty="0">
                <a:solidFill>
                  <a:schemeClr val="tx1"/>
                </a:solidFill>
                <a:latin typeface="微软雅黑" panose="020B0503020204020204" pitchFamily="34" charset="-122"/>
                <a:ea typeface="微软雅黑" panose="020B0503020204020204" pitchFamily="34" charset="-122"/>
              </a:rPr>
              <a:t>The best threshold</a:t>
            </a:r>
            <a:endParaRPr lang="zh-CN" altLang="en-US" sz="1100" i="1" dirty="0">
              <a:solidFill>
                <a:schemeClr val="tx1"/>
              </a:solidFill>
              <a:latin typeface="微软雅黑" panose="020B0503020204020204" pitchFamily="34" charset="-122"/>
              <a:ea typeface="微软雅黑" panose="020B0503020204020204" pitchFamily="34" charset="-122"/>
            </a:endParaRPr>
          </a:p>
        </p:txBody>
      </p:sp>
      <p:sp>
        <p:nvSpPr>
          <p:cNvPr id="15" name="箭头: 右 14">
            <a:extLst>
              <a:ext uri="{FF2B5EF4-FFF2-40B4-BE49-F238E27FC236}">
                <a16:creationId xmlns:a16="http://schemas.microsoft.com/office/drawing/2014/main" id="{3AC09FC0-726D-4450-8911-A554AD7312FF}"/>
              </a:ext>
            </a:extLst>
          </p:cNvPr>
          <p:cNvSpPr/>
          <p:nvPr/>
        </p:nvSpPr>
        <p:spPr>
          <a:xfrm>
            <a:off x="8311174" y="2713503"/>
            <a:ext cx="386080" cy="21786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B90DDA55-F5BE-443A-AD69-B6E6E84C6682}"/>
              </a:ext>
            </a:extLst>
          </p:cNvPr>
          <p:cNvSpPr txBox="1"/>
          <p:nvPr/>
        </p:nvSpPr>
        <p:spPr>
          <a:xfrm>
            <a:off x="389795" y="4331241"/>
            <a:ext cx="3507456" cy="830997"/>
          </a:xfrm>
          <a:prstGeom prst="rect">
            <a:avLst/>
          </a:prstGeom>
          <a:noFill/>
        </p:spPr>
        <p:txBody>
          <a:bodyPr wrap="square" rtlCol="0">
            <a:spAutoFit/>
          </a:bodyPr>
          <a:lstStyle/>
          <a:p>
            <a:pPr algn="just"/>
            <a:r>
              <a:rPr lang="en-US" altLang="zh-CN" sz="1200" b="1" i="1" dirty="0">
                <a:latin typeface="微软雅黑" panose="020B0503020204020204" pitchFamily="34" charset="-122"/>
                <a:ea typeface="微软雅黑" panose="020B0503020204020204" pitchFamily="34" charset="-122"/>
              </a:rPr>
              <a:t>Step 4: </a:t>
            </a:r>
            <a:r>
              <a:rPr lang="zh-CN" altLang="en-US" sz="1200" dirty="0">
                <a:latin typeface="微软雅黑" panose="020B0503020204020204" pitchFamily="34" charset="-122"/>
                <a:ea typeface="微软雅黑" panose="020B0503020204020204" pitchFamily="34" charset="-122"/>
              </a:rPr>
              <a:t>将多路召回模型应用到未来每一个月上去，对于每一个月每时刻的样本而言，只有被多路召回模型预测的概率大于指定阈值的样本才进行故障时间的预测。</a:t>
            </a:r>
          </a:p>
        </p:txBody>
      </p:sp>
      <p:sp>
        <p:nvSpPr>
          <p:cNvPr id="48" name="矩形 47">
            <a:extLst>
              <a:ext uri="{FF2B5EF4-FFF2-40B4-BE49-F238E27FC236}">
                <a16:creationId xmlns:a16="http://schemas.microsoft.com/office/drawing/2014/main" id="{5B866B32-FBAF-4B0D-BC4E-20CBEF35190C}"/>
              </a:ext>
            </a:extLst>
          </p:cNvPr>
          <p:cNvSpPr/>
          <p:nvPr/>
        </p:nvSpPr>
        <p:spPr>
          <a:xfrm>
            <a:off x="1213195" y="5183543"/>
            <a:ext cx="9480677" cy="577429"/>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B5EC89CC-2455-4A1E-8EF9-CEEE7DC3C4E6}"/>
              </a:ext>
            </a:extLst>
          </p:cNvPr>
          <p:cNvSpPr/>
          <p:nvPr/>
        </p:nvSpPr>
        <p:spPr>
          <a:xfrm>
            <a:off x="625925" y="1232103"/>
            <a:ext cx="11234176" cy="3036757"/>
          </a:xfrm>
          <a:prstGeom prst="roundRect">
            <a:avLst>
              <a:gd name="adj" fmla="val 9633"/>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C9C27CB2-0937-451A-BA05-C269EC578B9E}"/>
              </a:ext>
            </a:extLst>
          </p:cNvPr>
          <p:cNvSpPr/>
          <p:nvPr/>
        </p:nvSpPr>
        <p:spPr>
          <a:xfrm flipV="1">
            <a:off x="4007790" y="4443067"/>
            <a:ext cx="4196740" cy="538313"/>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668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表格 86">
            <a:extLst>
              <a:ext uri="{FF2B5EF4-FFF2-40B4-BE49-F238E27FC236}">
                <a16:creationId xmlns:a16="http://schemas.microsoft.com/office/drawing/2014/main" id="{50866D75-70E5-412C-993B-02952CCFE5C3}"/>
              </a:ext>
            </a:extLst>
          </p:cNvPr>
          <p:cNvGraphicFramePr>
            <a:graphicFrameLocks noGrp="1"/>
          </p:cNvGraphicFramePr>
          <p:nvPr>
            <p:extLst>
              <p:ext uri="{D42A27DB-BD31-4B8C-83A1-F6EECF244321}">
                <p14:modId xmlns:p14="http://schemas.microsoft.com/office/powerpoint/2010/main" val="553296789"/>
              </p:ext>
            </p:extLst>
          </p:nvPr>
        </p:nvGraphicFramePr>
        <p:xfrm>
          <a:off x="767782" y="1495580"/>
          <a:ext cx="6766785"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sp>
        <p:nvSpPr>
          <p:cNvPr id="5" name="文本框 4">
            <a:extLst>
              <a:ext uri="{FF2B5EF4-FFF2-40B4-BE49-F238E27FC236}">
                <a16:creationId xmlns:a16="http://schemas.microsoft.com/office/drawing/2014/main" id="{FF7D53D2-8B47-4FE9-858A-74A280A72BF9}"/>
              </a:ext>
            </a:extLst>
          </p:cNvPr>
          <p:cNvSpPr txBox="1"/>
          <p:nvPr/>
        </p:nvSpPr>
        <p:spPr>
          <a:xfrm>
            <a:off x="675095" y="806408"/>
            <a:ext cx="3503772"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Stage 1: </a:t>
            </a:r>
            <a:r>
              <a:rPr lang="en-US" altLang="zh-CN" sz="1600" dirty="0">
                <a:latin typeface="微软雅黑" panose="020B0503020204020204" pitchFamily="34" charset="-122"/>
                <a:ea typeface="微软雅黑" panose="020B0503020204020204" pitchFamily="34" charset="-122"/>
              </a:rPr>
              <a:t>Recall Model Training</a:t>
            </a:r>
            <a:endParaRPr lang="zh-CN" altLang="en-US" sz="1600" dirty="0">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55F121B1-4843-4C00-A4B0-83B2E89D2221}"/>
              </a:ext>
            </a:extLst>
          </p:cNvPr>
          <p:cNvSpPr/>
          <p:nvPr/>
        </p:nvSpPr>
        <p:spPr>
          <a:xfrm>
            <a:off x="767781" y="1392285"/>
            <a:ext cx="2706939" cy="577429"/>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FA04B2B-373B-46D4-B095-AECF6C3F9B4C}"/>
              </a:ext>
            </a:extLst>
          </p:cNvPr>
          <p:cNvSpPr/>
          <p:nvPr/>
        </p:nvSpPr>
        <p:spPr>
          <a:xfrm>
            <a:off x="4893829" y="880547"/>
            <a:ext cx="416767" cy="2293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9DCCC37-BB7C-4E60-8281-5A3A1B5368C9}"/>
              </a:ext>
            </a:extLst>
          </p:cNvPr>
          <p:cNvSpPr/>
          <p:nvPr/>
        </p:nvSpPr>
        <p:spPr>
          <a:xfrm>
            <a:off x="6485008" y="885521"/>
            <a:ext cx="416767" cy="22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BD6BDCF-B920-44E5-A713-4C77E118F199}"/>
              </a:ext>
            </a:extLst>
          </p:cNvPr>
          <p:cNvSpPr txBox="1"/>
          <p:nvPr/>
        </p:nvSpPr>
        <p:spPr>
          <a:xfrm>
            <a:off x="531059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Training Data</a:t>
            </a:r>
            <a:endParaRPr lang="zh-CN" altLang="en-US" sz="1100" b="1" dirty="0">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6E21730B-0BEA-430E-B8B8-72FB571B3BF4}"/>
              </a:ext>
            </a:extLst>
          </p:cNvPr>
          <p:cNvSpPr txBox="1"/>
          <p:nvPr/>
        </p:nvSpPr>
        <p:spPr>
          <a:xfrm>
            <a:off x="690177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Validation Data</a:t>
            </a:r>
            <a:endParaRPr lang="zh-CN" altLang="en-US" sz="1100" b="1"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2935FEA4-2538-458D-8CE1-F444F246BA12}"/>
              </a:ext>
            </a:extLst>
          </p:cNvPr>
          <p:cNvSpPr/>
          <p:nvPr/>
        </p:nvSpPr>
        <p:spPr>
          <a:xfrm>
            <a:off x="8175509" y="880547"/>
            <a:ext cx="416767" cy="2293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F8F5B351-2FF1-4369-A9DF-B07E4FF15C5D}"/>
              </a:ext>
            </a:extLst>
          </p:cNvPr>
          <p:cNvSpPr/>
          <p:nvPr/>
        </p:nvSpPr>
        <p:spPr>
          <a:xfrm>
            <a:off x="9770628" y="885521"/>
            <a:ext cx="416767" cy="229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032AFC37-42B6-4185-9A40-C9DFDAA4B009}"/>
              </a:ext>
            </a:extLst>
          </p:cNvPr>
          <p:cNvSpPr txBox="1"/>
          <p:nvPr/>
        </p:nvSpPr>
        <p:spPr>
          <a:xfrm>
            <a:off x="859227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Not Used Data</a:t>
            </a:r>
            <a:endParaRPr lang="zh-CN" altLang="en-US" sz="1100" b="1"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F7E5D1D5-8589-409C-B8CB-D0EA3F0F54EB}"/>
              </a:ext>
            </a:extLst>
          </p:cNvPr>
          <p:cNvSpPr txBox="1"/>
          <p:nvPr/>
        </p:nvSpPr>
        <p:spPr>
          <a:xfrm>
            <a:off x="10187396" y="86941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Prediction Data</a:t>
            </a:r>
            <a:endParaRPr lang="zh-CN" altLang="en-US" sz="1100" b="1" dirty="0">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7474D47E-369C-4685-BE2B-256087C857A2}"/>
              </a:ext>
            </a:extLst>
          </p:cNvPr>
          <p:cNvSpPr/>
          <p:nvPr/>
        </p:nvSpPr>
        <p:spPr>
          <a:xfrm>
            <a:off x="3650803" y="2088388"/>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0</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圆角 27">
            <a:extLst>
              <a:ext uri="{FF2B5EF4-FFF2-40B4-BE49-F238E27FC236}">
                <a16:creationId xmlns:a16="http://schemas.microsoft.com/office/drawing/2014/main" id="{5306FC91-4E9F-4EFC-B282-7B3F55659B6A}"/>
              </a:ext>
            </a:extLst>
          </p:cNvPr>
          <p:cNvSpPr/>
          <p:nvPr/>
        </p:nvSpPr>
        <p:spPr>
          <a:xfrm>
            <a:off x="3649556" y="3061651"/>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N</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56104F5-94F0-4A7D-ABD6-E22449D84F93}"/>
              </a:ext>
            </a:extLst>
          </p:cNvPr>
          <p:cNvSpPr txBox="1"/>
          <p:nvPr/>
        </p:nvSpPr>
        <p:spPr>
          <a:xfrm>
            <a:off x="4608541" y="2624659"/>
            <a:ext cx="476521"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4" name="左大括号 3">
            <a:extLst>
              <a:ext uri="{FF2B5EF4-FFF2-40B4-BE49-F238E27FC236}">
                <a16:creationId xmlns:a16="http://schemas.microsoft.com/office/drawing/2014/main" id="{5AD4E6E0-0DF5-4E25-95A7-01A6C03D6766}"/>
              </a:ext>
            </a:extLst>
          </p:cNvPr>
          <p:cNvSpPr/>
          <p:nvPr/>
        </p:nvSpPr>
        <p:spPr>
          <a:xfrm>
            <a:off x="3223778" y="2238243"/>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id="{A97BAC80-EA8F-45C4-ACFD-D9F710A383CA}"/>
              </a:ext>
            </a:extLst>
          </p:cNvPr>
          <p:cNvCxnSpPr>
            <a:cxnSpLocks/>
            <a:stCxn id="86" idx="2"/>
            <a:endCxn id="4" idx="1"/>
          </p:cNvCxnSpPr>
          <p:nvPr/>
        </p:nvCxnSpPr>
        <p:spPr>
          <a:xfrm rot="16200000" flipH="1">
            <a:off x="2265209" y="1825755"/>
            <a:ext cx="814611" cy="11025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左大括号 37">
            <a:extLst>
              <a:ext uri="{FF2B5EF4-FFF2-40B4-BE49-F238E27FC236}">
                <a16:creationId xmlns:a16="http://schemas.microsoft.com/office/drawing/2014/main" id="{1CD21023-F5A9-48CB-98D6-C216FE21F630}"/>
              </a:ext>
            </a:extLst>
          </p:cNvPr>
          <p:cNvSpPr/>
          <p:nvPr/>
        </p:nvSpPr>
        <p:spPr>
          <a:xfrm rot="10800000">
            <a:off x="6023802" y="2246059"/>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8798432-4E84-4683-9EB0-1FA061111F65}"/>
              </a:ext>
            </a:extLst>
          </p:cNvPr>
          <p:cNvSpPr/>
          <p:nvPr/>
        </p:nvSpPr>
        <p:spPr>
          <a:xfrm>
            <a:off x="6644787" y="2641447"/>
            <a:ext cx="1500218" cy="3395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微软雅黑" panose="020B0503020204020204" pitchFamily="34" charset="-122"/>
                <a:ea typeface="微软雅黑" panose="020B0503020204020204" pitchFamily="34" charset="-122"/>
              </a:rPr>
              <a:t>Validation Probability Array</a:t>
            </a:r>
            <a:endParaRPr lang="zh-CN" altLang="en-US" sz="1100" b="1" dirty="0">
              <a:solidFill>
                <a:schemeClr val="tx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D71F794E-35A8-44B9-9108-C0CAFFEC8424}"/>
              </a:ext>
            </a:extLst>
          </p:cNvPr>
          <p:cNvSpPr/>
          <p:nvPr/>
        </p:nvSpPr>
        <p:spPr>
          <a:xfrm>
            <a:off x="3601534" y="1976357"/>
            <a:ext cx="2429184" cy="1652021"/>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8236DB8-57FD-4E51-8E02-580E7FE057A5}"/>
              </a:ext>
            </a:extLst>
          </p:cNvPr>
          <p:cNvSpPr txBox="1"/>
          <p:nvPr/>
        </p:nvSpPr>
        <p:spPr>
          <a:xfrm>
            <a:off x="3897251" y="3777535"/>
            <a:ext cx="1899099" cy="276999"/>
          </a:xfrm>
          <a:prstGeom prst="rect">
            <a:avLst/>
          </a:prstGeom>
          <a:noFill/>
        </p:spPr>
        <p:txBody>
          <a:bodyPr wrap="square" rtlCol="0">
            <a:spAutoFit/>
          </a:bodyPr>
          <a:lstStyle/>
          <a:p>
            <a:pPr algn="just"/>
            <a:r>
              <a:rPr lang="zh-CN" altLang="en-US" sz="1200" b="1" i="1" dirty="0">
                <a:latin typeface="微软雅黑" panose="020B0503020204020204" pitchFamily="34" charset="-122"/>
                <a:ea typeface="微软雅黑" panose="020B0503020204020204" pitchFamily="34" charset="-122"/>
              </a:rPr>
              <a:t>训练好的多路召回模型</a:t>
            </a:r>
            <a:endParaRPr lang="zh-CN" altLang="en-US" sz="1200"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4C44883E-2591-4140-82DF-978473D79F59}"/>
              </a:ext>
            </a:extLst>
          </p:cNvPr>
          <p:cNvSpPr/>
          <p:nvPr/>
        </p:nvSpPr>
        <p:spPr>
          <a:xfrm>
            <a:off x="8868138" y="2641817"/>
            <a:ext cx="1500218" cy="3395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i="1" dirty="0">
                <a:solidFill>
                  <a:schemeClr val="tx1"/>
                </a:solidFill>
                <a:latin typeface="微软雅黑" panose="020B0503020204020204" pitchFamily="34" charset="-122"/>
                <a:ea typeface="微软雅黑" panose="020B0503020204020204" pitchFamily="34" charset="-122"/>
              </a:rPr>
              <a:t>The best threshold</a:t>
            </a:r>
            <a:endParaRPr lang="zh-CN" altLang="en-US" sz="1100" i="1" dirty="0">
              <a:solidFill>
                <a:schemeClr val="tx1"/>
              </a:solidFill>
              <a:latin typeface="微软雅黑" panose="020B0503020204020204" pitchFamily="34" charset="-122"/>
              <a:ea typeface="微软雅黑" panose="020B0503020204020204" pitchFamily="34" charset="-122"/>
            </a:endParaRPr>
          </a:p>
        </p:txBody>
      </p:sp>
      <p:sp>
        <p:nvSpPr>
          <p:cNvPr id="15" name="箭头: 右 14">
            <a:extLst>
              <a:ext uri="{FF2B5EF4-FFF2-40B4-BE49-F238E27FC236}">
                <a16:creationId xmlns:a16="http://schemas.microsoft.com/office/drawing/2014/main" id="{3AC09FC0-726D-4450-8911-A554AD7312FF}"/>
              </a:ext>
            </a:extLst>
          </p:cNvPr>
          <p:cNvSpPr/>
          <p:nvPr/>
        </p:nvSpPr>
        <p:spPr>
          <a:xfrm>
            <a:off x="8311174" y="2713503"/>
            <a:ext cx="386080" cy="21786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B5EC89CC-2455-4A1E-8EF9-CEEE7DC3C4E6}"/>
              </a:ext>
            </a:extLst>
          </p:cNvPr>
          <p:cNvSpPr/>
          <p:nvPr/>
        </p:nvSpPr>
        <p:spPr>
          <a:xfrm>
            <a:off x="625925" y="1232103"/>
            <a:ext cx="11234176" cy="3036757"/>
          </a:xfrm>
          <a:prstGeom prst="roundRect">
            <a:avLst>
              <a:gd name="adj" fmla="val 9633"/>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85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表格 86">
            <a:extLst>
              <a:ext uri="{FF2B5EF4-FFF2-40B4-BE49-F238E27FC236}">
                <a16:creationId xmlns:a16="http://schemas.microsoft.com/office/drawing/2014/main" id="{50866D75-70E5-412C-993B-02952CCFE5C3}"/>
              </a:ext>
            </a:extLst>
          </p:cNvPr>
          <p:cNvGraphicFramePr>
            <a:graphicFrameLocks noGrp="1"/>
          </p:cNvGraphicFramePr>
          <p:nvPr>
            <p:extLst>
              <p:ext uri="{D42A27DB-BD31-4B8C-83A1-F6EECF244321}">
                <p14:modId xmlns:p14="http://schemas.microsoft.com/office/powerpoint/2010/main" val="4048471223"/>
              </p:ext>
            </p:extLst>
          </p:nvPr>
        </p:nvGraphicFramePr>
        <p:xfrm>
          <a:off x="250648" y="2000270"/>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7(1)</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sp>
        <p:nvSpPr>
          <p:cNvPr id="5" name="文本框 4">
            <a:extLst>
              <a:ext uri="{FF2B5EF4-FFF2-40B4-BE49-F238E27FC236}">
                <a16:creationId xmlns:a16="http://schemas.microsoft.com/office/drawing/2014/main" id="{FF7D53D2-8B47-4FE9-858A-74A280A72BF9}"/>
              </a:ext>
            </a:extLst>
          </p:cNvPr>
          <p:cNvSpPr txBox="1"/>
          <p:nvPr/>
        </p:nvSpPr>
        <p:spPr>
          <a:xfrm>
            <a:off x="271483" y="1307801"/>
            <a:ext cx="4708459"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process:</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FA04B2B-373B-46D4-B095-AECF6C3F9B4C}"/>
              </a:ext>
            </a:extLst>
          </p:cNvPr>
          <p:cNvSpPr/>
          <p:nvPr/>
        </p:nvSpPr>
        <p:spPr>
          <a:xfrm>
            <a:off x="3207854" y="1394577"/>
            <a:ext cx="416767" cy="2293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9DCCC37-BB7C-4E60-8281-5A3A1B5368C9}"/>
              </a:ext>
            </a:extLst>
          </p:cNvPr>
          <p:cNvSpPr/>
          <p:nvPr/>
        </p:nvSpPr>
        <p:spPr>
          <a:xfrm>
            <a:off x="4799033" y="1399551"/>
            <a:ext cx="416767" cy="22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BD6BDCF-B920-44E5-A713-4C77E118F199}"/>
              </a:ext>
            </a:extLst>
          </p:cNvPr>
          <p:cNvSpPr txBox="1"/>
          <p:nvPr/>
        </p:nvSpPr>
        <p:spPr>
          <a:xfrm>
            <a:off x="3624621" y="138344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Training Data</a:t>
            </a:r>
            <a:endParaRPr lang="zh-CN" altLang="en-US" sz="1100" b="1" dirty="0">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6E21730B-0BEA-430E-B8B8-72FB571B3BF4}"/>
              </a:ext>
            </a:extLst>
          </p:cNvPr>
          <p:cNvSpPr txBox="1"/>
          <p:nvPr/>
        </p:nvSpPr>
        <p:spPr>
          <a:xfrm>
            <a:off x="5215801" y="138344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Validation Data</a:t>
            </a:r>
            <a:endParaRPr lang="zh-CN" altLang="en-US" sz="1100" b="1"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2935FEA4-2538-458D-8CE1-F444F246BA12}"/>
              </a:ext>
            </a:extLst>
          </p:cNvPr>
          <p:cNvSpPr/>
          <p:nvPr/>
        </p:nvSpPr>
        <p:spPr>
          <a:xfrm>
            <a:off x="6489534" y="1394577"/>
            <a:ext cx="416767" cy="2293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F8F5B351-2FF1-4369-A9DF-B07E4FF15C5D}"/>
              </a:ext>
            </a:extLst>
          </p:cNvPr>
          <p:cNvSpPr/>
          <p:nvPr/>
        </p:nvSpPr>
        <p:spPr>
          <a:xfrm>
            <a:off x="8084653" y="1399551"/>
            <a:ext cx="416767" cy="229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032AFC37-42B6-4185-9A40-C9DFDAA4B009}"/>
              </a:ext>
            </a:extLst>
          </p:cNvPr>
          <p:cNvSpPr txBox="1"/>
          <p:nvPr/>
        </p:nvSpPr>
        <p:spPr>
          <a:xfrm>
            <a:off x="6906301" y="138344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Not Used Data</a:t>
            </a:r>
            <a:endParaRPr lang="zh-CN" altLang="en-US" sz="1100" b="1"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F7E5D1D5-8589-409C-B8CB-D0EA3F0F54EB}"/>
              </a:ext>
            </a:extLst>
          </p:cNvPr>
          <p:cNvSpPr txBox="1"/>
          <p:nvPr/>
        </p:nvSpPr>
        <p:spPr>
          <a:xfrm>
            <a:off x="8501421" y="1383442"/>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Prediction Data</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102" name="表格 101">
            <a:extLst>
              <a:ext uri="{FF2B5EF4-FFF2-40B4-BE49-F238E27FC236}">
                <a16:creationId xmlns:a16="http://schemas.microsoft.com/office/drawing/2014/main" id="{F22BCF67-EE4A-4872-8DEB-C97F49C55748}"/>
              </a:ext>
            </a:extLst>
          </p:cNvPr>
          <p:cNvGraphicFramePr>
            <a:graphicFrameLocks noGrp="1"/>
          </p:cNvGraphicFramePr>
          <p:nvPr>
            <p:extLst>
              <p:ext uri="{D42A27DB-BD31-4B8C-83A1-F6EECF244321}">
                <p14:modId xmlns:p14="http://schemas.microsoft.com/office/powerpoint/2010/main" val="4010382160"/>
              </p:ext>
            </p:extLst>
          </p:nvPr>
        </p:nvGraphicFramePr>
        <p:xfrm>
          <a:off x="250647" y="2629413"/>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7(2)</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graphicFrame>
        <p:nvGraphicFramePr>
          <p:cNvPr id="103" name="表格 102">
            <a:extLst>
              <a:ext uri="{FF2B5EF4-FFF2-40B4-BE49-F238E27FC236}">
                <a16:creationId xmlns:a16="http://schemas.microsoft.com/office/drawing/2014/main" id="{14511908-ABF8-4A6C-BE0B-5EEF99DCAF77}"/>
              </a:ext>
            </a:extLst>
          </p:cNvPr>
          <p:cNvGraphicFramePr>
            <a:graphicFrameLocks noGrp="1"/>
          </p:cNvGraphicFramePr>
          <p:nvPr>
            <p:extLst>
              <p:ext uri="{D42A27DB-BD31-4B8C-83A1-F6EECF244321}">
                <p14:modId xmlns:p14="http://schemas.microsoft.com/office/powerpoint/2010/main" val="2344312237"/>
              </p:ext>
            </p:extLst>
          </p:nvPr>
        </p:nvGraphicFramePr>
        <p:xfrm>
          <a:off x="250647" y="3258556"/>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7(3)</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graphicFrame>
        <p:nvGraphicFramePr>
          <p:cNvPr id="104" name="表格 103">
            <a:extLst>
              <a:ext uri="{FF2B5EF4-FFF2-40B4-BE49-F238E27FC236}">
                <a16:creationId xmlns:a16="http://schemas.microsoft.com/office/drawing/2014/main" id="{3F29DD54-FDAE-4EF3-A1F5-423B1E24409E}"/>
              </a:ext>
            </a:extLst>
          </p:cNvPr>
          <p:cNvGraphicFramePr>
            <a:graphicFrameLocks noGrp="1"/>
          </p:cNvGraphicFramePr>
          <p:nvPr>
            <p:extLst>
              <p:ext uri="{D42A27DB-BD31-4B8C-83A1-F6EECF244321}">
                <p14:modId xmlns:p14="http://schemas.microsoft.com/office/powerpoint/2010/main" val="771021387"/>
              </p:ext>
            </p:extLst>
          </p:nvPr>
        </p:nvGraphicFramePr>
        <p:xfrm>
          <a:off x="250647" y="3887699"/>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7(4)</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sp>
        <p:nvSpPr>
          <p:cNvPr id="10" name="矩形: 圆角 9">
            <a:extLst>
              <a:ext uri="{FF2B5EF4-FFF2-40B4-BE49-F238E27FC236}">
                <a16:creationId xmlns:a16="http://schemas.microsoft.com/office/drawing/2014/main" id="{FE4AA2C9-C23A-4460-9DF3-B2139ADE4032}"/>
              </a:ext>
            </a:extLst>
          </p:cNvPr>
          <p:cNvSpPr/>
          <p:nvPr/>
        </p:nvSpPr>
        <p:spPr>
          <a:xfrm>
            <a:off x="8256131" y="1855699"/>
            <a:ext cx="1595119" cy="2540000"/>
          </a:xfrm>
          <a:prstGeom prst="roundRect">
            <a:avLst>
              <a:gd name="adj" fmla="val 9859"/>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a16="http://schemas.microsoft.com/office/drawing/2014/main" id="{D019E047-88A8-475D-A8EF-1C06FFBCEBCF}"/>
              </a:ext>
            </a:extLst>
          </p:cNvPr>
          <p:cNvSpPr txBox="1"/>
          <p:nvPr/>
        </p:nvSpPr>
        <p:spPr>
          <a:xfrm>
            <a:off x="8094940" y="4533439"/>
            <a:ext cx="2111623"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Model Prediction Results</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108" name="表格 107">
            <a:extLst>
              <a:ext uri="{FF2B5EF4-FFF2-40B4-BE49-F238E27FC236}">
                <a16:creationId xmlns:a16="http://schemas.microsoft.com/office/drawing/2014/main" id="{C73581CF-3F65-4DB7-A7A0-EF768A22441C}"/>
              </a:ext>
            </a:extLst>
          </p:cNvPr>
          <p:cNvGraphicFramePr>
            <a:graphicFrameLocks noGrp="1"/>
          </p:cNvGraphicFramePr>
          <p:nvPr>
            <p:extLst>
              <p:ext uri="{D42A27DB-BD31-4B8C-83A1-F6EECF244321}">
                <p14:modId xmlns:p14="http://schemas.microsoft.com/office/powerpoint/2010/main" val="4258268055"/>
              </p:ext>
            </p:extLst>
          </p:nvPr>
        </p:nvGraphicFramePr>
        <p:xfrm>
          <a:off x="10440140" y="2936565"/>
          <a:ext cx="1353357"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84881660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sp>
        <p:nvSpPr>
          <p:cNvPr id="109" name="左大括号 108">
            <a:extLst>
              <a:ext uri="{FF2B5EF4-FFF2-40B4-BE49-F238E27FC236}">
                <a16:creationId xmlns:a16="http://schemas.microsoft.com/office/drawing/2014/main" id="{C470CBFF-2D31-4746-BC43-8DFB35C2B315}"/>
              </a:ext>
            </a:extLst>
          </p:cNvPr>
          <p:cNvSpPr/>
          <p:nvPr/>
        </p:nvSpPr>
        <p:spPr>
          <a:xfrm rot="10800000">
            <a:off x="9728396" y="2185689"/>
            <a:ext cx="544403" cy="1888795"/>
          </a:xfrm>
          <a:prstGeom prst="leftBrace">
            <a:avLst>
              <a:gd name="adj1" fmla="val 6051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id="{7D326F01-BB75-41B4-ABA8-C228F4A11685}"/>
              </a:ext>
            </a:extLst>
          </p:cNvPr>
          <p:cNvSpPr txBox="1"/>
          <p:nvPr/>
        </p:nvSpPr>
        <p:spPr>
          <a:xfrm>
            <a:off x="10144489" y="3391975"/>
            <a:ext cx="2047511" cy="430887"/>
          </a:xfrm>
          <a:prstGeom prst="rect">
            <a:avLst/>
          </a:prstGeom>
          <a:noFill/>
        </p:spPr>
        <p:txBody>
          <a:bodyPr wrap="square" rtlCol="0">
            <a:spAutoFit/>
          </a:bodyPr>
          <a:lstStyle/>
          <a:p>
            <a:pPr algn="ctr"/>
            <a:r>
              <a:rPr lang="en-US" altLang="zh-CN" sz="1100" b="1" dirty="0">
                <a:latin typeface="微软雅黑" panose="020B0503020204020204" pitchFamily="34" charset="-122"/>
                <a:ea typeface="微软雅黑" panose="020B0503020204020204" pitchFamily="34" charset="-122"/>
              </a:rPr>
              <a:t>Weighted Final Prediction</a:t>
            </a:r>
          </a:p>
          <a:p>
            <a:pPr algn="ctr"/>
            <a:r>
              <a:rPr lang="en-US" altLang="zh-CN" sz="1100" b="1" dirty="0">
                <a:latin typeface="微软雅黑" panose="020B0503020204020204" pitchFamily="34" charset="-122"/>
                <a:ea typeface="微软雅黑" panose="020B0503020204020204" pitchFamily="34" charset="-122"/>
              </a:rPr>
              <a:t>Result</a:t>
            </a:r>
            <a:endParaRPr lang="zh-CN" altLang="en-US" sz="11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F86A6B68-A73E-48A0-8510-BC3B15997933}"/>
              </a:ext>
            </a:extLst>
          </p:cNvPr>
          <p:cNvSpPr/>
          <p:nvPr/>
        </p:nvSpPr>
        <p:spPr>
          <a:xfrm>
            <a:off x="246397" y="3786520"/>
            <a:ext cx="6770223" cy="572837"/>
          </a:xfrm>
          <a:prstGeom prst="roundRect">
            <a:avLst>
              <a:gd name="adj" fmla="val 9859"/>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3608F44-50A6-4C29-9CF2-297D67291C4B}"/>
              </a:ext>
            </a:extLst>
          </p:cNvPr>
          <p:cNvSpPr/>
          <p:nvPr/>
        </p:nvSpPr>
        <p:spPr>
          <a:xfrm>
            <a:off x="1221934" y="4960068"/>
            <a:ext cx="2042118"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Regression Model 0</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22" name="矩形: 圆角 21">
            <a:extLst>
              <a:ext uri="{FF2B5EF4-FFF2-40B4-BE49-F238E27FC236}">
                <a16:creationId xmlns:a16="http://schemas.microsoft.com/office/drawing/2014/main" id="{8EBEB6D2-D270-4D0B-88B6-88E10076EB4D}"/>
              </a:ext>
            </a:extLst>
          </p:cNvPr>
          <p:cNvSpPr/>
          <p:nvPr/>
        </p:nvSpPr>
        <p:spPr>
          <a:xfrm>
            <a:off x="3935733" y="4960068"/>
            <a:ext cx="2042118"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Regression Model N</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C2C9609-CBA1-4272-B010-2044563E152D}"/>
              </a:ext>
            </a:extLst>
          </p:cNvPr>
          <p:cNvSpPr txBox="1"/>
          <p:nvPr/>
        </p:nvSpPr>
        <p:spPr>
          <a:xfrm>
            <a:off x="3459212" y="5041501"/>
            <a:ext cx="476521"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24" name="左大括号 23">
            <a:extLst>
              <a:ext uri="{FF2B5EF4-FFF2-40B4-BE49-F238E27FC236}">
                <a16:creationId xmlns:a16="http://schemas.microsoft.com/office/drawing/2014/main" id="{757FB536-09A1-49F2-BA3D-070CA52A493B}"/>
              </a:ext>
            </a:extLst>
          </p:cNvPr>
          <p:cNvSpPr/>
          <p:nvPr/>
        </p:nvSpPr>
        <p:spPr>
          <a:xfrm rot="5400000">
            <a:off x="3327690" y="2253600"/>
            <a:ext cx="544403" cy="4755918"/>
          </a:xfrm>
          <a:prstGeom prst="leftBrace">
            <a:avLst>
              <a:gd name="adj1" fmla="val 6051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389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C1BB9BB9-2B49-4B3A-9C78-B37086EB10E3}"/>
              </a:ext>
            </a:extLst>
          </p:cNvPr>
          <p:cNvSpPr/>
          <p:nvPr/>
        </p:nvSpPr>
        <p:spPr>
          <a:xfrm>
            <a:off x="1197553" y="885368"/>
            <a:ext cx="9737317" cy="2419340"/>
          </a:xfrm>
          <a:prstGeom prst="rect">
            <a:avLst/>
          </a:prstGeom>
          <a:solidFill>
            <a:schemeClr val="bg2">
              <a:lumMod val="75000"/>
            </a:schemeClr>
          </a:solidFill>
          <a:ln w="28575">
            <a:solidFill>
              <a:schemeClr val="tx1">
                <a:lumMod val="85000"/>
                <a:lumOff val="1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635CBF4-CB29-4C48-A1C7-FF37BA9AB7AE}"/>
              </a:ext>
            </a:extLst>
          </p:cNvPr>
          <p:cNvSpPr/>
          <p:nvPr/>
        </p:nvSpPr>
        <p:spPr>
          <a:xfrm>
            <a:off x="1190829" y="3898558"/>
            <a:ext cx="9737317" cy="2599862"/>
          </a:xfrm>
          <a:prstGeom prst="rect">
            <a:avLst/>
          </a:prstGeom>
          <a:solidFill>
            <a:schemeClr val="bg2">
              <a:lumMod val="75000"/>
            </a:schemeClr>
          </a:solidFill>
          <a:ln w="28575">
            <a:solidFill>
              <a:schemeClr val="tx1">
                <a:lumMod val="85000"/>
                <a:lumOff val="1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F7D53D2-8B47-4FE9-858A-74A280A72BF9}"/>
              </a:ext>
            </a:extLst>
          </p:cNvPr>
          <p:cNvSpPr txBox="1"/>
          <p:nvPr/>
        </p:nvSpPr>
        <p:spPr>
          <a:xfrm>
            <a:off x="1149051" y="3471827"/>
            <a:ext cx="4708459"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Stage 2: </a:t>
            </a:r>
            <a:r>
              <a:rPr lang="en-US" altLang="zh-CN" sz="1600" dirty="0">
                <a:latin typeface="微软雅黑" panose="020B0503020204020204" pitchFamily="34" charset="-122"/>
                <a:ea typeface="微软雅黑" panose="020B0503020204020204" pitchFamily="34" charset="-122"/>
              </a:rPr>
              <a:t>Fault Time Prediction Model Training</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FA04B2B-373B-46D4-B095-AECF6C3F9B4C}"/>
              </a:ext>
            </a:extLst>
          </p:cNvPr>
          <p:cNvSpPr/>
          <p:nvPr/>
        </p:nvSpPr>
        <p:spPr>
          <a:xfrm>
            <a:off x="4568315" y="477024"/>
            <a:ext cx="416767" cy="2293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9DCCC37-BB7C-4E60-8281-5A3A1B5368C9}"/>
              </a:ext>
            </a:extLst>
          </p:cNvPr>
          <p:cNvSpPr/>
          <p:nvPr/>
        </p:nvSpPr>
        <p:spPr>
          <a:xfrm>
            <a:off x="6159494" y="481998"/>
            <a:ext cx="416767" cy="22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BD6BDCF-B920-44E5-A713-4C77E118F199}"/>
              </a:ext>
            </a:extLst>
          </p:cNvPr>
          <p:cNvSpPr txBox="1"/>
          <p:nvPr/>
        </p:nvSpPr>
        <p:spPr>
          <a:xfrm>
            <a:off x="4985082" y="465889"/>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Training Data</a:t>
            </a:r>
            <a:endParaRPr lang="zh-CN" altLang="en-US" sz="1100" b="1" dirty="0">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6E21730B-0BEA-430E-B8B8-72FB571B3BF4}"/>
              </a:ext>
            </a:extLst>
          </p:cNvPr>
          <p:cNvSpPr txBox="1"/>
          <p:nvPr/>
        </p:nvSpPr>
        <p:spPr>
          <a:xfrm>
            <a:off x="6576262" y="465889"/>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Validation Data</a:t>
            </a:r>
            <a:endParaRPr lang="zh-CN" altLang="en-US" sz="1100" b="1"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2935FEA4-2538-458D-8CE1-F444F246BA12}"/>
              </a:ext>
            </a:extLst>
          </p:cNvPr>
          <p:cNvSpPr/>
          <p:nvPr/>
        </p:nvSpPr>
        <p:spPr>
          <a:xfrm>
            <a:off x="7849995" y="477024"/>
            <a:ext cx="416767" cy="2293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F8F5B351-2FF1-4369-A9DF-B07E4FF15C5D}"/>
              </a:ext>
            </a:extLst>
          </p:cNvPr>
          <p:cNvSpPr/>
          <p:nvPr/>
        </p:nvSpPr>
        <p:spPr>
          <a:xfrm>
            <a:off x="9445114" y="481998"/>
            <a:ext cx="416767" cy="22939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032AFC37-42B6-4185-9A40-C9DFDAA4B009}"/>
              </a:ext>
            </a:extLst>
          </p:cNvPr>
          <p:cNvSpPr txBox="1"/>
          <p:nvPr/>
        </p:nvSpPr>
        <p:spPr>
          <a:xfrm>
            <a:off x="8266762" y="465889"/>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Not Used Data</a:t>
            </a:r>
            <a:endParaRPr lang="zh-CN" altLang="en-US" sz="1100" b="1"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F7E5D1D5-8589-409C-B8CB-D0EA3F0F54EB}"/>
              </a:ext>
            </a:extLst>
          </p:cNvPr>
          <p:cNvSpPr txBox="1"/>
          <p:nvPr/>
        </p:nvSpPr>
        <p:spPr>
          <a:xfrm>
            <a:off x="9861882" y="465889"/>
            <a:ext cx="1349829"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Prediction Data</a:t>
            </a:r>
            <a:endParaRPr lang="zh-CN" altLang="en-US" sz="1100" b="1" dirty="0">
              <a:latin typeface="微软雅黑" panose="020B0503020204020204" pitchFamily="34" charset="-122"/>
              <a:ea typeface="微软雅黑" panose="020B0503020204020204" pitchFamily="34" charset="-122"/>
            </a:endParaRPr>
          </a:p>
        </p:txBody>
      </p:sp>
      <p:sp>
        <p:nvSpPr>
          <p:cNvPr id="36" name="矩形: 圆角 35">
            <a:extLst>
              <a:ext uri="{FF2B5EF4-FFF2-40B4-BE49-F238E27FC236}">
                <a16:creationId xmlns:a16="http://schemas.microsoft.com/office/drawing/2014/main" id="{943BE546-B52F-4C7D-A24C-5D1EFB1D069F}"/>
              </a:ext>
            </a:extLst>
          </p:cNvPr>
          <p:cNvSpPr/>
          <p:nvPr/>
        </p:nvSpPr>
        <p:spPr>
          <a:xfrm>
            <a:off x="4210593" y="1676669"/>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0</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37" name="矩形: 圆角 36">
            <a:extLst>
              <a:ext uri="{FF2B5EF4-FFF2-40B4-BE49-F238E27FC236}">
                <a16:creationId xmlns:a16="http://schemas.microsoft.com/office/drawing/2014/main" id="{AA0D639D-5BFB-47B4-A14D-7AF621D6144E}"/>
              </a:ext>
            </a:extLst>
          </p:cNvPr>
          <p:cNvSpPr/>
          <p:nvPr/>
        </p:nvSpPr>
        <p:spPr>
          <a:xfrm>
            <a:off x="4209346" y="2649932"/>
            <a:ext cx="2307567" cy="452428"/>
          </a:xfrm>
          <a:prstGeom prst="roundRect">
            <a:avLst>
              <a:gd name="adj"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a:solidFill>
                  <a:schemeClr val="tx1"/>
                </a:solidFill>
                <a:latin typeface="微软雅黑" panose="020B0503020204020204" pitchFamily="34" charset="-122"/>
                <a:ea typeface="微软雅黑" panose="020B0503020204020204" pitchFamily="34" charset="-122"/>
              </a:rPr>
              <a:t>XGBoost Classification Model N</a:t>
            </a:r>
            <a:endParaRPr lang="zh-CN" altLang="en-US" sz="1200" b="1" i="1" dirty="0">
              <a:solidFill>
                <a:schemeClr val="tx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1B42782-C4FF-43E2-8644-0F36C1C63B5E}"/>
              </a:ext>
            </a:extLst>
          </p:cNvPr>
          <p:cNvSpPr txBox="1"/>
          <p:nvPr/>
        </p:nvSpPr>
        <p:spPr>
          <a:xfrm>
            <a:off x="5168331" y="2212940"/>
            <a:ext cx="476521"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39" name="左大括号 38">
            <a:extLst>
              <a:ext uri="{FF2B5EF4-FFF2-40B4-BE49-F238E27FC236}">
                <a16:creationId xmlns:a16="http://schemas.microsoft.com/office/drawing/2014/main" id="{C6E4DA54-4C79-41DA-B877-A21C254F43BB}"/>
              </a:ext>
            </a:extLst>
          </p:cNvPr>
          <p:cNvSpPr/>
          <p:nvPr/>
        </p:nvSpPr>
        <p:spPr>
          <a:xfrm>
            <a:off x="3783568" y="1826524"/>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连接符: 肘形 39">
            <a:extLst>
              <a:ext uri="{FF2B5EF4-FFF2-40B4-BE49-F238E27FC236}">
                <a16:creationId xmlns:a16="http://schemas.microsoft.com/office/drawing/2014/main" id="{AF69C6B6-1188-40D2-922E-5A5B17D98BB1}"/>
              </a:ext>
            </a:extLst>
          </p:cNvPr>
          <p:cNvCxnSpPr>
            <a:cxnSpLocks/>
            <a:stCxn id="35" idx="2"/>
            <a:endCxn id="39" idx="1"/>
          </p:cNvCxnSpPr>
          <p:nvPr/>
        </p:nvCxnSpPr>
        <p:spPr>
          <a:xfrm rot="16200000" flipH="1">
            <a:off x="2824999" y="1414036"/>
            <a:ext cx="814611" cy="11025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46581379-7A75-499F-8750-C06961BCD928}"/>
              </a:ext>
            </a:extLst>
          </p:cNvPr>
          <p:cNvSpPr/>
          <p:nvPr/>
        </p:nvSpPr>
        <p:spPr>
          <a:xfrm rot="10800000">
            <a:off x="6583592" y="1834340"/>
            <a:ext cx="370840" cy="1092164"/>
          </a:xfrm>
          <a:prstGeom prst="leftBrace">
            <a:avLst>
              <a:gd name="adj1" fmla="val 567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8A70E5FB-6206-4F3E-B0D4-63BCD265DE34}"/>
              </a:ext>
            </a:extLst>
          </p:cNvPr>
          <p:cNvSpPr/>
          <p:nvPr/>
        </p:nvSpPr>
        <p:spPr>
          <a:xfrm>
            <a:off x="7199862" y="2071924"/>
            <a:ext cx="1500218" cy="6013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Validation Probability Array</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E6999A45-736C-4D59-92DA-36886027F923}"/>
              </a:ext>
            </a:extLst>
          </p:cNvPr>
          <p:cNvSpPr/>
          <p:nvPr/>
        </p:nvSpPr>
        <p:spPr>
          <a:xfrm>
            <a:off x="4161324" y="1564638"/>
            <a:ext cx="2429184" cy="1652021"/>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D48F4A68-3B77-4FE3-B721-64898D745838}"/>
              </a:ext>
            </a:extLst>
          </p:cNvPr>
          <p:cNvSpPr/>
          <p:nvPr/>
        </p:nvSpPr>
        <p:spPr>
          <a:xfrm>
            <a:off x="9376700" y="2095278"/>
            <a:ext cx="1373140" cy="578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a:solidFill>
                  <a:schemeClr val="tx1"/>
                </a:solidFill>
                <a:latin typeface="微软雅黑" panose="020B0503020204020204" pitchFamily="34" charset="-122"/>
                <a:ea typeface="微软雅黑" panose="020B0503020204020204" pitchFamily="34" charset="-122"/>
              </a:rPr>
              <a:t>The best recall threshold</a:t>
            </a:r>
            <a:endParaRPr lang="zh-CN" altLang="en-US" sz="1200" i="1" dirty="0">
              <a:solidFill>
                <a:schemeClr val="tx1"/>
              </a:solidFill>
              <a:latin typeface="微软雅黑" panose="020B0503020204020204" pitchFamily="34" charset="-122"/>
              <a:ea typeface="微软雅黑" panose="020B0503020204020204" pitchFamily="34" charset="-122"/>
            </a:endParaRPr>
          </a:p>
        </p:txBody>
      </p:sp>
      <p:sp>
        <p:nvSpPr>
          <p:cNvPr id="46" name="箭头: 右 45">
            <a:extLst>
              <a:ext uri="{FF2B5EF4-FFF2-40B4-BE49-F238E27FC236}">
                <a16:creationId xmlns:a16="http://schemas.microsoft.com/office/drawing/2014/main" id="{7F365DF5-0039-402D-A8DB-9DA0C7B511A7}"/>
              </a:ext>
            </a:extLst>
          </p:cNvPr>
          <p:cNvSpPr/>
          <p:nvPr/>
        </p:nvSpPr>
        <p:spPr>
          <a:xfrm>
            <a:off x="8870964" y="2301784"/>
            <a:ext cx="386080" cy="217862"/>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 name="表格 55">
            <a:extLst>
              <a:ext uri="{FF2B5EF4-FFF2-40B4-BE49-F238E27FC236}">
                <a16:creationId xmlns:a16="http://schemas.microsoft.com/office/drawing/2014/main" id="{A1534F4C-46E6-4CBE-9AA7-01FAE048C3FC}"/>
              </a:ext>
            </a:extLst>
          </p:cNvPr>
          <p:cNvGraphicFramePr>
            <a:graphicFrameLocks noGrp="1"/>
          </p:cNvGraphicFramePr>
          <p:nvPr>
            <p:extLst>
              <p:ext uri="{D42A27DB-BD31-4B8C-83A1-F6EECF244321}">
                <p14:modId xmlns:p14="http://schemas.microsoft.com/office/powerpoint/2010/main" val="1496210928"/>
              </p:ext>
            </p:extLst>
          </p:nvPr>
        </p:nvGraphicFramePr>
        <p:xfrm>
          <a:off x="1327571" y="4706628"/>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graphicFrame>
        <p:nvGraphicFramePr>
          <p:cNvPr id="57" name="表格 56">
            <a:extLst>
              <a:ext uri="{FF2B5EF4-FFF2-40B4-BE49-F238E27FC236}">
                <a16:creationId xmlns:a16="http://schemas.microsoft.com/office/drawing/2014/main" id="{ACD082A5-A779-4495-AF39-6B22AA644DA3}"/>
              </a:ext>
            </a:extLst>
          </p:cNvPr>
          <p:cNvGraphicFramePr>
            <a:graphicFrameLocks noGrp="1"/>
          </p:cNvGraphicFramePr>
          <p:nvPr>
            <p:extLst>
              <p:ext uri="{D42A27DB-BD31-4B8C-83A1-F6EECF244321}">
                <p14:modId xmlns:p14="http://schemas.microsoft.com/office/powerpoint/2010/main" val="1408092446"/>
              </p:ext>
            </p:extLst>
          </p:nvPr>
        </p:nvGraphicFramePr>
        <p:xfrm>
          <a:off x="1327571" y="5297171"/>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graphicFrame>
        <p:nvGraphicFramePr>
          <p:cNvPr id="58" name="表格 57">
            <a:extLst>
              <a:ext uri="{FF2B5EF4-FFF2-40B4-BE49-F238E27FC236}">
                <a16:creationId xmlns:a16="http://schemas.microsoft.com/office/drawing/2014/main" id="{4911AFC9-56ED-42E5-8BFF-CF1176BAF869}"/>
              </a:ext>
            </a:extLst>
          </p:cNvPr>
          <p:cNvGraphicFramePr>
            <a:graphicFrameLocks noGrp="1"/>
          </p:cNvGraphicFramePr>
          <p:nvPr>
            <p:extLst>
              <p:ext uri="{D42A27DB-BD31-4B8C-83A1-F6EECF244321}">
                <p14:modId xmlns:p14="http://schemas.microsoft.com/office/powerpoint/2010/main" val="365037660"/>
              </p:ext>
            </p:extLst>
          </p:nvPr>
        </p:nvGraphicFramePr>
        <p:xfrm>
          <a:off x="1327571" y="5887714"/>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730817656"/>
                  </a:ext>
                </a:extLst>
              </a:tr>
            </a:tbl>
          </a:graphicData>
        </a:graphic>
      </p:graphicFrame>
      <p:graphicFrame>
        <p:nvGraphicFramePr>
          <p:cNvPr id="55" name="表格 54">
            <a:extLst>
              <a:ext uri="{FF2B5EF4-FFF2-40B4-BE49-F238E27FC236}">
                <a16:creationId xmlns:a16="http://schemas.microsoft.com/office/drawing/2014/main" id="{49781509-B54D-46C6-9115-B4897195E9BC}"/>
              </a:ext>
            </a:extLst>
          </p:cNvPr>
          <p:cNvGraphicFramePr>
            <a:graphicFrameLocks noGrp="1"/>
          </p:cNvGraphicFramePr>
          <p:nvPr>
            <p:extLst>
              <p:ext uri="{D42A27DB-BD31-4B8C-83A1-F6EECF244321}">
                <p14:modId xmlns:p14="http://schemas.microsoft.com/office/powerpoint/2010/main" val="2862009900"/>
              </p:ext>
            </p:extLst>
          </p:nvPr>
        </p:nvGraphicFramePr>
        <p:xfrm>
          <a:off x="1327572" y="4174002"/>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sp>
        <p:nvSpPr>
          <p:cNvPr id="53" name="矩形: 圆角 52">
            <a:extLst>
              <a:ext uri="{FF2B5EF4-FFF2-40B4-BE49-F238E27FC236}">
                <a16:creationId xmlns:a16="http://schemas.microsoft.com/office/drawing/2014/main" id="{FF17A876-3E76-4A82-B289-36A6F9CA4F31}"/>
              </a:ext>
            </a:extLst>
          </p:cNvPr>
          <p:cNvSpPr/>
          <p:nvPr/>
        </p:nvSpPr>
        <p:spPr>
          <a:xfrm>
            <a:off x="1327571" y="4010795"/>
            <a:ext cx="8134866" cy="1140943"/>
          </a:xfrm>
          <a:prstGeom prst="roundRect">
            <a:avLst>
              <a:gd name="adj" fmla="val 9859"/>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B79A065C-7CA9-43A6-B1CE-1045CDB10CA5}"/>
              </a:ext>
            </a:extLst>
          </p:cNvPr>
          <p:cNvSpPr/>
          <p:nvPr/>
        </p:nvSpPr>
        <p:spPr>
          <a:xfrm>
            <a:off x="8113112" y="5151738"/>
            <a:ext cx="2687957" cy="1231690"/>
          </a:xfrm>
          <a:prstGeom prst="roundRect">
            <a:avLst>
              <a:gd name="adj" fmla="val 9859"/>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0" name="表格 59">
            <a:extLst>
              <a:ext uri="{FF2B5EF4-FFF2-40B4-BE49-F238E27FC236}">
                <a16:creationId xmlns:a16="http://schemas.microsoft.com/office/drawing/2014/main" id="{3AD3CC60-5484-4C10-9C52-F6FCADEC3439}"/>
              </a:ext>
            </a:extLst>
          </p:cNvPr>
          <p:cNvGraphicFramePr>
            <a:graphicFrameLocks noGrp="1"/>
          </p:cNvGraphicFramePr>
          <p:nvPr>
            <p:extLst>
              <p:ext uri="{D42A27DB-BD31-4B8C-83A1-F6EECF244321}">
                <p14:modId xmlns:p14="http://schemas.microsoft.com/office/powerpoint/2010/main" val="2762992894"/>
              </p:ext>
            </p:extLst>
          </p:nvPr>
        </p:nvGraphicFramePr>
        <p:xfrm>
          <a:off x="1327571" y="1082419"/>
          <a:ext cx="9473499" cy="370840"/>
        </p:xfrm>
        <a:graphic>
          <a:graphicData uri="http://schemas.openxmlformats.org/drawingml/2006/table">
            <a:tbl>
              <a:tblPr firstRow="1" bandRow="1">
                <a:tableStyleId>{5C22544A-7EE6-4342-B048-85BDC9FD1C3A}</a:tableStyleId>
              </a:tblPr>
              <a:tblGrid>
                <a:gridCol w="1353357">
                  <a:extLst>
                    <a:ext uri="{9D8B030D-6E8A-4147-A177-3AD203B41FA5}">
                      <a16:colId xmlns:a16="http://schemas.microsoft.com/office/drawing/2014/main" val="3537589604"/>
                    </a:ext>
                  </a:extLst>
                </a:gridCol>
                <a:gridCol w="1353357">
                  <a:extLst>
                    <a:ext uri="{9D8B030D-6E8A-4147-A177-3AD203B41FA5}">
                      <a16:colId xmlns:a16="http://schemas.microsoft.com/office/drawing/2014/main" val="4025275449"/>
                    </a:ext>
                  </a:extLst>
                </a:gridCol>
                <a:gridCol w="1353357">
                  <a:extLst>
                    <a:ext uri="{9D8B030D-6E8A-4147-A177-3AD203B41FA5}">
                      <a16:colId xmlns:a16="http://schemas.microsoft.com/office/drawing/2014/main" val="572932198"/>
                    </a:ext>
                  </a:extLst>
                </a:gridCol>
                <a:gridCol w="1353357">
                  <a:extLst>
                    <a:ext uri="{9D8B030D-6E8A-4147-A177-3AD203B41FA5}">
                      <a16:colId xmlns:a16="http://schemas.microsoft.com/office/drawing/2014/main" val="3460417383"/>
                    </a:ext>
                  </a:extLst>
                </a:gridCol>
                <a:gridCol w="1353357">
                  <a:extLst>
                    <a:ext uri="{9D8B030D-6E8A-4147-A177-3AD203B41FA5}">
                      <a16:colId xmlns:a16="http://schemas.microsoft.com/office/drawing/2014/main" val="3275714995"/>
                    </a:ext>
                  </a:extLst>
                </a:gridCol>
                <a:gridCol w="1353357">
                  <a:extLst>
                    <a:ext uri="{9D8B030D-6E8A-4147-A177-3AD203B41FA5}">
                      <a16:colId xmlns:a16="http://schemas.microsoft.com/office/drawing/2014/main" val="1263278345"/>
                    </a:ext>
                  </a:extLst>
                </a:gridCol>
                <a:gridCol w="1353357">
                  <a:extLst>
                    <a:ext uri="{9D8B030D-6E8A-4147-A177-3AD203B41FA5}">
                      <a16:colId xmlns:a16="http://schemas.microsoft.com/office/drawing/2014/main" val="848816604"/>
                    </a:ext>
                  </a:extLst>
                </a:gridCol>
              </a:tblGrid>
              <a:tr h="370840">
                <a:tc>
                  <a:txBody>
                    <a:bodyPr/>
                    <a:lstStyle/>
                    <a:p>
                      <a:pPr algn="ctr"/>
                      <a:r>
                        <a:rPr lang="en-US" altLang="zh-CN" dirty="0">
                          <a:solidFill>
                            <a:schemeClr val="tx1"/>
                          </a:solidFill>
                        </a:rPr>
                        <a:t>Month 1</a:t>
                      </a:r>
                      <a:endParaRPr lang="zh-CN" altLang="en-US" dirty="0">
                        <a:solidFill>
                          <a:schemeClr val="tx1"/>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2</a:t>
                      </a:r>
                      <a:endParaRPr lang="zh-CN" altLang="en-US" dirty="0">
                        <a:solidFill>
                          <a:schemeClr val="tx1"/>
                        </a:solidFill>
                      </a:endParaRPr>
                    </a:p>
                  </a:txBody>
                  <a:tcP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3</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4</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5</a:t>
                      </a:r>
                      <a:endParaRPr lang="zh-CN" altLang="en-US"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6</a:t>
                      </a:r>
                      <a:endParaRPr lang="zh-CN" altLang="en-US" dirty="0">
                        <a:solidFill>
                          <a:schemeClr val="tx1"/>
                        </a:solidFill>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Month 7</a:t>
                      </a:r>
                      <a:endParaRPr lang="zh-CN"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3730817656"/>
                  </a:ext>
                </a:extLst>
              </a:tr>
            </a:tbl>
          </a:graphicData>
        </a:graphic>
      </p:graphicFrame>
      <p:sp>
        <p:nvSpPr>
          <p:cNvPr id="35" name="矩形 34">
            <a:extLst>
              <a:ext uri="{FF2B5EF4-FFF2-40B4-BE49-F238E27FC236}">
                <a16:creationId xmlns:a16="http://schemas.microsoft.com/office/drawing/2014/main" id="{515C8902-2F08-454D-9319-471DD1013A33}"/>
              </a:ext>
            </a:extLst>
          </p:cNvPr>
          <p:cNvSpPr/>
          <p:nvPr/>
        </p:nvSpPr>
        <p:spPr>
          <a:xfrm>
            <a:off x="1327571" y="980566"/>
            <a:ext cx="2706939" cy="577429"/>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a:extLst>
              <a:ext uri="{FF2B5EF4-FFF2-40B4-BE49-F238E27FC236}">
                <a16:creationId xmlns:a16="http://schemas.microsoft.com/office/drawing/2014/main" id="{44B51167-A4A3-4BB3-AAF0-45E16D1AC74A}"/>
              </a:ext>
            </a:extLst>
          </p:cNvPr>
          <p:cNvSpPr/>
          <p:nvPr/>
        </p:nvSpPr>
        <p:spPr>
          <a:xfrm flipV="1">
            <a:off x="7590893" y="3438880"/>
            <a:ext cx="2771015" cy="33855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F5F245BC-D436-4216-990B-170ACB531778}"/>
              </a:ext>
            </a:extLst>
          </p:cNvPr>
          <p:cNvSpPr txBox="1"/>
          <p:nvPr/>
        </p:nvSpPr>
        <p:spPr>
          <a:xfrm>
            <a:off x="1144036" y="388945"/>
            <a:ext cx="3503772"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Stage 1: </a:t>
            </a:r>
            <a:r>
              <a:rPr lang="en-US" altLang="zh-CN" sz="1600" dirty="0">
                <a:latin typeface="微软雅黑" panose="020B0503020204020204" pitchFamily="34" charset="-122"/>
                <a:ea typeface="微软雅黑" panose="020B0503020204020204" pitchFamily="34" charset="-122"/>
              </a:rPr>
              <a:t>Recall Model Training</a:t>
            </a:r>
            <a:endParaRPr lang="zh-CN" altLang="en-US" sz="1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D173BAD-ADCD-485B-8AC0-EF91434D8EDF}"/>
              </a:ext>
            </a:extLst>
          </p:cNvPr>
          <p:cNvSpPr/>
          <p:nvPr/>
        </p:nvSpPr>
        <p:spPr>
          <a:xfrm>
            <a:off x="54587" y="4431273"/>
            <a:ext cx="92845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Offline</a:t>
            </a:r>
            <a:endParaRPr lang="zh-CN" altLang="en-US" dirty="0"/>
          </a:p>
        </p:txBody>
      </p:sp>
      <p:sp>
        <p:nvSpPr>
          <p:cNvPr id="66" name="矩形 65">
            <a:extLst>
              <a:ext uri="{FF2B5EF4-FFF2-40B4-BE49-F238E27FC236}">
                <a16:creationId xmlns:a16="http://schemas.microsoft.com/office/drawing/2014/main" id="{275CE9C4-57F0-49CF-813D-BB7D1AD6C49C}"/>
              </a:ext>
            </a:extLst>
          </p:cNvPr>
          <p:cNvSpPr/>
          <p:nvPr/>
        </p:nvSpPr>
        <p:spPr>
          <a:xfrm>
            <a:off x="11137846" y="5608822"/>
            <a:ext cx="91082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Online</a:t>
            </a:r>
            <a:endParaRPr lang="zh-CN" altLang="en-US" dirty="0"/>
          </a:p>
        </p:txBody>
      </p:sp>
      <p:sp>
        <p:nvSpPr>
          <p:cNvPr id="4" name="箭头: 右 3">
            <a:extLst>
              <a:ext uri="{FF2B5EF4-FFF2-40B4-BE49-F238E27FC236}">
                <a16:creationId xmlns:a16="http://schemas.microsoft.com/office/drawing/2014/main" id="{D534CAA7-E9E7-4198-A786-A4255788D782}"/>
              </a:ext>
            </a:extLst>
          </p:cNvPr>
          <p:cNvSpPr/>
          <p:nvPr/>
        </p:nvSpPr>
        <p:spPr>
          <a:xfrm>
            <a:off x="954117" y="4446662"/>
            <a:ext cx="373453" cy="338554"/>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右 67">
            <a:extLst>
              <a:ext uri="{FF2B5EF4-FFF2-40B4-BE49-F238E27FC236}">
                <a16:creationId xmlns:a16="http://schemas.microsoft.com/office/drawing/2014/main" id="{78DAEEB7-3B82-4254-870A-BBAB97C8DF26}"/>
              </a:ext>
            </a:extLst>
          </p:cNvPr>
          <p:cNvSpPr/>
          <p:nvPr/>
        </p:nvSpPr>
        <p:spPr>
          <a:xfrm rot="10800000">
            <a:off x="10792665" y="5609298"/>
            <a:ext cx="373453" cy="338554"/>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033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1312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755</Words>
  <Application>Microsoft Office PowerPoint</Application>
  <PresentationFormat>宽屏</PresentationFormat>
  <Paragraphs>252</Paragraphs>
  <Slides>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 Zhuo</dc:creator>
  <cp:lastModifiedBy>Yin Zhuo</cp:lastModifiedBy>
  <cp:revision>125</cp:revision>
  <dcterms:created xsi:type="dcterms:W3CDTF">2021-03-23T07:22:36Z</dcterms:created>
  <dcterms:modified xsi:type="dcterms:W3CDTF">2021-04-24T11:58:58Z</dcterms:modified>
</cp:coreProperties>
</file>