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Condensed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tHVrqoyFV00ZkOoMHnj+Htq9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RobotoCondensed-boldItalic.fntdata"/><Relationship Id="rId13" Type="http://customschemas.google.com/relationships/presentationmetadata" Target="meta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Condensed-regular.fntdata"/><Relationship Id="rId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e65ba05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de65ba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2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11" name="Google Shape;11;p3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32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17" name="Google Shape;17;p3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3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1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50" name="Google Shape;150;p4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56" name="Google Shape;156;p41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57" name="Google Shape;157;p4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4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25" name="Google Shape;25;p3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30" name="Google Shape;30;p34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1" name="Google Shape;31;p3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9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39" name="Google Shape;39;p3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grpSp>
        <p:nvGrpSpPr>
          <p:cNvPr id="44" name="Google Shape;44;p39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5" name="Google Shape;45;p3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2941"/>
              </a:srgbClr>
            </a:solidFill>
            <a:ln>
              <a:noFill/>
            </a:ln>
          </p:spPr>
        </p:sp>
      </p:grp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3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53" name="Google Shape;53;p3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33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59" name="Google Shape;59;p3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3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33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5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70" name="Google Shape;70;p3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5" name="Google Shape;75;p3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76" name="Google Shape;76;p3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81" name="Google Shape;81;p3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86" name="Google Shape;86;p36"/>
          <p:cNvGrpSpPr/>
          <p:nvPr/>
        </p:nvGrpSpPr>
        <p:grpSpPr>
          <a:xfrm>
            <a:off x="5609678" y="2185857"/>
            <a:ext cx="3534593" cy="3432795"/>
            <a:chOff x="6172209" y="2656118"/>
            <a:chExt cx="2971745" cy="2886157"/>
          </a:xfrm>
        </p:grpSpPr>
        <p:sp>
          <p:nvSpPr>
            <p:cNvPr id="87" name="Google Shape;87;p3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92" name="Google Shape;92;p36"/>
          <p:cNvGrpSpPr/>
          <p:nvPr/>
        </p:nvGrpSpPr>
        <p:grpSpPr>
          <a:xfrm>
            <a:off x="-22" y="-324556"/>
            <a:ext cx="3068566" cy="1910899"/>
            <a:chOff x="-32" y="-215971"/>
            <a:chExt cx="2163551" cy="1347316"/>
          </a:xfrm>
        </p:grpSpPr>
        <p:sp>
          <p:nvSpPr>
            <p:cNvPr id="93" name="Google Shape;93;p3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7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01" name="Google Shape;101;p3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37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07" name="Google Shape;107;p3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8"/>
          <p:cNvGrpSpPr/>
          <p:nvPr/>
        </p:nvGrpSpPr>
        <p:grpSpPr>
          <a:xfrm>
            <a:off x="6791642" y="3181575"/>
            <a:ext cx="2352136" cy="2284392"/>
            <a:chOff x="6172209" y="2656118"/>
            <a:chExt cx="2971745" cy="2886157"/>
          </a:xfrm>
        </p:grpSpPr>
        <p:sp>
          <p:nvSpPr>
            <p:cNvPr id="117" name="Google Shape;117;p3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22" name="Google Shape;122;p38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23" name="Google Shape;123;p3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8" name="Google Shape;128;p38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0" name="Google Shape;130;p38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1" name="Google Shape;131;p3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40"/>
          <p:cNvGrpSpPr/>
          <p:nvPr/>
        </p:nvGrpSpPr>
        <p:grpSpPr>
          <a:xfrm>
            <a:off x="6172209" y="2656118"/>
            <a:ext cx="2971745" cy="2886157"/>
            <a:chOff x="6172209" y="2656118"/>
            <a:chExt cx="2971745" cy="2886157"/>
          </a:xfrm>
        </p:grpSpPr>
        <p:sp>
          <p:nvSpPr>
            <p:cNvPr id="135" name="Google Shape;135;p4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0" name="Google Shape;140;p40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141" name="Google Shape;141;p4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6" name="Google Shape;146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i="0" sz="3000" u="none" cap="none" strike="noStrik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b="0" i="0" sz="2000" u="none" cap="none" strike="noStrik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0" y="1687150"/>
            <a:ext cx="4074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Key Takeaways</a:t>
            </a:r>
            <a:endParaRPr sz="2000"/>
          </a:p>
        </p:txBody>
      </p:sp>
      <p:sp>
        <p:nvSpPr>
          <p:cNvPr id="168" name="Google Shape;168;p1"/>
          <p:cNvSpPr txBox="1"/>
          <p:nvPr>
            <p:ph type="ctrTitle"/>
          </p:nvPr>
        </p:nvSpPr>
        <p:spPr>
          <a:xfrm>
            <a:off x="0" y="2589850"/>
            <a:ext cx="39768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small: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</a:t>
            </a:r>
            <a:r>
              <a:rPr lang="en" sz="1300"/>
              <a:t>ow revenue, low cost locations have </a:t>
            </a:r>
            <a:r>
              <a:rPr lang="en" sz="1300"/>
              <a:t>potential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Focus on rent, then fixed costs: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utting variable costs may hurt revenue</a:t>
            </a:r>
            <a:r>
              <a:rPr lang="en" sz="1300"/>
              <a:t>s</a:t>
            </a:r>
            <a:endParaRPr sz="7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</a:t>
            </a:r>
            <a:r>
              <a:rPr lang="en" sz="1800"/>
              <a:t> and </a:t>
            </a:r>
            <a:r>
              <a:rPr lang="en" sz="1800"/>
              <a:t>when matter: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</a:t>
            </a:r>
            <a:r>
              <a:rPr lang="en" sz="1300"/>
              <a:t>rofit margins vary widely between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states and months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There’s always more to </a:t>
            </a:r>
            <a:r>
              <a:rPr lang="en" sz="1800">
                <a:solidFill>
                  <a:schemeClr val="lt1"/>
                </a:solidFill>
              </a:rPr>
              <a:t>do: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detailed data and experiments can help determine causality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1"/>
          <p:cNvSpPr/>
          <p:nvPr/>
        </p:nvSpPr>
        <p:spPr>
          <a:xfrm>
            <a:off x="6138921" y="76934"/>
            <a:ext cx="2926200" cy="17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"/>
          <p:cNvSpPr/>
          <p:nvPr/>
        </p:nvSpPr>
        <p:spPr>
          <a:xfrm>
            <a:off x="4302825" y="1952734"/>
            <a:ext cx="3735600" cy="22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3137989" y="73077"/>
            <a:ext cx="2880300" cy="17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13" y="65763"/>
            <a:ext cx="2884668" cy="17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026" y="73075"/>
            <a:ext cx="2926365" cy="1767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828" y="1952725"/>
            <a:ext cx="3736097" cy="22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de65ba054_0_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g8de65ba054_0_5"/>
          <p:cNvGrpSpPr/>
          <p:nvPr/>
        </p:nvGrpSpPr>
        <p:grpSpPr>
          <a:xfrm>
            <a:off x="5632317" y="503975"/>
            <a:ext cx="3305700" cy="3254450"/>
            <a:chOff x="5632317" y="1189775"/>
            <a:chExt cx="3305700" cy="3254450"/>
          </a:xfrm>
        </p:grpSpPr>
        <p:sp>
          <p:nvSpPr>
            <p:cNvPr id="181" name="Google Shape;181;g8de65ba054_0_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Comparing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g8de65ba054_0_5"/>
            <p:cNvSpPr txBox="1"/>
            <p:nvPr/>
          </p:nvSpPr>
          <p:spPr>
            <a:xfrm>
              <a:off x="596690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The worst-performing stores have few products, are leased, and are in NJ or GA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January and November are bad for profit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Low rents with high revenues are achievable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Bottom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Top 10% locations: </a:t>
              </a:r>
              <a:endParaRPr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3" name="Google Shape;183;g8de65ba054_0_5"/>
          <p:cNvGrpSpPr/>
          <p:nvPr/>
        </p:nvGrpSpPr>
        <p:grpSpPr>
          <a:xfrm>
            <a:off x="2944204" y="503975"/>
            <a:ext cx="3305700" cy="3254450"/>
            <a:chOff x="2944204" y="1189775"/>
            <a:chExt cx="3305700" cy="3254450"/>
          </a:xfrm>
        </p:grpSpPr>
        <p:sp>
          <p:nvSpPr>
            <p:cNvPr id="184" name="Google Shape;184;g8de65ba054_0_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Modeling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5" name="Google Shape;185;g8de65ba054_0_5"/>
            <p:cNvSpPr txBox="1"/>
            <p:nvPr/>
          </p:nvSpPr>
          <p:spPr>
            <a:xfrm>
              <a:off x="3293550" y="1828525"/>
              <a:ext cx="2641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Linear regression with normalized numeric data and one-hot encoding of categorical variables leads to a host of insights</a:t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86" name="Google Shape;186;g8de65ba054_0_5"/>
          <p:cNvGrpSpPr/>
          <p:nvPr/>
        </p:nvGrpSpPr>
        <p:grpSpPr>
          <a:xfrm>
            <a:off x="0" y="504189"/>
            <a:ext cx="3546900" cy="3254236"/>
            <a:chOff x="0" y="1189989"/>
            <a:chExt cx="3546900" cy="3254236"/>
          </a:xfrm>
        </p:grpSpPr>
        <p:sp>
          <p:nvSpPr>
            <p:cNvPr id="187" name="Google Shape;187;g8de65ba054_0_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Cleaning</a:t>
              </a:r>
              <a:endParaRPr b="0" i="0" sz="1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8" name="Google Shape;188;g8de65ba054_0_5"/>
            <p:cNvSpPr txBox="1"/>
            <p:nvPr/>
          </p:nvSpPr>
          <p:spPr>
            <a:xfrm>
              <a:off x="352875" y="1828525"/>
              <a:ext cx="2855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Rental costs vary with state and gross revenue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, </a:t>
              </a:r>
              <a:r>
                <a:rPr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so impute as 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store’s mean monthly revenue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 * </a:t>
              </a:r>
              <a:r>
                <a:rPr i="1" lang="en" sz="1200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(state’s median rent/revenue ratio)</a:t>
              </a:r>
              <a:endParaRPr i="1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89" name="Google Shape;189;g8de65ba054_0_5"/>
          <p:cNvSpPr/>
          <p:nvPr/>
        </p:nvSpPr>
        <p:spPr>
          <a:xfrm>
            <a:off x="381000" y="1960072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8de65ba05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60105"/>
            <a:ext cx="2563199" cy="152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8de65ba054_0_5"/>
          <p:cNvSpPr/>
          <p:nvPr/>
        </p:nvSpPr>
        <p:spPr>
          <a:xfrm>
            <a:off x="381000" y="3558548"/>
            <a:ext cx="2563200" cy="1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8de65ba05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558500"/>
            <a:ext cx="2490764" cy="15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8de65ba054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045" y="1960072"/>
            <a:ext cx="2057917" cy="3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de65ba054_0_5"/>
          <p:cNvPicPr preferRelativeResize="0"/>
          <p:nvPr/>
        </p:nvPicPr>
        <p:blipFill rotWithShape="1">
          <a:blip r:embed="rId6">
            <a:alphaModFix/>
          </a:blip>
          <a:srcRect b="65045" l="0" r="0" t="0"/>
          <a:stretch/>
        </p:blipFill>
        <p:spPr>
          <a:xfrm>
            <a:off x="5743050" y="3813213"/>
            <a:ext cx="3305701" cy="87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8de65ba054_0_5"/>
          <p:cNvPicPr preferRelativeResize="0"/>
          <p:nvPr/>
        </p:nvPicPr>
        <p:blipFill rotWithShape="1">
          <a:blip r:embed="rId6">
            <a:alphaModFix/>
          </a:blip>
          <a:srcRect b="0" l="0" r="0" t="63657"/>
          <a:stretch/>
        </p:blipFill>
        <p:spPr>
          <a:xfrm>
            <a:off x="5743050" y="2553054"/>
            <a:ext cx="3305701" cy="91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