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DD5F9-F343-46AD-B80B-674A195B5206}" v="732" dt="2023-01-08T11:36:30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790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95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764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888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4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00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2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01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00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2202811"/>
            <a:ext cx="9262141" cy="19783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5400" dirty="0"/>
              <a:t>Fun logical puzzles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9262141" cy="1747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800" dirty="0"/>
              <a:t>By Michael Zarkov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E1D12-7FE3-9B3F-4070-E745491C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Fork in the road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0A221-CA10-4592-6E0A-29B1B0F865ED}"/>
              </a:ext>
            </a:extLst>
          </p:cNvPr>
          <p:cNvSpPr txBox="1"/>
          <p:nvPr/>
        </p:nvSpPr>
        <p:spPr>
          <a:xfrm>
            <a:off x="1869516" y="2090211"/>
            <a:ext cx="6823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dirty="0"/>
              <a:t>Possible answers: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7D397-7CB0-33AF-8C92-1EC1EF605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60" y="2164498"/>
            <a:ext cx="1174697" cy="1350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A2EEE3-AF23-DCDE-48ED-21B8F9978A3F}"/>
              </a:ext>
            </a:extLst>
          </p:cNvPr>
          <p:cNvSpPr txBox="1"/>
          <p:nvPr/>
        </p:nvSpPr>
        <p:spPr>
          <a:xfrm>
            <a:off x="4463766" y="2640577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Honest</a:t>
            </a:r>
            <a:r>
              <a:rPr lang="bg-BG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>
                <a:solidFill>
                  <a:srgbClr val="92D050"/>
                </a:solidFill>
              </a:rPr>
              <a:t>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4CB6E-A531-925C-D4E1-7AFD6B18848E}"/>
              </a:ext>
            </a:extLst>
          </p:cNvPr>
          <p:cNvSpPr txBox="1"/>
          <p:nvPr/>
        </p:nvSpPr>
        <p:spPr>
          <a:xfrm>
            <a:off x="4721367" y="4247009"/>
            <a:ext cx="209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Liar guard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0FDA38-2A98-3DAD-3EE3-F81723145E47}"/>
              </a:ext>
            </a:extLst>
          </p:cNvPr>
          <p:cNvSpPr/>
          <p:nvPr/>
        </p:nvSpPr>
        <p:spPr>
          <a:xfrm>
            <a:off x="6871300" y="2573121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2843024-C2A9-0367-BB0F-66EAB83B0049}"/>
              </a:ext>
            </a:extLst>
          </p:cNvPr>
          <p:cNvSpPr/>
          <p:nvPr/>
        </p:nvSpPr>
        <p:spPr>
          <a:xfrm>
            <a:off x="6871300" y="4212530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FB4A9-4D00-90D7-1182-D3930972AD6E}"/>
              </a:ext>
            </a:extLst>
          </p:cNvPr>
          <p:cNvSpPr txBox="1"/>
          <p:nvPr/>
        </p:nvSpPr>
        <p:spPr>
          <a:xfrm>
            <a:off x="8165141" y="4248117"/>
            <a:ext cx="215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toilet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58187-BA80-C510-E687-C3A74B59EE6A}"/>
              </a:ext>
            </a:extLst>
          </p:cNvPr>
          <p:cNvSpPr txBox="1"/>
          <p:nvPr/>
        </p:nvSpPr>
        <p:spPr>
          <a:xfrm>
            <a:off x="777164" y="3430776"/>
            <a:ext cx="241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Ask this guard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AB7017-3EA0-ADDC-493D-D065FE477D39}"/>
              </a:ext>
            </a:extLst>
          </p:cNvPr>
          <p:cNvSpPr/>
          <p:nvPr/>
        </p:nvSpPr>
        <p:spPr>
          <a:xfrm rot="20140202">
            <a:off x="3350575" y="2989971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25F50-3827-A296-DB8C-8402F0B35299}"/>
              </a:ext>
            </a:extLst>
          </p:cNvPr>
          <p:cNvSpPr txBox="1"/>
          <p:nvPr/>
        </p:nvSpPr>
        <p:spPr>
          <a:xfrm>
            <a:off x="531404" y="5225741"/>
            <a:ext cx="84088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The answer we get is: </a:t>
            </a:r>
            <a:r>
              <a:rPr lang="en-GB" sz="2800" b="1" dirty="0"/>
              <a:t>True/Yes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29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F8E70A5-DC3D-434C-2655-09D0D2A6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Fork in the road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C6069-B1F4-DAA6-5266-80A6ED99DF87}"/>
              </a:ext>
            </a:extLst>
          </p:cNvPr>
          <p:cNvSpPr txBox="1"/>
          <p:nvPr/>
        </p:nvSpPr>
        <p:spPr>
          <a:xfrm>
            <a:off x="1869516" y="2090211"/>
            <a:ext cx="6823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dirty="0"/>
              <a:t>Possible answers: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559687-57AD-0A47-445B-64DA555EF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59" y="3745416"/>
            <a:ext cx="1174697" cy="13500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953D8B-5948-CB03-58C8-AB40EB20B3A3}"/>
              </a:ext>
            </a:extLst>
          </p:cNvPr>
          <p:cNvSpPr txBox="1"/>
          <p:nvPr/>
        </p:nvSpPr>
        <p:spPr>
          <a:xfrm>
            <a:off x="4600881" y="2625469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Liar</a:t>
            </a:r>
            <a:r>
              <a:rPr lang="bg-BG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guard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B87805-0B87-AE9E-129F-DE2771F3ED25}"/>
              </a:ext>
            </a:extLst>
          </p:cNvPr>
          <p:cNvSpPr txBox="1"/>
          <p:nvPr/>
        </p:nvSpPr>
        <p:spPr>
          <a:xfrm>
            <a:off x="4348020" y="4248118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Honest</a:t>
            </a:r>
            <a:r>
              <a:rPr lang="bg-BG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>
                <a:solidFill>
                  <a:srgbClr val="92D050"/>
                </a:solidFill>
              </a:rPr>
              <a:t>guard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40D1365-BB00-793C-BC89-94B2FEAD0187}"/>
              </a:ext>
            </a:extLst>
          </p:cNvPr>
          <p:cNvSpPr/>
          <p:nvPr/>
        </p:nvSpPr>
        <p:spPr>
          <a:xfrm>
            <a:off x="6871300" y="2573121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45F652-F7C2-2458-1D19-CB1E26906627}"/>
              </a:ext>
            </a:extLst>
          </p:cNvPr>
          <p:cNvSpPr/>
          <p:nvPr/>
        </p:nvSpPr>
        <p:spPr>
          <a:xfrm>
            <a:off x="6871300" y="4212530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7B06B3-DD3A-1645-61AC-3FD72C9D93D8}"/>
              </a:ext>
            </a:extLst>
          </p:cNvPr>
          <p:cNvSpPr txBox="1"/>
          <p:nvPr/>
        </p:nvSpPr>
        <p:spPr>
          <a:xfrm>
            <a:off x="8200162" y="2602342"/>
            <a:ext cx="215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toilet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19577-7098-13C8-F658-54DCFBA7B33C}"/>
              </a:ext>
            </a:extLst>
          </p:cNvPr>
          <p:cNvSpPr txBox="1"/>
          <p:nvPr/>
        </p:nvSpPr>
        <p:spPr>
          <a:xfrm>
            <a:off x="843363" y="3514584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Ask this guard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954E5D-BC22-BAA6-6D4E-9A9187EA9190}"/>
              </a:ext>
            </a:extLst>
          </p:cNvPr>
          <p:cNvSpPr/>
          <p:nvPr/>
        </p:nvSpPr>
        <p:spPr>
          <a:xfrm rot="19509793">
            <a:off x="3485056" y="3079965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587F5-4FD8-58E4-3A3E-45A269416032}"/>
              </a:ext>
            </a:extLst>
          </p:cNvPr>
          <p:cNvSpPr txBox="1"/>
          <p:nvPr/>
        </p:nvSpPr>
        <p:spPr>
          <a:xfrm>
            <a:off x="531404" y="5225741"/>
            <a:ext cx="84088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The answer we get is: </a:t>
            </a:r>
            <a:r>
              <a:rPr lang="en-GB" sz="2800" b="1" dirty="0"/>
              <a:t>False/No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47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E1A61E-D520-2DF7-51B9-8CD34A0F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Fork in the road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9C90D-C641-2BB6-4785-D4C085A5DF4F}"/>
              </a:ext>
            </a:extLst>
          </p:cNvPr>
          <p:cNvSpPr txBox="1"/>
          <p:nvPr/>
        </p:nvSpPr>
        <p:spPr>
          <a:xfrm>
            <a:off x="1869516" y="2090211"/>
            <a:ext cx="6823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dirty="0"/>
              <a:t>Possible answers: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6343E-DA90-FC56-2753-24E8E6F7F5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12" y="3813988"/>
            <a:ext cx="1174697" cy="1350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54F7D-BD00-72EA-46F0-89658C97E179}"/>
              </a:ext>
            </a:extLst>
          </p:cNvPr>
          <p:cNvSpPr txBox="1"/>
          <p:nvPr/>
        </p:nvSpPr>
        <p:spPr>
          <a:xfrm>
            <a:off x="4463766" y="2640577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Honest</a:t>
            </a:r>
            <a:r>
              <a:rPr lang="bg-BG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>
                <a:solidFill>
                  <a:srgbClr val="92D050"/>
                </a:solidFill>
              </a:rPr>
              <a:t>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F3DF-557F-044E-F83F-36B00DB45580}"/>
              </a:ext>
            </a:extLst>
          </p:cNvPr>
          <p:cNvSpPr txBox="1"/>
          <p:nvPr/>
        </p:nvSpPr>
        <p:spPr>
          <a:xfrm>
            <a:off x="4721367" y="4247009"/>
            <a:ext cx="209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Liar guard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1A2AD8-7961-DFBC-49AE-5439E2479CC1}"/>
              </a:ext>
            </a:extLst>
          </p:cNvPr>
          <p:cNvSpPr/>
          <p:nvPr/>
        </p:nvSpPr>
        <p:spPr>
          <a:xfrm>
            <a:off x="6871300" y="2573121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5E89D1-6900-BAD1-D91A-22C97B78D4F0}"/>
              </a:ext>
            </a:extLst>
          </p:cNvPr>
          <p:cNvSpPr/>
          <p:nvPr/>
        </p:nvSpPr>
        <p:spPr>
          <a:xfrm>
            <a:off x="6871300" y="4212530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4021-984A-CE7B-3DB9-BE75C277CD31}"/>
              </a:ext>
            </a:extLst>
          </p:cNvPr>
          <p:cNvSpPr txBox="1"/>
          <p:nvPr/>
        </p:nvSpPr>
        <p:spPr>
          <a:xfrm>
            <a:off x="8071745" y="2640577"/>
            <a:ext cx="215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toilet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500B7-B67B-547A-7EA5-73CF0E7757C0}"/>
              </a:ext>
            </a:extLst>
          </p:cNvPr>
          <p:cNvSpPr txBox="1"/>
          <p:nvPr/>
        </p:nvSpPr>
        <p:spPr>
          <a:xfrm>
            <a:off x="777164" y="3430776"/>
            <a:ext cx="241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Ask this guard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F2EEEF-B6B3-1765-394D-4A7B4F8D50C3}"/>
              </a:ext>
            </a:extLst>
          </p:cNvPr>
          <p:cNvSpPr/>
          <p:nvPr/>
        </p:nvSpPr>
        <p:spPr>
          <a:xfrm rot="20140202">
            <a:off x="3350575" y="2989971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5E092-DE85-88C6-EDE9-3169BF73D09B}"/>
              </a:ext>
            </a:extLst>
          </p:cNvPr>
          <p:cNvSpPr txBox="1"/>
          <p:nvPr/>
        </p:nvSpPr>
        <p:spPr>
          <a:xfrm>
            <a:off x="531404" y="5225741"/>
            <a:ext cx="84088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The answer we get is: </a:t>
            </a:r>
            <a:r>
              <a:rPr lang="en-GB" sz="2800" b="1" dirty="0"/>
              <a:t>False/No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433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4504-13DD-D8E9-52E7-A18F8066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Fork in the road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A32C9-557B-92DA-53BF-C79459011C9A}"/>
              </a:ext>
            </a:extLst>
          </p:cNvPr>
          <p:cNvSpPr txBox="1"/>
          <p:nvPr/>
        </p:nvSpPr>
        <p:spPr>
          <a:xfrm>
            <a:off x="525717" y="2929488"/>
            <a:ext cx="920859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In conclusion, if the guard you asked says </a:t>
            </a:r>
            <a:r>
              <a:rPr lang="en-GB" sz="2800" b="1" dirty="0"/>
              <a:t>True/Yes</a:t>
            </a:r>
            <a:r>
              <a:rPr lang="en-GB" sz="2800" dirty="0"/>
              <a:t>, then the toilet is on the path of this guard. If they say </a:t>
            </a:r>
            <a:r>
              <a:rPr lang="en-GB" sz="2800" b="1" dirty="0"/>
              <a:t>False/No</a:t>
            </a:r>
            <a:r>
              <a:rPr lang="en-GB" sz="2800" dirty="0"/>
              <a:t>, then it is the other path.</a:t>
            </a:r>
            <a:endParaRPr lang="en-GB" sz="2800" b="1" dirty="0"/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74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0FBE25-56A7-B2BA-BB69-D08D4822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Navigating an infinitely dense minefield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/>
              <a:t>Problem:</a:t>
            </a:r>
            <a:endParaRPr lang="en-GB" sz="3200" i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12C06-2F58-AB24-BF3B-1C601D6F2988}"/>
              </a:ext>
            </a:extLst>
          </p:cNvPr>
          <p:cNvSpPr txBox="1"/>
          <p:nvPr/>
        </p:nvSpPr>
        <p:spPr>
          <a:xfrm>
            <a:off x="526852" y="2644677"/>
            <a:ext cx="108973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/>
              <a:t>Consider a unit square </a:t>
            </a:r>
            <a:r>
              <a:rPr lang="en-US" sz="2800" b="1" dirty="0"/>
              <a:t>[0, 1]×[0, 1]</a:t>
            </a:r>
            <a:r>
              <a:rPr lang="en-US" sz="2800" dirty="0"/>
              <a:t>. I place a landmine at every point with rational coordinates (so at </a:t>
            </a:r>
            <a:r>
              <a:rPr lang="en-US" sz="2800" b="1" dirty="0"/>
              <a:t>(a, b) </a:t>
            </a:r>
            <a:r>
              <a:rPr lang="en-US" sz="2800" dirty="0"/>
              <a:t>for </a:t>
            </a:r>
            <a:r>
              <a:rPr lang="en-US" sz="2800" b="1" dirty="0"/>
              <a:t>a, b ∈ Q</a:t>
            </a:r>
            <a:r>
              <a:rPr lang="en-US" sz="2800" dirty="0"/>
              <a:t>. Can you find a continuous path in the square from </a:t>
            </a:r>
            <a:r>
              <a:rPr lang="en-US" sz="2800" b="1" dirty="0"/>
              <a:t>(0, 0) </a:t>
            </a:r>
            <a:r>
              <a:rPr lang="en-US" sz="2800" dirty="0"/>
              <a:t>to    </a:t>
            </a:r>
            <a:r>
              <a:rPr lang="en-US" sz="2800" b="1" dirty="0"/>
              <a:t>(1, 1) </a:t>
            </a:r>
            <a:r>
              <a:rPr lang="en-US" sz="2800" dirty="0"/>
              <a:t>that does not pass through any mines?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2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37622-66A5-5D47-F7DD-B73797EB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Navigating an infinitely dense minefield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2E3E-1A11-E9CC-0824-C28FC34686E5}"/>
              </a:ext>
            </a:extLst>
          </p:cNvPr>
          <p:cNvSpPr txBox="1"/>
          <p:nvPr/>
        </p:nvSpPr>
        <p:spPr>
          <a:xfrm>
            <a:off x="526853" y="2644677"/>
            <a:ext cx="33622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/>
              <a:t>A lot of mines.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62FD4-6A66-CD8E-9663-66CDBD4EC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88" y="1746813"/>
            <a:ext cx="4741762" cy="47417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A82BDC-FEC5-E470-D0FC-E5F3594AFD57}"/>
              </a:ext>
            </a:extLst>
          </p:cNvPr>
          <p:cNvSpPr txBox="1"/>
          <p:nvPr/>
        </p:nvSpPr>
        <p:spPr>
          <a:xfrm>
            <a:off x="4302129" y="6053580"/>
            <a:ext cx="33622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/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16916-7D34-AA27-4913-0E60913B59C3}"/>
              </a:ext>
            </a:extLst>
          </p:cNvPr>
          <p:cNvSpPr txBox="1"/>
          <p:nvPr/>
        </p:nvSpPr>
        <p:spPr>
          <a:xfrm>
            <a:off x="8335907" y="1765950"/>
            <a:ext cx="13675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/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0E0D6-F8DA-735F-388F-97B7D8CA71EB}"/>
              </a:ext>
            </a:extLst>
          </p:cNvPr>
          <p:cNvSpPr txBox="1"/>
          <p:nvPr/>
        </p:nvSpPr>
        <p:spPr>
          <a:xfrm>
            <a:off x="8302683" y="5993917"/>
            <a:ext cx="13675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/>
              <a:t>(1, 0)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DE4F0-1178-AD29-8073-0C4D45D86FE6}"/>
              </a:ext>
            </a:extLst>
          </p:cNvPr>
          <p:cNvSpPr txBox="1"/>
          <p:nvPr/>
        </p:nvSpPr>
        <p:spPr>
          <a:xfrm>
            <a:off x="4487168" y="1815436"/>
            <a:ext cx="13675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/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411823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7B805-8853-B233-5FFB-E2D19D49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Navigating an infinitely dense minefield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8989A-9843-B2D3-71CD-7CFC45800E08}"/>
              </a:ext>
            </a:extLst>
          </p:cNvPr>
          <p:cNvSpPr txBox="1"/>
          <p:nvPr/>
        </p:nvSpPr>
        <p:spPr>
          <a:xfrm>
            <a:off x="525717" y="2563654"/>
            <a:ext cx="108973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/>
              <a:t>There are as many natural numbers as there are rational.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F32E5-9A48-3CFF-EF0E-BED9EE1E77EA}"/>
              </a:ext>
            </a:extLst>
          </p:cNvPr>
          <p:cNvSpPr txBox="1"/>
          <p:nvPr/>
        </p:nvSpPr>
        <p:spPr>
          <a:xfrm>
            <a:off x="1537706" y="3086873"/>
            <a:ext cx="30921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latin typeface="Imprint MT Shadow" panose="04020605060303030202" pitchFamily="82" charset="0"/>
              </a:rPr>
              <a:t>|N| = |Q|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B3BC9-B548-C764-1C90-C39BA665F05C}"/>
              </a:ext>
            </a:extLst>
          </p:cNvPr>
          <p:cNvSpPr txBox="1"/>
          <p:nvPr/>
        </p:nvSpPr>
        <p:spPr>
          <a:xfrm>
            <a:off x="525716" y="3771127"/>
            <a:ext cx="108973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/>
              <a:t>There are as many natural numbers as there are pairs of rational numbers.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A9D3E-60CD-BDAB-DA96-D65775637ADC}"/>
              </a:ext>
            </a:extLst>
          </p:cNvPr>
          <p:cNvSpPr txBox="1"/>
          <p:nvPr/>
        </p:nvSpPr>
        <p:spPr>
          <a:xfrm>
            <a:off x="1537706" y="4763157"/>
            <a:ext cx="58700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latin typeface="Imprint MT Shadow" panose="04020605060303030202" pitchFamily="82" charset="0"/>
              </a:rPr>
              <a:t>|N| = |{(x, y) |  x,  y ∈ Q}|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713AA-B591-B7D6-9B2F-B7A98FA618BC}"/>
              </a:ext>
            </a:extLst>
          </p:cNvPr>
          <p:cNvSpPr txBox="1"/>
          <p:nvPr/>
        </p:nvSpPr>
        <p:spPr>
          <a:xfrm>
            <a:off x="525716" y="5447411"/>
            <a:ext cx="93359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/>
              <a:t>There are countably infinitely many pairs of rational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4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7BEDB1-EB8F-F57B-E6EF-434CA412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73" y="28991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Navigating an infinitely dense minefield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24ED45-38E7-11E6-1DA4-78D842FA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1" y="1142622"/>
            <a:ext cx="5513031" cy="530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6AD921-500D-600F-7DFC-596ED9C074B0}"/>
              </a:ext>
            </a:extLst>
          </p:cNvPr>
          <p:cNvSpPr txBox="1"/>
          <p:nvPr/>
        </p:nvSpPr>
        <p:spPr>
          <a:xfrm>
            <a:off x="6238877" y="2158272"/>
            <a:ext cx="134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(0.65, 0.8)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52273-DA15-A50C-CD1C-B15F4C166258}"/>
              </a:ext>
            </a:extLst>
          </p:cNvPr>
          <p:cNvSpPr txBox="1"/>
          <p:nvPr/>
        </p:nvSpPr>
        <p:spPr>
          <a:xfrm>
            <a:off x="6096000" y="3906754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(0.5, 0.16)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4C53D-CFC2-1B15-B6D4-2AD6E8D772C8}"/>
              </a:ext>
            </a:extLst>
          </p:cNvPr>
          <p:cNvSpPr txBox="1"/>
          <p:nvPr/>
        </p:nvSpPr>
        <p:spPr>
          <a:xfrm>
            <a:off x="5649157" y="4833113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(0.6, 0.4)</a:t>
            </a:r>
          </a:p>
        </p:txBody>
      </p:sp>
    </p:spTree>
    <p:extLst>
      <p:ext uri="{BB962C8B-B14F-4D97-AF65-F5344CB8AC3E}">
        <p14:creationId xmlns:p14="http://schemas.microsoft.com/office/powerpoint/2010/main" val="377677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89DAB1-B6E2-FBE3-DB46-C391162C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Navigating an infinitely dense minefield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906D8-1F54-75BE-33A6-E8142AA6EC18}"/>
              </a:ext>
            </a:extLst>
          </p:cNvPr>
          <p:cNvSpPr txBox="1"/>
          <p:nvPr/>
        </p:nvSpPr>
        <p:spPr>
          <a:xfrm>
            <a:off x="526852" y="2644677"/>
            <a:ext cx="1108514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/>
              <a:t>But the set of lines that go through the origin has the cardinality of the continuum. So, there are more lines than mines.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800" dirty="0"/>
              <a:t>So, there exists a line through the origin which does not go through any mines.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800" dirty="0"/>
              <a:t>One such line is: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01F5E9-3171-A47B-7D33-A92B7D90FD6B}"/>
                  </a:ext>
                </a:extLst>
              </p:cNvPr>
              <p:cNvSpPr txBox="1"/>
              <p:nvPr/>
            </p:nvSpPr>
            <p:spPr>
              <a:xfrm>
                <a:off x="758356" y="4820697"/>
                <a:ext cx="6094520" cy="1040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 ; 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01F5E9-3171-A47B-7D33-A92B7D90F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6" y="4820697"/>
                <a:ext cx="6094520" cy="1040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65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50C3B6-22E6-7FF0-CA27-124D2AB3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Navigating an infinitely dense minefield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C399A-F4C9-70FF-216A-FDD841A54ADE}"/>
              </a:ext>
            </a:extLst>
          </p:cNvPr>
          <p:cNvSpPr txBox="1"/>
          <p:nvPr/>
        </p:nvSpPr>
        <p:spPr>
          <a:xfrm>
            <a:off x="1734215" y="2112631"/>
            <a:ext cx="91586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/>
              <a:t>A complete path that doesn’t go through any mines: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2CC850-E7E7-87E1-8DB7-2A413B1DDAC1}"/>
                  </a:ext>
                </a:extLst>
              </p:cNvPr>
              <p:cNvSpPr txBox="1"/>
              <p:nvPr/>
            </p:nvSpPr>
            <p:spPr>
              <a:xfrm>
                <a:off x="1582445" y="3031593"/>
                <a:ext cx="6948996" cy="214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; 0≤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  <m:e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;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−1&lt;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  <m:r>
                        <a:rPr 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2CC850-E7E7-87E1-8DB7-2A413B1DD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45" y="3031593"/>
                <a:ext cx="6948996" cy="2143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73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74EB-9D97-2C6A-0BFD-3B5E966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Blind man and pills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/>
              <a:t>Problem:</a:t>
            </a:r>
            <a:endParaRPr lang="en-GB" sz="3200" i="0"/>
          </a:p>
        </p:txBody>
      </p:sp>
      <p:pic>
        <p:nvPicPr>
          <p:cNvPr id="4" name="Picture 4" descr="A picture containing plate, pallette, orange&#10;&#10;Description automatically generated">
            <a:extLst>
              <a:ext uri="{FF2B5EF4-FFF2-40B4-BE49-F238E27FC236}">
                <a16:creationId xmlns:a16="http://schemas.microsoft.com/office/drawing/2014/main" id="{2D72DC49-3B09-DE29-59B0-CEA9FD814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305" y="855012"/>
            <a:ext cx="3990288" cy="42396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A5CEE9-12B7-87BC-FC3A-B956F0A0E5D5}"/>
              </a:ext>
            </a:extLst>
          </p:cNvPr>
          <p:cNvSpPr txBox="1"/>
          <p:nvPr/>
        </p:nvSpPr>
        <p:spPr>
          <a:xfrm>
            <a:off x="526852" y="2644677"/>
            <a:ext cx="621059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The blind man has 2 blue pills and 2 red pills in his pocket. How does he take exactly 1 red and 1 blue pill today and 1 red and one blue pill tomorrow?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4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EE250A-7FC7-E06A-DA9F-5F09EC4F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Navigating an infinitely dense minefield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F8E88-FA9B-9D62-1E76-9324B731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67" y="1649624"/>
            <a:ext cx="5172500" cy="4913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46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6867-620A-597C-037B-0B828C0D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05" y="2330598"/>
            <a:ext cx="10077557" cy="1325563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4000" dirty="0"/>
              <a:t>Thank you for your attention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267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DC1B-B25E-92E6-2E7D-D8E73FEF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27761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Blind man and pills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Solution:</a:t>
            </a:r>
            <a:endParaRPr lang="en-GB" sz="3200" i="0" dirty="0">
              <a:ea typeface="+mj-lt"/>
              <a:cs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CF60-A44E-DBC3-35F3-049AB28161C0}"/>
              </a:ext>
            </a:extLst>
          </p:cNvPr>
          <p:cNvSpPr txBox="1"/>
          <p:nvPr/>
        </p:nvSpPr>
        <p:spPr>
          <a:xfrm>
            <a:off x="1691418" y="2104852"/>
            <a:ext cx="92489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dirty="0"/>
              <a:t>He breaks each pill in halve and takes one halve of the pills today and one halve tomorrow.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800A389-3346-DE1A-5D25-0DBA7D1E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89" y="3321144"/>
            <a:ext cx="8263430" cy="3017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744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CAF29E-DFDB-8623-96B8-8C911B07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Barber paradox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/>
              <a:t>Problem:</a:t>
            </a:r>
            <a:endParaRPr lang="en-GB" sz="3200" i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0E68A-2CEF-2063-D072-FFA255AACDD0}"/>
              </a:ext>
            </a:extLst>
          </p:cNvPr>
          <p:cNvSpPr txBox="1"/>
          <p:nvPr/>
        </p:nvSpPr>
        <p:spPr>
          <a:xfrm>
            <a:off x="526852" y="2644677"/>
            <a:ext cx="530572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Does the barber who shaves only those who don't shave themselves shave himself?</a:t>
            </a:r>
          </a:p>
        </p:txBody>
      </p:sp>
      <p:pic>
        <p:nvPicPr>
          <p:cNvPr id="24" name="Picture 2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531FEB4-CE86-7A6A-BE10-7E29CF197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328" y="1378884"/>
            <a:ext cx="4131959" cy="3906232"/>
          </a:xfrm>
        </p:spPr>
      </p:pic>
    </p:spTree>
    <p:extLst>
      <p:ext uri="{BB962C8B-B14F-4D97-AF65-F5344CB8AC3E}">
        <p14:creationId xmlns:p14="http://schemas.microsoft.com/office/powerpoint/2010/main" val="282354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097A4F-FDA0-78A4-FB83-43B05EEB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Barber paradox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Solution:</a:t>
            </a:r>
            <a:endParaRPr lang="en-GB" sz="3200" i="0" dirty="0">
              <a:ea typeface="+mj-lt"/>
              <a:cs typeface="+mj-lt"/>
            </a:endParaRPr>
          </a:p>
          <a:p>
            <a:endParaRPr lang="en-GB" sz="3200" b="1" i="0" dirty="0"/>
          </a:p>
        </p:txBody>
      </p:sp>
      <p:pic>
        <p:nvPicPr>
          <p:cNvPr id="13" name="Picture 2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9911F94-106F-22B9-3BE0-45C21FB6F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34" y="2331383"/>
            <a:ext cx="1905490" cy="179882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6DD4A8-8D58-0A2D-B5E6-10F3E282F1F8}"/>
              </a:ext>
            </a:extLst>
          </p:cNvPr>
          <p:cNvSpPr txBox="1"/>
          <p:nvPr/>
        </p:nvSpPr>
        <p:spPr>
          <a:xfrm>
            <a:off x="4493120" y="2745880"/>
            <a:ext cx="2558354" cy="1212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/>
              <a:t>, then</a:t>
            </a:r>
            <a:endParaRPr lang="en-US" sz="3600"/>
          </a:p>
          <a:p>
            <a:pPr algn="l"/>
            <a:endParaRPr lang="en-GB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CF4E7-9200-8626-3FF7-608C269B17FB}"/>
              </a:ext>
            </a:extLst>
          </p:cNvPr>
          <p:cNvSpPr txBox="1"/>
          <p:nvPr/>
        </p:nvSpPr>
        <p:spPr>
          <a:xfrm>
            <a:off x="4493120" y="4829473"/>
            <a:ext cx="2558354" cy="1212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/>
              <a:t>, then</a:t>
            </a:r>
            <a:endParaRPr lang="en-US" sz="3600"/>
          </a:p>
          <a:p>
            <a:pPr algn="l"/>
            <a:endParaRPr lang="en-GB" sz="3600" dirty="0"/>
          </a:p>
        </p:txBody>
      </p:sp>
      <p:pic>
        <p:nvPicPr>
          <p:cNvPr id="30" name="Picture 2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33CACC4-0E49-DD12-A230-40E02653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15" y="2257564"/>
            <a:ext cx="1905490" cy="1798825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BDDB0BE1-ACF7-DE7F-36A3-39E777EC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1" y="2224088"/>
            <a:ext cx="1802606" cy="1874043"/>
          </a:xfrm>
          <a:prstGeom prst="rect">
            <a:avLst/>
          </a:prstGeom>
        </p:spPr>
      </p:pic>
      <p:pic>
        <p:nvPicPr>
          <p:cNvPr id="33" name="Picture 2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D8BFA33-8C9E-0CED-D023-6E233F0A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53" y="4448314"/>
            <a:ext cx="1905490" cy="1798825"/>
          </a:xfrm>
          <a:prstGeom prst="rect">
            <a:avLst/>
          </a:prstGeom>
        </p:spPr>
      </p:pic>
      <p:pic>
        <p:nvPicPr>
          <p:cNvPr id="35" name="Picture 2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2CCEFED-1A56-4878-8C1C-80C82C6C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40" y="4531658"/>
            <a:ext cx="1905490" cy="1798825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F1546932-19DA-C9F9-9FC4-3F980120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04" y="4414837"/>
            <a:ext cx="1802606" cy="18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232831-22E5-7902-E108-6CEA690D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Barber paradox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Solution:</a:t>
            </a:r>
            <a:endParaRPr lang="en-GB" sz="3200" i="0" dirty="0">
              <a:ea typeface="+mj-lt"/>
              <a:cs typeface="+mj-lt"/>
            </a:endParaRPr>
          </a:p>
          <a:p>
            <a:endParaRPr lang="en-GB" sz="3200" b="1" i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65A642-741E-5AFF-168F-E0D55CAB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3884364"/>
            <a:ext cx="11283518" cy="4464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604023-E380-45CE-60F9-F9C641E82FD2}"/>
              </a:ext>
            </a:extLst>
          </p:cNvPr>
          <p:cNvSpPr txBox="1"/>
          <p:nvPr/>
        </p:nvSpPr>
        <p:spPr>
          <a:xfrm>
            <a:off x="526851" y="2644677"/>
            <a:ext cx="75175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Let’s look at the definition of the barber: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7DB72-22B2-EABC-B113-14ECD1153D2B}"/>
              </a:ext>
            </a:extLst>
          </p:cNvPr>
          <p:cNvSpPr txBox="1"/>
          <p:nvPr/>
        </p:nvSpPr>
        <p:spPr>
          <a:xfrm>
            <a:off x="525717" y="5082887"/>
            <a:ext cx="89076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Conclusion: the barber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415940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EC66A3-4F3F-E909-62B0-79ABC5D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Fork in the road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/>
              <a:t>Problem:</a:t>
            </a:r>
            <a:endParaRPr lang="en-GB" sz="3200" i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4D85A-77CD-40D4-00F4-BD0FC5BEAFFC}"/>
              </a:ext>
            </a:extLst>
          </p:cNvPr>
          <p:cNvSpPr txBox="1"/>
          <p:nvPr/>
        </p:nvSpPr>
        <p:spPr>
          <a:xfrm>
            <a:off x="526852" y="2644677"/>
            <a:ext cx="621059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Each path has a guard who knows which path is which. One guard always l</a:t>
            </a:r>
            <a:r>
              <a:rPr lang="en-US" sz="2800" dirty="0" err="1"/>
              <a:t>ies</a:t>
            </a:r>
            <a:r>
              <a:rPr lang="en-US" sz="2800" dirty="0"/>
              <a:t> and one always tells the truth. Can you determine the correct path with only one question?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1E2C9A-368B-D9BE-8AFC-3047FD51F2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14" y="861564"/>
            <a:ext cx="3891613" cy="3883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702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AEF8D3-46BE-1B48-2415-7B71FD59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Fork in the road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7CA89-6EE9-36FA-FC6A-4CE2BB9AF034}"/>
              </a:ext>
            </a:extLst>
          </p:cNvPr>
          <p:cNvSpPr txBox="1"/>
          <p:nvPr/>
        </p:nvSpPr>
        <p:spPr>
          <a:xfrm>
            <a:off x="526852" y="2644677"/>
            <a:ext cx="1046909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The question we need is: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  <a:p>
            <a:pPr algn="ctr"/>
            <a:r>
              <a:rPr lang="en-US" sz="3600" i="1" dirty="0"/>
              <a:t>“If I ask the other guard “Is your path, the path to the toilet?” what would his answer be?”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41406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F0394C-C96B-42C4-0BF3-814823BD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0" dirty="0">
                <a:ea typeface="+mj-lt"/>
                <a:cs typeface="+mj-lt"/>
              </a:rPr>
              <a:t>Fork in the road</a:t>
            </a:r>
            <a:br>
              <a:rPr lang="en-GB" b="1" i="0" dirty="0">
                <a:ea typeface="+mj-lt"/>
                <a:cs typeface="+mj-lt"/>
              </a:rPr>
            </a:br>
            <a:r>
              <a:rPr lang="en-GB" sz="3200" b="1" i="0" dirty="0">
                <a:ea typeface="+mj-lt"/>
                <a:cs typeface="+mj-lt"/>
              </a:rPr>
              <a:t>Solution</a:t>
            </a:r>
            <a:r>
              <a:rPr lang="en-GB" sz="3200" b="1" i="0" dirty="0"/>
              <a:t>:</a:t>
            </a:r>
            <a:endParaRPr lang="en-GB" sz="3200" i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125E9-EEEC-57CC-CE36-8699C5B2E4E3}"/>
              </a:ext>
            </a:extLst>
          </p:cNvPr>
          <p:cNvSpPr txBox="1"/>
          <p:nvPr/>
        </p:nvSpPr>
        <p:spPr>
          <a:xfrm>
            <a:off x="1869516" y="2090211"/>
            <a:ext cx="6823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dirty="0"/>
              <a:t>Possible answers: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9D8C4-CB70-9CD3-823D-48E3E016B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60" y="2164498"/>
            <a:ext cx="1174697" cy="1350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04BFB-9DC0-5FD8-3FDD-332DDECE5121}"/>
              </a:ext>
            </a:extLst>
          </p:cNvPr>
          <p:cNvSpPr txBox="1"/>
          <p:nvPr/>
        </p:nvSpPr>
        <p:spPr>
          <a:xfrm>
            <a:off x="4600881" y="2625469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Liar</a:t>
            </a:r>
            <a:r>
              <a:rPr lang="bg-BG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0E7F0-4CD9-130E-226A-1BF2301FDBD7}"/>
              </a:ext>
            </a:extLst>
          </p:cNvPr>
          <p:cNvSpPr txBox="1"/>
          <p:nvPr/>
        </p:nvSpPr>
        <p:spPr>
          <a:xfrm>
            <a:off x="4348020" y="4248118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Honest</a:t>
            </a:r>
            <a:r>
              <a:rPr lang="bg-BG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>
                <a:solidFill>
                  <a:srgbClr val="92D050"/>
                </a:solidFill>
              </a:rPr>
              <a:t>guard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30E93D-E33F-2BE8-18AE-5588062AF866}"/>
              </a:ext>
            </a:extLst>
          </p:cNvPr>
          <p:cNvSpPr/>
          <p:nvPr/>
        </p:nvSpPr>
        <p:spPr>
          <a:xfrm>
            <a:off x="6871300" y="2573121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4468DF-C93C-83B2-B64B-A48C7A8660FD}"/>
              </a:ext>
            </a:extLst>
          </p:cNvPr>
          <p:cNvSpPr/>
          <p:nvPr/>
        </p:nvSpPr>
        <p:spPr>
          <a:xfrm>
            <a:off x="6871300" y="4212530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A5E42-5340-4B5E-93A7-3E77DDF4A566}"/>
              </a:ext>
            </a:extLst>
          </p:cNvPr>
          <p:cNvSpPr txBox="1"/>
          <p:nvPr/>
        </p:nvSpPr>
        <p:spPr>
          <a:xfrm>
            <a:off x="8165141" y="4248117"/>
            <a:ext cx="215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toilet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340FE-C291-19ED-D88D-D66CA03136B2}"/>
              </a:ext>
            </a:extLst>
          </p:cNvPr>
          <p:cNvSpPr txBox="1"/>
          <p:nvPr/>
        </p:nvSpPr>
        <p:spPr>
          <a:xfrm>
            <a:off x="843363" y="3514584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Ask this guard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3BA670-3519-3EB6-1D54-BA5C57A8565B}"/>
              </a:ext>
            </a:extLst>
          </p:cNvPr>
          <p:cNvSpPr/>
          <p:nvPr/>
        </p:nvSpPr>
        <p:spPr>
          <a:xfrm rot="19509793">
            <a:off x="3485056" y="3079965"/>
            <a:ext cx="950254" cy="532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A78B6-0175-C3C3-0179-9221F913E827}"/>
              </a:ext>
            </a:extLst>
          </p:cNvPr>
          <p:cNvSpPr txBox="1"/>
          <p:nvPr/>
        </p:nvSpPr>
        <p:spPr>
          <a:xfrm>
            <a:off x="531404" y="5225741"/>
            <a:ext cx="84088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/>
              <a:t>The answer we get is: </a:t>
            </a:r>
            <a:r>
              <a:rPr lang="en-GB" sz="2800" b="1" dirty="0"/>
              <a:t>True/Yes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23135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660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Avenir Next LT Pro Light</vt:lpstr>
      <vt:lpstr>Cambria Math</vt:lpstr>
      <vt:lpstr>Georgia Pro Semibold</vt:lpstr>
      <vt:lpstr>Imprint MT Shadow</vt:lpstr>
      <vt:lpstr>RocaVTI</vt:lpstr>
      <vt:lpstr>Fun logical puzzles</vt:lpstr>
      <vt:lpstr>Blind man and pills Problem:</vt:lpstr>
      <vt:lpstr>Blind man and pills Solution:</vt:lpstr>
      <vt:lpstr>Barber paradox Problem:</vt:lpstr>
      <vt:lpstr>Barber paradox Solution: </vt:lpstr>
      <vt:lpstr>Barber paradox Solution: </vt:lpstr>
      <vt:lpstr>Fork in the road Problem:</vt:lpstr>
      <vt:lpstr>Fork in the road Solution:</vt:lpstr>
      <vt:lpstr>Fork in the road Solution:</vt:lpstr>
      <vt:lpstr>Fork in the road Solution:</vt:lpstr>
      <vt:lpstr>Fork in the road Solution:</vt:lpstr>
      <vt:lpstr>Fork in the road Solution:</vt:lpstr>
      <vt:lpstr>Fork in the road Solution:</vt:lpstr>
      <vt:lpstr>Navigating an infinitely dense minefield Problem:</vt:lpstr>
      <vt:lpstr>Navigating an infinitely dense minefield Solution:</vt:lpstr>
      <vt:lpstr>Navigating an infinitely dense minefield Solution:</vt:lpstr>
      <vt:lpstr>Navigating an infinitely dense minefield Solution:</vt:lpstr>
      <vt:lpstr>Navigating an infinitely dense minefield Solution:</vt:lpstr>
      <vt:lpstr>Navigating an infinitely dense minefield Solution:</vt:lpstr>
      <vt:lpstr>Navigating an infinitely dense minefield Solution:</vt:lpstr>
      <vt:lpstr>Thank you for your attention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Zarkov</cp:lastModifiedBy>
  <cp:revision>196</cp:revision>
  <dcterms:created xsi:type="dcterms:W3CDTF">2023-01-08T10:25:55Z</dcterms:created>
  <dcterms:modified xsi:type="dcterms:W3CDTF">2023-01-08T15:01:27Z</dcterms:modified>
</cp:coreProperties>
</file>