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1" r:id="rId9"/>
    <p:sldId id="260" r:id="rId10"/>
    <p:sldId id="269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us Aurelius" initials="MA" lastIdx="1" clrIdx="0">
    <p:extLst>
      <p:ext uri="{19B8F6BF-5375-455C-9EA6-DF929625EA0E}">
        <p15:presenceInfo xmlns:p15="http://schemas.microsoft.com/office/powerpoint/2012/main" userId="Marcus Aureli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08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9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6A26-AECA-47C1-AD92-BA6B8CBE708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9B5-0990-4AC3-9665-4FC4C563D6E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81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6A26-AECA-47C1-AD92-BA6B8CBE708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9B5-0990-4AC3-9665-4FC4C563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6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6A26-AECA-47C1-AD92-BA6B8CBE708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9B5-0990-4AC3-9665-4FC4C563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38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6A26-AECA-47C1-AD92-BA6B8CBE708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9B5-0990-4AC3-9665-4FC4C563D6E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2275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6A26-AECA-47C1-AD92-BA6B8CBE708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9B5-0990-4AC3-9665-4FC4C563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86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6A26-AECA-47C1-AD92-BA6B8CBE708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9B5-0990-4AC3-9665-4FC4C563D6E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720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6A26-AECA-47C1-AD92-BA6B8CBE708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9B5-0990-4AC3-9665-4FC4C563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76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6A26-AECA-47C1-AD92-BA6B8CBE708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9B5-0990-4AC3-9665-4FC4C563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8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6A26-AECA-47C1-AD92-BA6B8CBE708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9B5-0990-4AC3-9665-4FC4C563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2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6A26-AECA-47C1-AD92-BA6B8CBE708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9B5-0990-4AC3-9665-4FC4C563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7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6A26-AECA-47C1-AD92-BA6B8CBE708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9B5-0990-4AC3-9665-4FC4C563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9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6A26-AECA-47C1-AD92-BA6B8CBE708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9B5-0990-4AC3-9665-4FC4C563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5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6A26-AECA-47C1-AD92-BA6B8CBE708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9B5-0990-4AC3-9665-4FC4C563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7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6A26-AECA-47C1-AD92-BA6B8CBE708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9B5-0990-4AC3-9665-4FC4C563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6A26-AECA-47C1-AD92-BA6B8CBE708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9B5-0990-4AC3-9665-4FC4C563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7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6A26-AECA-47C1-AD92-BA6B8CBE708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9B5-0990-4AC3-9665-4FC4C563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3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6A26-AECA-47C1-AD92-BA6B8CBE708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E9B5-0990-4AC3-9665-4FC4C563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8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7706A26-AECA-47C1-AD92-BA6B8CBE708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18AE9B5-0990-4AC3-9665-4FC4C563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25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327A-2A50-4026-B16F-6B6194BA5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721896"/>
          </a:xfrm>
        </p:spPr>
        <p:txBody>
          <a:bodyPr>
            <a:normAutofit/>
          </a:bodyPr>
          <a:lstStyle/>
          <a:p>
            <a:pPr algn="ctr"/>
            <a:r>
              <a:rPr lang="bg-BG" sz="2800" dirty="0"/>
              <a:t>Мрежи преговор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5E012-97D0-4DA7-B886-1A9B0C7E4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597" y="2069209"/>
            <a:ext cx="10890166" cy="42894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Ipv4 – 32 </a:t>
            </a:r>
            <a:r>
              <a:rPr lang="bg-BG" dirty="0"/>
              <a:t>битово число разделено в четири октета по осем бита</a:t>
            </a:r>
          </a:p>
          <a:p>
            <a:r>
              <a:rPr lang="bg-BG" dirty="0"/>
              <a:t>пр: 192.168.1.1</a:t>
            </a:r>
          </a:p>
          <a:p>
            <a:r>
              <a:rPr lang="bg-BG" dirty="0"/>
              <a:t>МАС адрес- 48 битово число</a:t>
            </a:r>
            <a:r>
              <a:rPr lang="en-US" dirty="0"/>
              <a:t> (12 </a:t>
            </a:r>
            <a:r>
              <a:rPr lang="bg-BG" dirty="0"/>
              <a:t>числа в </a:t>
            </a:r>
            <a:r>
              <a:rPr lang="en-US" dirty="0"/>
              <a:t>hexadecimal </a:t>
            </a:r>
            <a:r>
              <a:rPr lang="bg-BG" dirty="0"/>
              <a:t>бр. система</a:t>
            </a:r>
            <a:r>
              <a:rPr lang="en-US" dirty="0"/>
              <a:t>)</a:t>
            </a:r>
            <a:r>
              <a:rPr lang="bg-BG" dirty="0"/>
              <a:t>, първите 24 бита показват производителя</a:t>
            </a:r>
          </a:p>
          <a:p>
            <a:endParaRPr lang="bg-BG" dirty="0"/>
          </a:p>
          <a:p>
            <a:pPr marL="342900" indent="-342900">
              <a:buFontTx/>
              <a:buChar char="-"/>
            </a:pPr>
            <a:r>
              <a:rPr lang="bg-BG" dirty="0"/>
              <a:t>Маска ?</a:t>
            </a:r>
          </a:p>
          <a:p>
            <a:r>
              <a:rPr lang="bg-BG" dirty="0"/>
              <a:t>Кой път би избрал рутер</a:t>
            </a:r>
            <a:r>
              <a:rPr lang="en-US" dirty="0"/>
              <a:t>,</a:t>
            </a:r>
            <a:r>
              <a:rPr lang="bg-BG" dirty="0"/>
              <a:t> ако в таблицата има следното: </a:t>
            </a:r>
          </a:p>
          <a:p>
            <a:r>
              <a:rPr lang="bg-BG" dirty="0"/>
              <a:t>192.168.0.0/ 24 </a:t>
            </a:r>
            <a:r>
              <a:rPr lang="en-US" dirty="0"/>
              <a:t>via eth0</a:t>
            </a:r>
          </a:p>
          <a:p>
            <a:r>
              <a:rPr lang="en-US" dirty="0"/>
              <a:t>192.168.0.0/28 via eth1</a:t>
            </a:r>
          </a:p>
          <a:p>
            <a:r>
              <a:rPr lang="bg-BG" dirty="0"/>
              <a:t>Ако трябва да изпрати пакет до 192.168.0.5 и до 192.168.0.190 ?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0797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6804B6-A841-4910-85ED-78EFC2760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070" y="58314"/>
            <a:ext cx="5101415" cy="674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3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068EC-D5A4-40DE-824D-B9150FFBE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95004"/>
            <a:ext cx="8483539" cy="116522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наистина се случи с </a:t>
            </a:r>
            <a:r>
              <a:rPr lang="en-US" dirty="0"/>
              <a:t>Facebook ?</a:t>
            </a:r>
          </a:p>
          <a:p>
            <a:pPr marL="0" indent="0">
              <a:buNone/>
            </a:pPr>
            <a:r>
              <a:rPr lang="bg-BG" dirty="0"/>
              <a:t>Грешна конфигурация терминира </a:t>
            </a:r>
            <a:r>
              <a:rPr lang="en-US" dirty="0"/>
              <a:t>bgp peering </a:t>
            </a:r>
            <a:r>
              <a:rPr lang="bg-BG" dirty="0"/>
              <a:t>на </a:t>
            </a:r>
            <a:r>
              <a:rPr lang="en-US" dirty="0"/>
              <a:t>Facebook dns </a:t>
            </a:r>
            <a:r>
              <a:rPr lang="bg-BG" dirty="0"/>
              <a:t>сървъра с всички други, без един, но той така и не разбра какво се случва </a:t>
            </a:r>
            <a:r>
              <a:rPr lang="bg-BG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DD87F-F1EA-4A66-AC3F-921B91FA7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27" y="1480814"/>
            <a:ext cx="12192000" cy="537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47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892CD-1022-443E-8EA2-EC08BB103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752856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 Docker vs Hypervisor ?</a:t>
            </a:r>
          </a:p>
          <a:p>
            <a:pPr marL="0" indent="0" algn="ctr">
              <a:buNone/>
            </a:pPr>
            <a:r>
              <a:rPr lang="en-US" dirty="0"/>
              <a:t>NVF?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4F176-ADE4-4EAD-96B0-6DE7F2E76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25" y="1766887"/>
            <a:ext cx="88201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2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D714-136F-4765-8244-A206EDBDE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76896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NFV (Network functions virtualization)</a:t>
            </a:r>
          </a:p>
          <a:p>
            <a:r>
              <a:rPr lang="en-US" dirty="0"/>
              <a:t> </a:t>
            </a:r>
            <a:r>
              <a:rPr lang="bg-BG" dirty="0"/>
              <a:t>идеята е мрежовото обурудване да се виртуализира </a:t>
            </a:r>
          </a:p>
          <a:p>
            <a:r>
              <a:rPr lang="bg-BG" dirty="0"/>
              <a:t>Цели : по-голяма автономност на системите и по-лесна поддръжка</a:t>
            </a:r>
          </a:p>
          <a:p>
            <a:r>
              <a:rPr lang="bg-BG" dirty="0"/>
              <a:t>Пр: много </a:t>
            </a:r>
            <a:r>
              <a:rPr lang="en-US" dirty="0"/>
              <a:t>ISP </a:t>
            </a:r>
            <a:r>
              <a:rPr lang="bg-BG" dirty="0"/>
              <a:t>имат виртуални рутери/сървъри, които могат да вървят съответно на </a:t>
            </a:r>
            <a:r>
              <a:rPr lang="en-US" dirty="0"/>
              <a:t>docker </a:t>
            </a:r>
            <a:r>
              <a:rPr lang="bg-BG" dirty="0"/>
              <a:t>или </a:t>
            </a:r>
            <a:r>
              <a:rPr lang="en-US" dirty="0"/>
              <a:t>hypervisor</a:t>
            </a:r>
          </a:p>
          <a:p>
            <a:r>
              <a:rPr lang="bg-BG" dirty="0"/>
              <a:t>Най-големите компании си произвеждат сами мрежовото обурудване </a:t>
            </a:r>
            <a:r>
              <a:rPr lang="en-US" dirty="0"/>
              <a:t>(white box switches/routers</a:t>
            </a:r>
            <a:r>
              <a:rPr lang="bg-BG" dirty="0"/>
              <a:t> </a:t>
            </a:r>
            <a:r>
              <a:rPr lang="en-US" dirty="0"/>
              <a:t>running distribution of </a:t>
            </a:r>
            <a:r>
              <a:rPr lang="en-US" dirty="0" err="1"/>
              <a:t>linux</a:t>
            </a:r>
            <a:r>
              <a:rPr lang="en-US" dirty="0"/>
              <a:t>)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26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07CF2-FE9A-4C8B-ACA8-BC9EFB81E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06204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SDN high level overview</a:t>
            </a:r>
          </a:p>
          <a:p>
            <a:r>
              <a:rPr lang="bg-BG" dirty="0"/>
              <a:t>Мрежовите устройства се свързват с </a:t>
            </a:r>
            <a:r>
              <a:rPr lang="en-US" dirty="0"/>
              <a:t>controller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чрез които могат да бъдат конфигурирани</a:t>
            </a:r>
          </a:p>
          <a:p>
            <a:r>
              <a:rPr lang="en-US" dirty="0"/>
              <a:t>Zero touch provisioning</a:t>
            </a:r>
          </a:p>
          <a:p>
            <a:r>
              <a:rPr lang="en-US" dirty="0"/>
              <a:t>Cost reduction by optimizing forwarding path</a:t>
            </a:r>
          </a:p>
          <a:p>
            <a:r>
              <a:rPr lang="en-US" dirty="0"/>
              <a:t>Easily scalable</a:t>
            </a:r>
          </a:p>
          <a:p>
            <a:r>
              <a:rPr lang="en-US" dirty="0"/>
              <a:t>Autonomous configuration</a:t>
            </a:r>
          </a:p>
          <a:p>
            <a:r>
              <a:rPr lang="en-US" dirty="0"/>
              <a:t>Intelligent resource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8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ADB7F-9566-45BE-B546-09896C872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354" y="523374"/>
            <a:ext cx="8534400" cy="2273968"/>
          </a:xfrm>
        </p:spPr>
        <p:txBody>
          <a:bodyPr>
            <a:normAutofit fontScale="90000"/>
          </a:bodyPr>
          <a:lstStyle/>
          <a:p>
            <a:r>
              <a:rPr lang="bg-BG" dirty="0"/>
              <a:t>ПРЕз 1970 </a:t>
            </a:r>
            <a:r>
              <a:rPr lang="en-US" dirty="0"/>
              <a:t>iso </a:t>
            </a:r>
            <a:r>
              <a:rPr lang="bg-BG" dirty="0"/>
              <a:t> предлага единен стандарт За това как мрежовите устойства трябва да функционират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452DE-4043-4AA9-91EB-0B179F80A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46" y="2797342"/>
            <a:ext cx="4396791" cy="345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8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5A7FB-4405-4AA1-B209-5464FA329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842711"/>
          </a:xfrm>
        </p:spPr>
        <p:txBody>
          <a:bodyPr>
            <a:normAutofit/>
          </a:bodyPr>
          <a:lstStyle/>
          <a:p>
            <a:r>
              <a:rPr lang="en-US" dirty="0"/>
              <a:t>Layer 1 (media type)– ethernet, </a:t>
            </a:r>
            <a:r>
              <a:rPr lang="en-US" dirty="0" err="1"/>
              <a:t>dwdm</a:t>
            </a:r>
            <a:r>
              <a:rPr lang="en-US" dirty="0"/>
              <a:t>, </a:t>
            </a:r>
            <a:r>
              <a:rPr lang="en-US" dirty="0" err="1"/>
              <a:t>wireless,Bluetooth</a:t>
            </a:r>
            <a:r>
              <a:rPr lang="en-US" dirty="0"/>
              <a:t> </a:t>
            </a:r>
          </a:p>
          <a:p>
            <a:r>
              <a:rPr lang="en-US" dirty="0"/>
              <a:t>Layer 2 switches (</a:t>
            </a:r>
            <a:r>
              <a:rPr lang="bg-BG" dirty="0"/>
              <a:t>добавя се </a:t>
            </a:r>
            <a:r>
              <a:rPr lang="en-US" dirty="0"/>
              <a:t>source/destination mac address)</a:t>
            </a:r>
          </a:p>
          <a:p>
            <a:r>
              <a:rPr lang="en-US" dirty="0"/>
              <a:t> </a:t>
            </a:r>
            <a:r>
              <a:rPr lang="bg-BG" dirty="0"/>
              <a:t>Променят ли се </a:t>
            </a:r>
            <a:r>
              <a:rPr lang="en-US" dirty="0"/>
              <a:t>mac</a:t>
            </a:r>
            <a:r>
              <a:rPr lang="bg-BG" dirty="0"/>
              <a:t> адресите или остават фиксирани от началото до края</a:t>
            </a:r>
            <a:r>
              <a:rPr lang="en-US" dirty="0"/>
              <a:t> ?</a:t>
            </a:r>
          </a:p>
          <a:p>
            <a:r>
              <a:rPr lang="en-US" dirty="0"/>
              <a:t>ARP/ REVERSE ARP?</a:t>
            </a:r>
            <a:endParaRPr lang="bg-BG" dirty="0"/>
          </a:p>
          <a:p>
            <a:r>
              <a:rPr lang="en-US" dirty="0"/>
              <a:t>Layer 2.5 ?</a:t>
            </a:r>
          </a:p>
          <a:p>
            <a:r>
              <a:rPr lang="en-US" dirty="0"/>
              <a:t>LAYER 3 (routers ) – IPv4/v6 / IGMP</a:t>
            </a:r>
          </a:p>
          <a:p>
            <a:r>
              <a:rPr lang="bg-BG" dirty="0"/>
              <a:t>Променят ли се </a:t>
            </a:r>
            <a:r>
              <a:rPr lang="en-US" dirty="0"/>
              <a:t>Ip </a:t>
            </a:r>
            <a:r>
              <a:rPr lang="bg-BG" dirty="0"/>
              <a:t>адресите или остават фиксирани от началото до края?</a:t>
            </a:r>
          </a:p>
          <a:p>
            <a:r>
              <a:rPr lang="en-US" dirty="0"/>
              <a:t>Layer 4 – TCP/UDP</a:t>
            </a:r>
          </a:p>
          <a:p>
            <a:r>
              <a:rPr lang="en-US" dirty="0"/>
              <a:t>Layer 7 – HTTP/HTTPS/TELNET/SNMP/DHCP/FTP </a:t>
            </a:r>
            <a:r>
              <a:rPr lang="bg-BG" dirty="0"/>
              <a:t> 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398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B0446-2A81-47BF-83AD-2A5E2814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800600"/>
          </a:xfrm>
        </p:spPr>
        <p:txBody>
          <a:bodyPr/>
          <a:lstStyle/>
          <a:p>
            <a:r>
              <a:rPr lang="bg-BG" dirty="0"/>
              <a:t>Рутерите са разделени мисловно на две равнини: </a:t>
            </a:r>
            <a:r>
              <a:rPr lang="en-US" dirty="0"/>
              <a:t>routing engine , forwarding engine (control and data plane)</a:t>
            </a:r>
          </a:p>
          <a:p>
            <a:r>
              <a:rPr lang="en-US" dirty="0"/>
              <a:t>- </a:t>
            </a:r>
            <a:r>
              <a:rPr lang="bg-BG" dirty="0"/>
              <a:t>само най-добрите пътища за всеки префикс (</a:t>
            </a:r>
            <a:r>
              <a:rPr lang="en-US" dirty="0"/>
              <a:t>Ip/mask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dirty="0"/>
              <a:t>се записват във </a:t>
            </a:r>
            <a:r>
              <a:rPr lang="en-US" dirty="0"/>
              <a:t>forwarding engine.</a:t>
            </a:r>
          </a:p>
          <a:p>
            <a:r>
              <a:rPr lang="bg-BG" dirty="0"/>
              <a:t>Целта на </a:t>
            </a:r>
            <a:r>
              <a:rPr lang="en-US" dirty="0"/>
              <a:t>FE e </a:t>
            </a:r>
            <a:r>
              <a:rPr lang="bg-BG" dirty="0"/>
              <a:t>само да рутира пакети</a:t>
            </a:r>
          </a:p>
          <a:p>
            <a:r>
              <a:rPr lang="en-US" dirty="0"/>
              <a:t>RE </a:t>
            </a:r>
            <a:r>
              <a:rPr lang="bg-BG" dirty="0"/>
              <a:t>обработва заявки на </a:t>
            </a:r>
            <a:r>
              <a:rPr lang="en-US" dirty="0"/>
              <a:t>layer 4+(OSI) - </a:t>
            </a:r>
            <a:r>
              <a:rPr lang="en-US" dirty="0" err="1"/>
              <a:t>icmp</a:t>
            </a:r>
            <a:r>
              <a:rPr lang="en-US" dirty="0"/>
              <a:t>/traceroute, </a:t>
            </a:r>
            <a:r>
              <a:rPr lang="bg-BG" dirty="0"/>
              <a:t>затова някой </a:t>
            </a:r>
            <a:r>
              <a:rPr lang="en-US" dirty="0"/>
              <a:t>ISP </a:t>
            </a:r>
            <a:r>
              <a:rPr lang="bg-BG" dirty="0"/>
              <a:t>са ги забранили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en-US" dirty="0"/>
              <a:t>* * *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dirty="0"/>
              <a:t>или се изпълняват много бавно</a:t>
            </a:r>
            <a:r>
              <a:rPr lang="en-US" dirty="0"/>
              <a:t>,</a:t>
            </a:r>
            <a:r>
              <a:rPr lang="bg-BG" dirty="0"/>
              <a:t> защото използват</a:t>
            </a:r>
            <a:r>
              <a:rPr lang="en-US" dirty="0"/>
              <a:t> </a:t>
            </a:r>
            <a:r>
              <a:rPr lang="bg-BG" dirty="0"/>
              <a:t>допълнително </a:t>
            </a:r>
            <a:r>
              <a:rPr lang="en-US" dirty="0"/>
              <a:t>CPU cycles</a:t>
            </a:r>
            <a:endParaRPr lang="bg-BG" dirty="0"/>
          </a:p>
          <a:p>
            <a:r>
              <a:rPr lang="en-US" dirty="0"/>
              <a:t>TTL(Time to Live)?</a:t>
            </a:r>
          </a:p>
          <a:p>
            <a:r>
              <a:rPr lang="bg-BG" dirty="0"/>
              <a:t>Какво се случва</a:t>
            </a:r>
            <a:r>
              <a:rPr lang="en-US" dirty="0"/>
              <a:t>,</a:t>
            </a:r>
            <a:r>
              <a:rPr lang="bg-BG" dirty="0"/>
              <a:t> когато </a:t>
            </a:r>
            <a:r>
              <a:rPr lang="en-US" dirty="0" err="1"/>
              <a:t>ttl</a:t>
            </a:r>
            <a:r>
              <a:rPr lang="en-US" dirty="0"/>
              <a:t> =0 </a:t>
            </a:r>
          </a:p>
        </p:txBody>
      </p:sp>
    </p:spTree>
    <p:extLst>
      <p:ext uri="{BB962C8B-B14F-4D97-AF65-F5344CB8AC3E}">
        <p14:creationId xmlns:p14="http://schemas.microsoft.com/office/powerpoint/2010/main" val="56476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A8B7-1F7D-4A6B-95DC-CB61818FB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TTL– loop prevention mechanism</a:t>
            </a:r>
          </a:p>
          <a:p>
            <a:r>
              <a:rPr lang="en-US" dirty="0"/>
              <a:t>TTL field is set by the sender of the datagram and reduced by every host on the route  to its destination - definition</a:t>
            </a:r>
          </a:p>
        </p:txBody>
      </p:sp>
    </p:spTree>
    <p:extLst>
      <p:ext uri="{BB962C8B-B14F-4D97-AF65-F5344CB8AC3E}">
        <p14:creationId xmlns:p14="http://schemas.microsoft.com/office/powerpoint/2010/main" val="220445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8748-0F60-46E6-A243-CAFAC4A8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4606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/>
              <a:t>VPN (Virtual private network)</a:t>
            </a:r>
          </a:p>
          <a:p>
            <a:r>
              <a:rPr lang="en-US" dirty="0"/>
              <a:t>UNDERLAY VS OVERLAY</a:t>
            </a:r>
          </a:p>
          <a:p>
            <a:r>
              <a:rPr lang="en-US" dirty="0"/>
              <a:t>Underlay – </a:t>
            </a:r>
            <a:r>
              <a:rPr lang="bg-BG" dirty="0"/>
              <a:t>Физическата мрежа</a:t>
            </a:r>
            <a:r>
              <a:rPr lang="en-US" dirty="0"/>
              <a:t>,</a:t>
            </a:r>
            <a:r>
              <a:rPr lang="bg-BG" dirty="0"/>
              <a:t> която отговаря за преноса на пакети (</a:t>
            </a:r>
            <a:r>
              <a:rPr lang="en-US" dirty="0"/>
              <a:t>internet, ethernet, </a:t>
            </a:r>
            <a:r>
              <a:rPr lang="en-US" dirty="0" err="1"/>
              <a:t>dwdm</a:t>
            </a:r>
            <a:r>
              <a:rPr lang="en-US" dirty="0"/>
              <a:t>, l2, l3, </a:t>
            </a:r>
            <a:r>
              <a:rPr lang="en-US" dirty="0" err="1"/>
              <a:t>mpls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bg-BG" dirty="0"/>
              <a:t>)</a:t>
            </a:r>
            <a:endParaRPr lang="en-US" dirty="0"/>
          </a:p>
          <a:p>
            <a:r>
              <a:rPr lang="en-US" dirty="0"/>
              <a:t>Overlay – </a:t>
            </a:r>
            <a:r>
              <a:rPr lang="bg-BG" dirty="0"/>
              <a:t>логическа мрежа</a:t>
            </a:r>
            <a:r>
              <a:rPr lang="en-US" dirty="0"/>
              <a:t>,</a:t>
            </a:r>
            <a:r>
              <a:rPr lang="bg-BG" dirty="0"/>
              <a:t> която е построена върху съществуващата мрежа и използва </a:t>
            </a:r>
            <a:r>
              <a:rPr lang="en-US" dirty="0"/>
              <a:t>tunneling encapsulations </a:t>
            </a:r>
            <a:r>
              <a:rPr lang="bg-BG" dirty="0"/>
              <a:t>като </a:t>
            </a:r>
            <a:r>
              <a:rPr lang="en-US" dirty="0"/>
              <a:t> </a:t>
            </a:r>
            <a:r>
              <a:rPr lang="en-US" dirty="0" err="1"/>
              <a:t>gre</a:t>
            </a:r>
            <a:r>
              <a:rPr lang="en-US" dirty="0"/>
              <a:t>, </a:t>
            </a:r>
            <a:r>
              <a:rPr lang="en-US" dirty="0" err="1"/>
              <a:t>ipsec</a:t>
            </a:r>
            <a:r>
              <a:rPr lang="bg-BG" dirty="0"/>
              <a:t>, </a:t>
            </a:r>
            <a:r>
              <a:rPr lang="en-US" dirty="0" err="1"/>
              <a:t>mpls</a:t>
            </a:r>
            <a:r>
              <a:rPr lang="en-US" dirty="0"/>
              <a:t>, </a:t>
            </a:r>
            <a:r>
              <a:rPr lang="en-US" dirty="0" err="1"/>
              <a:t>vxlan</a:t>
            </a:r>
            <a:endParaRPr lang="en-US" dirty="0"/>
          </a:p>
          <a:p>
            <a:r>
              <a:rPr lang="en-US" dirty="0"/>
              <a:t>VPN </a:t>
            </a:r>
            <a:r>
              <a:rPr lang="bg-BG" dirty="0"/>
              <a:t>създава </a:t>
            </a:r>
            <a:r>
              <a:rPr lang="en-US" dirty="0"/>
              <a:t>point to point tunnel </a:t>
            </a:r>
            <a:r>
              <a:rPr lang="bg-BG" dirty="0"/>
              <a:t>от нас към сървъра на </a:t>
            </a:r>
            <a:r>
              <a:rPr lang="en-US" dirty="0"/>
              <a:t>VPN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като криптира трафика и така интернет доставчиците не могат да инспектират съдържанието на пакета. По този начин пращаме целият трафик първо към </a:t>
            </a:r>
            <a:r>
              <a:rPr lang="en-US" dirty="0"/>
              <a:t>VPN </a:t>
            </a:r>
            <a:r>
              <a:rPr lang="bg-BG" dirty="0"/>
              <a:t>сървъра и после той го препраща към крайната дестинация. От гледна точка на услугата която достъпваме изглежда, че</a:t>
            </a:r>
            <a:r>
              <a:rPr lang="en-US" dirty="0"/>
              <a:t> VPN </a:t>
            </a:r>
            <a:r>
              <a:rPr lang="bg-BG" dirty="0"/>
              <a:t>сървърът изпраща заявката, а не 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7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E0FCA-B346-46DB-B26E-0F386CE56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458" y="1307123"/>
            <a:ext cx="8534400" cy="490024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Основни протоколи</a:t>
            </a:r>
            <a:r>
              <a:rPr lang="en-US" dirty="0"/>
              <a:t>,</a:t>
            </a:r>
            <a:r>
              <a:rPr lang="bg-BG" dirty="0"/>
              <a:t> които се използват от Интернет доставчиците (</a:t>
            </a:r>
            <a:r>
              <a:rPr lang="en-US" dirty="0"/>
              <a:t>ISPs</a:t>
            </a:r>
            <a:r>
              <a:rPr lang="bg-BG" dirty="0"/>
              <a:t>)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OSPF/ IS-IS – Link state</a:t>
            </a:r>
          </a:p>
          <a:p>
            <a:pPr>
              <a:buFontTx/>
              <a:buChar char="-"/>
            </a:pPr>
            <a:r>
              <a:rPr lang="en-US" dirty="0"/>
              <a:t>BGP – distance vector</a:t>
            </a:r>
          </a:p>
          <a:p>
            <a:pPr>
              <a:buFontTx/>
              <a:buChar char="-"/>
            </a:pPr>
            <a:r>
              <a:rPr lang="en-US" dirty="0"/>
              <a:t>MPLS – link state protocol which uses OSPF/IS-IS as underlay</a:t>
            </a:r>
          </a:p>
          <a:p>
            <a:pPr>
              <a:buFontTx/>
              <a:buChar char="-"/>
            </a:pPr>
            <a:r>
              <a:rPr lang="bg-BG" dirty="0"/>
              <a:t>Сравнение между </a:t>
            </a:r>
            <a:r>
              <a:rPr lang="en-US" dirty="0"/>
              <a:t>link-state </a:t>
            </a:r>
            <a:r>
              <a:rPr lang="bg-BG" dirty="0"/>
              <a:t>и </a:t>
            </a:r>
            <a:r>
              <a:rPr lang="en-US" dirty="0"/>
              <a:t>distance vector ?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bg-BG" dirty="0"/>
              <a:t>Услуги които предоставят интернет доставците:</a:t>
            </a:r>
          </a:p>
          <a:p>
            <a:pPr marL="0" indent="0">
              <a:buNone/>
            </a:pPr>
            <a:r>
              <a:rPr lang="bg-BG" dirty="0"/>
              <a:t>-   </a:t>
            </a:r>
            <a:r>
              <a:rPr lang="en-US" dirty="0"/>
              <a:t>Tv services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-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Phone services</a:t>
            </a:r>
            <a:endParaRPr lang="bg-BG" dirty="0"/>
          </a:p>
          <a:p>
            <a:pPr>
              <a:buFontTx/>
              <a:buChar char="-"/>
            </a:pPr>
            <a:r>
              <a:rPr lang="en-US" dirty="0"/>
              <a:t>Managed router service   </a:t>
            </a:r>
          </a:p>
          <a:p>
            <a:pPr>
              <a:buFontTx/>
              <a:buChar char="-"/>
            </a:pPr>
            <a:r>
              <a:rPr lang="en-US" dirty="0"/>
              <a:t>SLA</a:t>
            </a:r>
          </a:p>
          <a:p>
            <a:pPr marL="0" indent="0">
              <a:buNone/>
            </a:pPr>
            <a:r>
              <a:rPr lang="en-US" dirty="0"/>
              <a:t>-   managed security – firewall</a:t>
            </a:r>
          </a:p>
          <a:p>
            <a:pPr>
              <a:buFontTx/>
              <a:buChar char="-"/>
            </a:pPr>
            <a:r>
              <a:rPr lang="en-US" dirty="0"/>
              <a:t>broadband(internet)</a:t>
            </a:r>
          </a:p>
          <a:p>
            <a:pPr>
              <a:buFontTx/>
              <a:buChar char="-"/>
            </a:pPr>
            <a:r>
              <a:rPr lang="en-US" dirty="0"/>
              <a:t>Leased lines</a:t>
            </a:r>
          </a:p>
          <a:p>
            <a:pPr>
              <a:buFontTx/>
              <a:buChar char="-"/>
            </a:pPr>
            <a:r>
              <a:rPr lang="en-US" dirty="0" err="1"/>
              <a:t>mpls</a:t>
            </a:r>
            <a:r>
              <a:rPr lang="en-US" dirty="0"/>
              <a:t> l2/l3 </a:t>
            </a:r>
            <a:r>
              <a:rPr lang="en-US" dirty="0" err="1"/>
              <a:t>vpns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298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8B03-FDAA-4AE2-A06D-D3FE69E5B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509367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OSPF 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dirty="0"/>
              <a:t>broadcast domain?</a:t>
            </a:r>
            <a:endParaRPr lang="bg-BG" b="1" dirty="0"/>
          </a:p>
          <a:p>
            <a:r>
              <a:rPr lang="en-US" dirty="0"/>
              <a:t>OSPF </a:t>
            </a:r>
            <a:r>
              <a:rPr lang="bg-BG" dirty="0"/>
              <a:t>използва </a:t>
            </a:r>
            <a:r>
              <a:rPr lang="en-US" dirty="0"/>
              <a:t>multicast address 224.0.0.5 </a:t>
            </a:r>
            <a:r>
              <a:rPr lang="bg-BG" dirty="0"/>
              <a:t>, за да открие други рутери в сегмента</a:t>
            </a:r>
            <a:endParaRPr lang="en-US" dirty="0"/>
          </a:p>
          <a:p>
            <a:r>
              <a:rPr lang="en-US" dirty="0"/>
              <a:t>Uses Dijkstra algorithm to find the shortest path (guarantees loop free topology)</a:t>
            </a:r>
          </a:p>
          <a:p>
            <a:r>
              <a:rPr lang="en-US" dirty="0"/>
              <a:t>All routers send LSA</a:t>
            </a:r>
          </a:p>
          <a:p>
            <a:r>
              <a:rPr lang="en-US" dirty="0"/>
              <a:t>All nodes inside area agree on what topology looks like</a:t>
            </a:r>
            <a:endParaRPr lang="bg-BG" dirty="0"/>
          </a:p>
          <a:p>
            <a:r>
              <a:rPr lang="en-US" dirty="0"/>
              <a:t>OSPF</a:t>
            </a:r>
            <a:r>
              <a:rPr lang="bg-BG" dirty="0"/>
              <a:t> използва концепцията </a:t>
            </a:r>
            <a:r>
              <a:rPr lang="en-US" dirty="0"/>
              <a:t> area (</a:t>
            </a:r>
            <a:r>
              <a:rPr lang="bg-BG" dirty="0"/>
              <a:t>зона</a:t>
            </a:r>
            <a:r>
              <a:rPr lang="en-US" dirty="0"/>
              <a:t>)</a:t>
            </a:r>
            <a:r>
              <a:rPr lang="bg-BG" dirty="0"/>
              <a:t>. Като </a:t>
            </a:r>
            <a:r>
              <a:rPr lang="en-US" dirty="0"/>
              <a:t>OSPF  area 0 e backbone</a:t>
            </a:r>
          </a:p>
          <a:p>
            <a:r>
              <a:rPr lang="bg-BG" dirty="0"/>
              <a:t>При промяна на някой маршрут всички рутери в същата </a:t>
            </a:r>
            <a:r>
              <a:rPr lang="en-US" dirty="0"/>
              <a:t>area</a:t>
            </a:r>
            <a:r>
              <a:rPr lang="bg-BG" dirty="0"/>
              <a:t> биват уведомени </a:t>
            </a:r>
            <a:r>
              <a:rPr lang="en-US" dirty="0"/>
              <a:t> </a:t>
            </a:r>
            <a:r>
              <a:rPr lang="bg-BG" dirty="0"/>
              <a:t>за промяната, затова сегментиране на зоните е необходимо</a:t>
            </a:r>
          </a:p>
          <a:p>
            <a:r>
              <a:rPr lang="bg-BG" dirty="0"/>
              <a:t>Една от техниките за намаляване на маршрутите е </a:t>
            </a:r>
            <a:r>
              <a:rPr lang="en-US" dirty="0"/>
              <a:t>route summarization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8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E8EF4-5359-4390-9F2F-CAD5AE0A1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74" y="726831"/>
            <a:ext cx="8534400" cy="505850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BGP (Border gateway protocol )</a:t>
            </a:r>
          </a:p>
          <a:p>
            <a:pPr>
              <a:buFontTx/>
              <a:buChar char="-"/>
            </a:pPr>
            <a:r>
              <a:rPr lang="en-US" dirty="0"/>
              <a:t>Distance vector</a:t>
            </a:r>
          </a:p>
          <a:p>
            <a:pPr>
              <a:buFontTx/>
              <a:buChar char="-"/>
            </a:pPr>
            <a:r>
              <a:rPr lang="en-US" dirty="0"/>
              <a:t>Runs over </a:t>
            </a:r>
            <a:r>
              <a:rPr lang="en-US" dirty="0" err="1"/>
              <a:t>tcp</a:t>
            </a:r>
            <a:endParaRPr lang="en-US" dirty="0"/>
          </a:p>
          <a:p>
            <a:pPr>
              <a:buFontTx/>
              <a:buChar char="-"/>
            </a:pPr>
            <a:r>
              <a:rPr lang="bg-BG" dirty="0"/>
              <a:t>Използва се за обмяна на </a:t>
            </a:r>
            <a:r>
              <a:rPr lang="en-US" dirty="0"/>
              <a:t>rooting information </a:t>
            </a:r>
            <a:r>
              <a:rPr lang="bg-BG" dirty="0"/>
              <a:t>между автономни системи</a:t>
            </a:r>
          </a:p>
          <a:p>
            <a:pPr>
              <a:buFontTx/>
              <a:buChar char="-"/>
            </a:pPr>
            <a:r>
              <a:rPr lang="bg-BG" dirty="0"/>
              <a:t>2 типа връзки (</a:t>
            </a:r>
            <a:r>
              <a:rPr lang="en-US" dirty="0"/>
              <a:t>iBGP / eBGP </a:t>
            </a:r>
            <a:r>
              <a:rPr lang="bg-BG" dirty="0"/>
              <a:t>)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IBGP </a:t>
            </a:r>
            <a:r>
              <a:rPr lang="bg-BG" dirty="0"/>
              <a:t>свъзва два рутера от една и съща автономна система</a:t>
            </a:r>
          </a:p>
          <a:p>
            <a:pPr>
              <a:buFontTx/>
              <a:buChar char="-"/>
            </a:pPr>
            <a:r>
              <a:rPr lang="en-US" dirty="0"/>
              <a:t>EBGP </a:t>
            </a:r>
            <a:r>
              <a:rPr lang="bg-BG" dirty="0"/>
              <a:t>свъзва два рутера от</a:t>
            </a:r>
            <a:r>
              <a:rPr lang="en-US" dirty="0"/>
              <a:t> </a:t>
            </a:r>
            <a:r>
              <a:rPr lang="bg-BG" dirty="0"/>
              <a:t>различни автономни системи</a:t>
            </a:r>
          </a:p>
          <a:p>
            <a:pPr>
              <a:buFontTx/>
              <a:buChar char="-"/>
            </a:pPr>
            <a:r>
              <a:rPr lang="en-US" dirty="0"/>
              <a:t>Bgp </a:t>
            </a:r>
            <a:r>
              <a:rPr lang="bg-BG" dirty="0"/>
              <a:t>използва </a:t>
            </a:r>
            <a:r>
              <a:rPr lang="en-US" dirty="0"/>
              <a:t>best path selection algorithm – </a:t>
            </a:r>
            <a:r>
              <a:rPr lang="bg-BG" dirty="0"/>
              <a:t>атрибутите имат глобално значение, а не локално</a:t>
            </a:r>
          </a:p>
          <a:p>
            <a:pPr>
              <a:buFontTx/>
              <a:buChar char="-"/>
            </a:pPr>
            <a:r>
              <a:rPr lang="bg-BG" dirty="0"/>
              <a:t>Пример : </a:t>
            </a:r>
            <a:r>
              <a:rPr lang="en-US" dirty="0"/>
              <a:t>AS-PATH : 1235 532 536 I </a:t>
            </a:r>
          </a:p>
          <a:p>
            <a:pPr>
              <a:buFontTx/>
              <a:buChar char="-"/>
            </a:pPr>
            <a:r>
              <a:rPr lang="en-US" dirty="0"/>
              <a:t>BGP ROUTE-REFLECTOR ? </a:t>
            </a:r>
          </a:p>
          <a:p>
            <a:pPr>
              <a:buFontTx/>
              <a:buChar char="-"/>
            </a:pPr>
            <a:r>
              <a:rPr lang="en-US" dirty="0"/>
              <a:t>BGP CONFEDERATION ?</a:t>
            </a:r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4834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387</TotalTime>
  <Words>795</Words>
  <Application>Microsoft Office PowerPoint</Application>
  <PresentationFormat>Широк екран</PresentationFormat>
  <Paragraphs>85</Paragraphs>
  <Slides>14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Slice</vt:lpstr>
      <vt:lpstr>Мрежи преговор</vt:lpstr>
      <vt:lpstr>ПРЕз 1970 iso  предлага единен стандарт За това как мрежовите устойства трябва да функционират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Мрежи преговор</dc:title>
  <dc:creator>Marcus Aurelius</dc:creator>
  <cp:lastModifiedBy>Marcus Aurelius</cp:lastModifiedBy>
  <cp:revision>14</cp:revision>
  <dcterms:created xsi:type="dcterms:W3CDTF">2021-10-08T12:26:35Z</dcterms:created>
  <dcterms:modified xsi:type="dcterms:W3CDTF">2022-10-11T13:47:27Z</dcterms:modified>
</cp:coreProperties>
</file>