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89" r:id="rId2"/>
    <p:sldId id="292" r:id="rId3"/>
    <p:sldId id="293" r:id="rId4"/>
    <p:sldId id="309" r:id="rId5"/>
    <p:sldId id="298" r:id="rId6"/>
    <p:sldId id="299" r:id="rId7"/>
    <p:sldId id="300" r:id="rId8"/>
    <p:sldId id="304" r:id="rId9"/>
    <p:sldId id="305" r:id="rId10"/>
    <p:sldId id="306" r:id="rId11"/>
    <p:sldId id="307" r:id="rId12"/>
    <p:sldId id="308" r:id="rId13"/>
    <p:sldId id="302" r:id="rId14"/>
    <p:sldId id="315" r:id="rId15"/>
    <p:sldId id="294" r:id="rId16"/>
    <p:sldId id="310" r:id="rId17"/>
    <p:sldId id="311" r:id="rId18"/>
    <p:sldId id="312" r:id="rId19"/>
    <p:sldId id="296" r:id="rId20"/>
    <p:sldId id="313" r:id="rId21"/>
    <p:sldId id="31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F55638-6A96-432A-80A0-165EFE49172C}">
          <p14:sldIdLst>
            <p14:sldId id="289"/>
            <p14:sldId id="292"/>
            <p14:sldId id="293"/>
            <p14:sldId id="309"/>
            <p14:sldId id="298"/>
            <p14:sldId id="299"/>
            <p14:sldId id="300"/>
            <p14:sldId id="304"/>
            <p14:sldId id="305"/>
            <p14:sldId id="306"/>
            <p14:sldId id="307"/>
            <p14:sldId id="308"/>
            <p14:sldId id="302"/>
            <p14:sldId id="315"/>
            <p14:sldId id="294"/>
            <p14:sldId id="310"/>
            <p14:sldId id="311"/>
            <p14:sldId id="312"/>
            <p14:sldId id="296"/>
            <p14:sldId id="313"/>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6370" autoAdjust="0"/>
  </p:normalViewPr>
  <p:slideViewPr>
    <p:cSldViewPr snapToGrid="0">
      <p:cViewPr varScale="1">
        <p:scale>
          <a:sx n="66" d="100"/>
          <a:sy n="66" d="100"/>
        </p:scale>
        <p:origin x="64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A9E1D-2FC3-402F-BBC7-91872693D62C}"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64F32-26FE-464A-8A2D-DC5E652853FF}" type="slidenum">
              <a:rPr lang="en-US" smtClean="0"/>
              <a:t>‹#›</a:t>
            </a:fld>
            <a:endParaRPr lang="en-US"/>
          </a:p>
        </p:txBody>
      </p:sp>
    </p:spTree>
    <p:extLst>
      <p:ext uri="{BB962C8B-B14F-4D97-AF65-F5344CB8AC3E}">
        <p14:creationId xmlns:p14="http://schemas.microsoft.com/office/powerpoint/2010/main" val="214918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88878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6229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2498450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4"/>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
        <p:nvSpPr>
          <p:cNvPr id="9" name="TextBox 8"/>
          <p:cNvSpPr txBox="1"/>
          <p:nvPr/>
        </p:nvSpPr>
        <p:spPr>
          <a:xfrm>
            <a:off x="898295" y="971255"/>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9330491" y="2613789"/>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92060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60502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33354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6530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52447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71286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4723" cy="610907"/>
          </a:xfrm>
        </p:spPr>
        <p:txBody>
          <a:bodyPr/>
          <a:lstStyle>
            <a:lvl1pPr marL="0" indent="0">
              <a:buFont typeface="Arial" panose="020B0604020202020204" pitchFamily="34" charset="0"/>
              <a:buNone/>
              <a:defRPr sz="2400" b="1">
                <a:solidFill>
                  <a:srgbClr val="FF0000"/>
                </a:solidFill>
                <a:latin typeface="Arial Narrow" panose="020B0606020202030204" pitchFamily="34" charset="0"/>
              </a:defRPr>
            </a:lvl1pPr>
          </a:lstStyle>
          <a:p>
            <a:r>
              <a:rPr lang="en-US" dirty="0"/>
              <a:t>Click to edit Master title style</a:t>
            </a:r>
          </a:p>
        </p:txBody>
      </p:sp>
      <p:sp>
        <p:nvSpPr>
          <p:cNvPr id="3" name="Content Placeholder 2"/>
          <p:cNvSpPr>
            <a:spLocks noGrp="1"/>
          </p:cNvSpPr>
          <p:nvPr>
            <p:ph idx="1"/>
          </p:nvPr>
        </p:nvSpPr>
        <p:spPr>
          <a:xfrm>
            <a:off x="1103313" y="1288474"/>
            <a:ext cx="9686608" cy="4959928"/>
          </a:xfrm>
        </p:spPr>
        <p:txBody>
          <a:bodyPr>
            <a:normAutofit/>
          </a:bodyPr>
          <a:lstStyle>
            <a:lvl1pPr>
              <a:defRPr sz="1650"/>
            </a:lvl1pPr>
            <a:lvl2pPr>
              <a:defRPr sz="1650"/>
            </a:lvl2pPr>
            <a:lvl3pPr>
              <a:defRPr sz="1650"/>
            </a:lvl3pPr>
            <a:lvl4pPr>
              <a:defRPr sz="1650"/>
            </a:lvl4pPr>
            <a:lvl5pPr>
              <a:defRPr sz="16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xmlns="" id="{AB4CD35A-5639-4EFA-823A-AEE015D5DD5A}"/>
              </a:ext>
            </a:extLst>
          </p:cNvPr>
          <p:cNvSpPr txBox="1">
            <a:spLocks/>
          </p:cNvSpPr>
          <p:nvPr userDrawn="1"/>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a:t>
            </a:fld>
            <a:endParaRPr lang="en-US" dirty="0"/>
          </a:p>
        </p:txBody>
      </p:sp>
      <p:pic>
        <p:nvPicPr>
          <p:cNvPr id="8" name="Picture 5">
            <a:extLst>
              <a:ext uri="{FF2B5EF4-FFF2-40B4-BE49-F238E27FC236}">
                <a16:creationId xmlns:a16="http://schemas.microsoft.com/office/drawing/2014/main" xmlns="" id="{539D3758-857D-4CFC-9BDD-D75622FF8C2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5316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54833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5580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8" name="Footer Placeholder 7"/>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31844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6" name="Slide Number Placeholder 4"/>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233407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161154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3401064"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2"/>
            <a:ext cx="3401063"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5"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266682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7/25/2018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27773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3"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352542" y="295731"/>
            <a:ext cx="83819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3619070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loud_computing#cite_note-2" TargetMode="External"/><Relationship Id="rId2" Type="http://schemas.openxmlformats.org/officeDocument/2006/relationships/hyperlink" Target="https://en.wikipedia.org/wiki/Cloud_computing#cite_note-1" TargetMode="External"/><Relationship Id="rId1" Type="http://schemas.openxmlformats.org/officeDocument/2006/relationships/slideLayout" Target="../slideLayouts/slideLayout2.xml"/><Relationship Id="rId4" Type="http://schemas.openxmlformats.org/officeDocument/2006/relationships/hyperlink" Target="https://en.wikipedia.org/wiki/Cloud_computing#cite_note-nist-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Folding@Home" TargetMode="External"/><Relationship Id="rId2" Type="http://schemas.openxmlformats.org/officeDocument/2006/relationships/hyperlink" Target="https://en.wikipedia.org/wiki/BOIN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0" name="Picture 10" descr="http://www.manukau.ac.nz/__data/assets/image/0004/166801/header-Generic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1" y="-76200"/>
            <a:ext cx="12192000" cy="6934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txBox="1">
            <a:spLocks noChangeArrowheads="1"/>
          </p:cNvSpPr>
          <p:nvPr/>
        </p:nvSpPr>
        <p:spPr bwMode="auto">
          <a:xfrm>
            <a:off x="753121" y="-76200"/>
            <a:ext cx="10750859" cy="759460"/>
          </a:xfrm>
          <a:prstGeom prst="rect">
            <a:avLst/>
          </a:prstGeom>
          <a:noFill/>
          <a:ln>
            <a:noFill/>
          </a:ln>
          <a:effectLst>
            <a:outerShdw blurRad="50800" dist="38100" dir="2700000" algn="tl" rotWithShape="0">
              <a:prstClr val="black">
                <a:alpha val="40000"/>
              </a:prstClr>
            </a:outerShdw>
          </a:effectLst>
        </p:spPr>
        <p:txBody>
          <a:bodyPr vert="horz" wrap="square" lIns="91440" tIns="45720" rIns="91440" bIns="45720" numCol="1" anchor="b" anchorCtr="0" compatLnSpc="1">
            <a:prstTxWarp prst="textNoShape">
              <a:avLst/>
            </a:prstTxWarp>
          </a:bodyPr>
          <a:lstStyle>
            <a:lvl1pPr algn="l" defTabSz="457200" rtl="0" eaLnBrk="0" fontAlgn="base" hangingPunct="0">
              <a:spcBef>
                <a:spcPct val="0"/>
              </a:spcBef>
              <a:spcAft>
                <a:spcPct val="0"/>
              </a:spcAft>
              <a:defRPr sz="7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r>
              <a:rPr lang="en-GB" altLang="en-US" sz="4000" b="1" dirty="0">
                <a:solidFill>
                  <a:schemeClr val="bg1"/>
                </a:solidFill>
              </a:rPr>
              <a:t>Cloud Computing for Software Developers</a:t>
            </a:r>
            <a:endParaRPr lang="en-US" altLang="en-US" sz="4000" b="1" dirty="0">
              <a:solidFill>
                <a:schemeClr val="bg1"/>
              </a:solidFill>
            </a:endParaRPr>
          </a:p>
        </p:txBody>
      </p:sp>
      <p:sp>
        <p:nvSpPr>
          <p:cNvPr id="9" name="Rectangle 8"/>
          <p:cNvSpPr/>
          <p:nvPr/>
        </p:nvSpPr>
        <p:spPr>
          <a:xfrm>
            <a:off x="2285999" y="3390900"/>
            <a:ext cx="9938551"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13876" y="309563"/>
                </a:moveTo>
                <a:lnTo>
                  <a:pt x="0" y="0"/>
                </a:lnTo>
                <a:lnTo>
                  <a:pt x="5105400" y="0"/>
                </a:lnTo>
                <a:lnTo>
                  <a:pt x="5105400" y="627020"/>
                </a:lnTo>
                <a:lnTo>
                  <a:pt x="0" y="627020"/>
                </a:lnTo>
                <a:lnTo>
                  <a:pt x="113876" y="309563"/>
                </a:lnTo>
                <a:close/>
              </a:path>
            </a:pathLst>
          </a:custGeom>
          <a:solidFill>
            <a:srgbClr val="DD2638">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ltLang="en-US" sz="3600" b="1" dirty="0">
                <a:solidFill>
                  <a:schemeClr val="bg1"/>
                </a:solidFill>
              </a:rPr>
              <a:t>01: Introduction to Cloud Computing</a:t>
            </a:r>
            <a:endParaRPr lang="en-US" altLang="en-US" sz="3600" b="1" dirty="0">
              <a:solidFill>
                <a:schemeClr val="bg1"/>
              </a:solidFill>
            </a:endParaRPr>
          </a:p>
        </p:txBody>
      </p:sp>
      <p:sp>
        <p:nvSpPr>
          <p:cNvPr id="19" name="Rectangle 8"/>
          <p:cNvSpPr/>
          <p:nvPr/>
        </p:nvSpPr>
        <p:spPr>
          <a:xfrm>
            <a:off x="10360241" y="6248400"/>
            <a:ext cx="1864310"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 name="connsiteX0" fmla="*/ 113876 w 5105400"/>
              <a:gd name="connsiteY0" fmla="*/ 309563 h 642260"/>
              <a:gd name="connsiteX1" fmla="*/ 0 w 5105400"/>
              <a:gd name="connsiteY1" fmla="*/ 0 h 642260"/>
              <a:gd name="connsiteX2" fmla="*/ 5105400 w 5105400"/>
              <a:gd name="connsiteY2" fmla="*/ 0 h 642260"/>
              <a:gd name="connsiteX3" fmla="*/ 5105400 w 5105400"/>
              <a:gd name="connsiteY3" fmla="*/ 627020 h 642260"/>
              <a:gd name="connsiteX4" fmla="*/ 215290 w 5105400"/>
              <a:gd name="connsiteY4" fmla="*/ 642260 h 642260"/>
              <a:gd name="connsiteX5" fmla="*/ 113876 w 5105400"/>
              <a:gd name="connsiteY5" fmla="*/ 309563 h 642260"/>
              <a:gd name="connsiteX0" fmla="*/ 113876 w 5105400"/>
              <a:gd name="connsiteY0" fmla="*/ 309563 h 634640"/>
              <a:gd name="connsiteX1" fmla="*/ 0 w 5105400"/>
              <a:gd name="connsiteY1" fmla="*/ 0 h 634640"/>
              <a:gd name="connsiteX2" fmla="*/ 5105400 w 5105400"/>
              <a:gd name="connsiteY2" fmla="*/ 0 h 634640"/>
              <a:gd name="connsiteX3" fmla="*/ 5105400 w 5105400"/>
              <a:gd name="connsiteY3" fmla="*/ 627020 h 634640"/>
              <a:gd name="connsiteX4" fmla="*/ 234862 w 5105400"/>
              <a:gd name="connsiteY4" fmla="*/ 634640 h 634640"/>
              <a:gd name="connsiteX5" fmla="*/ 113876 w 5105400"/>
              <a:gd name="connsiteY5" fmla="*/ 309563 h 63464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13876 w 5105400"/>
              <a:gd name="connsiteY5" fmla="*/ 309563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60260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56982 w 5105400"/>
              <a:gd name="connsiteY5" fmla="*/ 276225 h 627020"/>
              <a:gd name="connsiteX0" fmla="*/ 164819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64819 w 5105400"/>
              <a:gd name="connsiteY5" fmla="*/ 276225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64819" y="276225"/>
                </a:moveTo>
                <a:lnTo>
                  <a:pt x="0" y="0"/>
                </a:lnTo>
                <a:lnTo>
                  <a:pt x="5105400" y="0"/>
                </a:lnTo>
                <a:lnTo>
                  <a:pt x="5105400" y="627020"/>
                </a:lnTo>
                <a:lnTo>
                  <a:pt x="372016" y="615590"/>
                </a:lnTo>
                <a:lnTo>
                  <a:pt x="164819" y="276225"/>
                </a:lnTo>
                <a:close/>
              </a:path>
            </a:pathLst>
          </a:custGeom>
          <a:solidFill>
            <a:srgbClr val="DD2638">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en-US" sz="2800" dirty="0">
                <a:solidFill>
                  <a:schemeClr val="bg2"/>
                </a:solidFill>
              </a:rPr>
              <a:t>Tim Long</a:t>
            </a:r>
          </a:p>
        </p:txBody>
      </p:sp>
    </p:spTree>
    <p:extLst>
      <p:ext uri="{BB962C8B-B14F-4D97-AF65-F5344CB8AC3E}">
        <p14:creationId xmlns:p14="http://schemas.microsoft.com/office/powerpoint/2010/main" val="86148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C25CC-085D-4809-8EB1-9139C26A1E4C}"/>
              </a:ext>
            </a:extLst>
          </p:cNvPr>
          <p:cNvSpPr>
            <a:spLocks noGrp="1"/>
          </p:cNvSpPr>
          <p:nvPr>
            <p:ph type="title"/>
          </p:nvPr>
        </p:nvSpPr>
        <p:spPr/>
        <p:txBody>
          <a:bodyPr/>
          <a:lstStyle/>
          <a:p>
            <a:r>
              <a:rPr lang="en-AU" dirty="0"/>
              <a:t>What is PaaS</a:t>
            </a:r>
            <a:endParaRPr lang="en-NZ" dirty="0"/>
          </a:p>
        </p:txBody>
      </p:sp>
      <p:sp>
        <p:nvSpPr>
          <p:cNvPr id="3" name="Content Placeholder 2">
            <a:extLst>
              <a:ext uri="{FF2B5EF4-FFF2-40B4-BE49-F238E27FC236}">
                <a16:creationId xmlns:a16="http://schemas.microsoft.com/office/drawing/2014/main" xmlns="" id="{5E0EA098-A987-465A-BA4E-CDCE7B2985FD}"/>
              </a:ext>
            </a:extLst>
          </p:cNvPr>
          <p:cNvSpPr>
            <a:spLocks noGrp="1"/>
          </p:cNvSpPr>
          <p:nvPr>
            <p:ph idx="1"/>
          </p:nvPr>
        </p:nvSpPr>
        <p:spPr/>
        <p:txBody>
          <a:bodyPr>
            <a:normAutofit/>
          </a:bodyPr>
          <a:lstStyle/>
          <a:p>
            <a:r>
              <a:rPr lang="en-GB" dirty="0"/>
              <a:t>Platform-as-a-service (PaaS) refers to cloud computing services that supply an on-demand environment for developing, testing, delivering, and managing software applications. PaaS is designed to make it easier for developers to quickly create web or mobile apps, because it is easier to set up the underlying infrastructure of servers, storage, network, and databases needed for development. </a:t>
            </a:r>
          </a:p>
          <a:p>
            <a:r>
              <a:rPr lang="en-GB" dirty="0" err="1"/>
              <a:t>PaaS</a:t>
            </a:r>
            <a:r>
              <a:rPr lang="en-GB" dirty="0"/>
              <a:t> includes infrastructure—servers, storage, and networking—but also middleware, development tools, business intelligence (BI) services, database management systems, and more. PaaS is designed to support the complete web application lifecycle: building, testing, deploying, managing, and updating.</a:t>
            </a:r>
          </a:p>
          <a:p>
            <a:r>
              <a:rPr lang="en-GB" dirty="0"/>
              <a:t>PaaS allows you to avoid some of the expense and complexity of buying and managing software licenses, the underlying application infrastructure and middleware or the development tools and other resources. You manage the applications and services you develop, and the cloud service provider typically manages everything else.</a:t>
            </a:r>
          </a:p>
          <a:p>
            <a:endParaRPr lang="en-NZ" dirty="0"/>
          </a:p>
        </p:txBody>
      </p:sp>
    </p:spTree>
    <p:extLst>
      <p:ext uri="{BB962C8B-B14F-4D97-AF65-F5344CB8AC3E}">
        <p14:creationId xmlns:p14="http://schemas.microsoft.com/office/powerpoint/2010/main" val="284436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9A3E0-4DE1-44A5-A57B-1A910764F508}"/>
              </a:ext>
            </a:extLst>
          </p:cNvPr>
          <p:cNvSpPr>
            <a:spLocks noGrp="1"/>
          </p:cNvSpPr>
          <p:nvPr>
            <p:ph type="title"/>
          </p:nvPr>
        </p:nvSpPr>
        <p:spPr/>
        <p:txBody>
          <a:bodyPr/>
          <a:lstStyle/>
          <a:p>
            <a:r>
              <a:rPr lang="en-AU" dirty="0"/>
              <a:t>What is SaaS</a:t>
            </a:r>
            <a:endParaRPr lang="en-NZ" dirty="0"/>
          </a:p>
        </p:txBody>
      </p:sp>
      <p:sp>
        <p:nvSpPr>
          <p:cNvPr id="3" name="Content Placeholder 2">
            <a:extLst>
              <a:ext uri="{FF2B5EF4-FFF2-40B4-BE49-F238E27FC236}">
                <a16:creationId xmlns:a16="http://schemas.microsoft.com/office/drawing/2014/main" xmlns="" id="{F121E9D0-97B1-4D6C-AF27-E777A34A7C5E}"/>
              </a:ext>
            </a:extLst>
          </p:cNvPr>
          <p:cNvSpPr>
            <a:spLocks noGrp="1"/>
          </p:cNvSpPr>
          <p:nvPr>
            <p:ph idx="1"/>
          </p:nvPr>
        </p:nvSpPr>
        <p:spPr/>
        <p:txBody>
          <a:bodyPr/>
          <a:lstStyle/>
          <a:p>
            <a:r>
              <a:rPr lang="en-GB" dirty="0"/>
              <a:t>Software-as-a-service (SaaS)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a:p>
            <a:r>
              <a:rPr lang="en-GB" dirty="0"/>
              <a:t>Software as a service (SaaS) allows users to connect to and use cloud-based apps over the Internet. Common examples are email, calendaring, and office tools (such as Microsoft Office 365).</a:t>
            </a:r>
          </a:p>
          <a:p>
            <a:r>
              <a:rPr lang="en-GB" dirty="0"/>
              <a:t>SaaS provides a complete software solution that you purchase on a pay-as-you-go basis. You rent the use of an app for your organization, and your users connect to it over the Internet, usually with a web browser. All of the underlying infrastructure, middleware, app software, and app data are located in the service provider’s data </a:t>
            </a:r>
            <a:r>
              <a:rPr lang="en-GB" dirty="0" err="1"/>
              <a:t>center</a:t>
            </a:r>
            <a:r>
              <a:rPr lang="en-GB" dirty="0"/>
              <a:t>. The service provider manages the hardware and software, and with the appropriate service agreement, will ensure the availability and the security of the app and your data as well. SaaS allows your organization to get quickly up and running with an app at minimal upfront cost.</a:t>
            </a:r>
          </a:p>
          <a:p>
            <a:endParaRPr lang="en-NZ" dirty="0"/>
          </a:p>
        </p:txBody>
      </p:sp>
    </p:spTree>
    <p:extLst>
      <p:ext uri="{BB962C8B-B14F-4D97-AF65-F5344CB8AC3E}">
        <p14:creationId xmlns:p14="http://schemas.microsoft.com/office/powerpoint/2010/main" val="132688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B2521-3E50-458E-86FF-1B43E8364BAC}"/>
              </a:ext>
            </a:extLst>
          </p:cNvPr>
          <p:cNvSpPr>
            <a:spLocks noGrp="1"/>
          </p:cNvSpPr>
          <p:nvPr>
            <p:ph type="title"/>
          </p:nvPr>
        </p:nvSpPr>
        <p:spPr/>
        <p:txBody>
          <a:bodyPr/>
          <a:lstStyle/>
          <a:p>
            <a:r>
              <a:rPr lang="en-GB" dirty="0"/>
              <a:t>Advantages of SaaS</a:t>
            </a:r>
            <a:br>
              <a:rPr lang="en-GB" dirty="0"/>
            </a:br>
            <a:endParaRPr lang="en-NZ" dirty="0"/>
          </a:p>
        </p:txBody>
      </p:sp>
      <p:sp>
        <p:nvSpPr>
          <p:cNvPr id="3" name="Content Placeholder 2">
            <a:extLst>
              <a:ext uri="{FF2B5EF4-FFF2-40B4-BE49-F238E27FC236}">
                <a16:creationId xmlns:a16="http://schemas.microsoft.com/office/drawing/2014/main" xmlns="" id="{ABB00430-6A25-48D7-BBD0-11DC98DFD067}"/>
              </a:ext>
            </a:extLst>
          </p:cNvPr>
          <p:cNvSpPr>
            <a:spLocks noGrp="1"/>
          </p:cNvSpPr>
          <p:nvPr>
            <p:ph idx="1"/>
          </p:nvPr>
        </p:nvSpPr>
        <p:spPr/>
        <p:txBody>
          <a:bodyPr>
            <a:normAutofit/>
          </a:bodyPr>
          <a:lstStyle/>
          <a:p>
            <a:r>
              <a:rPr lang="en-GB" b="1" dirty="0"/>
              <a:t>Gain access to sophisticated applications.</a:t>
            </a:r>
            <a:r>
              <a:rPr lang="en-GB" dirty="0"/>
              <a:t> To provide SaaS apps to users, you don’t need to purchase, install, update, or maintain any hardware, middleware, or software. SaaS makes even sophisticated enterprise applications, such as CRM, affordable for organizations that lack the resources to buy, deploy, and manage the required infrastructure and software themselves.</a:t>
            </a:r>
          </a:p>
          <a:p>
            <a:r>
              <a:rPr lang="en-GB" b="1" dirty="0"/>
              <a:t>Use free client software.</a:t>
            </a:r>
            <a:r>
              <a:rPr lang="en-GB" dirty="0"/>
              <a:t> Users can run most SaaS apps directly from their web browser without needing to download and install any software, although some apps require plugins. This means that you don’t need to purchase and install special software for your users.</a:t>
            </a:r>
          </a:p>
          <a:p>
            <a:r>
              <a:rPr lang="en-GB" b="1" dirty="0"/>
              <a:t>Mobilize your workforce easily.</a:t>
            </a:r>
            <a:r>
              <a:rPr lang="en-GB" dirty="0"/>
              <a:t> SaaS makes it easy to “mobilize” your workforce because users can access SaaS apps and data from any Internet-connected computer or mobile device. A carefully chosen service provider will ensure the security of your data, regardless of the type of device consuming it.</a:t>
            </a:r>
          </a:p>
          <a:p>
            <a:r>
              <a:rPr lang="en-GB" b="1" dirty="0"/>
              <a:t>Access app data from anywhere.</a:t>
            </a:r>
            <a:r>
              <a:rPr lang="en-GB" dirty="0"/>
              <a:t> With data stored in the cloud, users can access their information from any Internet-connected computer or mobile device. And when app data is stored in the cloud, no data is lost if a user’s computer or device fails.</a:t>
            </a:r>
          </a:p>
          <a:p>
            <a:endParaRPr lang="en-NZ" dirty="0"/>
          </a:p>
        </p:txBody>
      </p:sp>
    </p:spTree>
    <p:extLst>
      <p:ext uri="{BB962C8B-B14F-4D97-AF65-F5344CB8AC3E}">
        <p14:creationId xmlns:p14="http://schemas.microsoft.com/office/powerpoint/2010/main" val="179911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19D49-7ED5-4CEE-BBDC-A36F5CD06DDC}"/>
              </a:ext>
            </a:extLst>
          </p:cNvPr>
          <p:cNvSpPr>
            <a:spLocks noGrp="1"/>
          </p:cNvSpPr>
          <p:nvPr>
            <p:ph type="title"/>
          </p:nvPr>
        </p:nvSpPr>
        <p:spPr/>
        <p:txBody>
          <a:bodyPr/>
          <a:lstStyle/>
          <a:p>
            <a:r>
              <a:rPr lang="en-AU" dirty="0"/>
              <a:t>Exercise - Group these systems: IaaS or PaaS or SaaS or Not-Cloud?</a:t>
            </a:r>
            <a:endParaRPr lang="en-NZ" dirty="0"/>
          </a:p>
        </p:txBody>
      </p:sp>
      <p:sp>
        <p:nvSpPr>
          <p:cNvPr id="7" name="Content Placeholder 2">
            <a:extLst>
              <a:ext uri="{FF2B5EF4-FFF2-40B4-BE49-F238E27FC236}">
                <a16:creationId xmlns:a16="http://schemas.microsoft.com/office/drawing/2014/main" xmlns="" id="{B8104663-D4BE-4E83-ADB3-FF54FB234BEC}"/>
              </a:ext>
            </a:extLst>
          </p:cNvPr>
          <p:cNvSpPr>
            <a:spLocks noGrp="1"/>
          </p:cNvSpPr>
          <p:nvPr>
            <p:ph idx="1"/>
          </p:nvPr>
        </p:nvSpPr>
        <p:spPr>
          <a:xfrm>
            <a:off x="1103313" y="1288474"/>
            <a:ext cx="3896199" cy="4959928"/>
          </a:xfrm>
        </p:spPr>
        <p:txBody>
          <a:bodyPr>
            <a:normAutofit/>
          </a:bodyPr>
          <a:lstStyle/>
          <a:p>
            <a:pPr marL="0" indent="0">
              <a:buNone/>
            </a:pPr>
            <a:r>
              <a:rPr lang="en-AU" dirty="0"/>
              <a:t>Briefly google the following services and decide which category they are:</a:t>
            </a:r>
            <a:br>
              <a:rPr lang="en-AU" dirty="0"/>
            </a:br>
            <a:endParaRPr lang="en-AU" dirty="0"/>
          </a:p>
          <a:p>
            <a:r>
              <a:rPr lang="en-AU" dirty="0"/>
              <a:t>Citrix</a:t>
            </a:r>
          </a:p>
          <a:p>
            <a:r>
              <a:rPr lang="en-AU" dirty="0"/>
              <a:t>Azure</a:t>
            </a:r>
          </a:p>
          <a:p>
            <a:r>
              <a:rPr lang="en-AU" dirty="0"/>
              <a:t>Google Drive</a:t>
            </a:r>
          </a:p>
          <a:p>
            <a:r>
              <a:rPr lang="en-AU" dirty="0"/>
              <a:t>Azure Active Directory</a:t>
            </a:r>
          </a:p>
          <a:p>
            <a:r>
              <a:rPr lang="en-AU" dirty="0"/>
              <a:t>Xero</a:t>
            </a:r>
          </a:p>
          <a:p>
            <a:r>
              <a:rPr lang="en-AU" dirty="0"/>
              <a:t>AWS Elastic Beanstalk</a:t>
            </a:r>
          </a:p>
          <a:p>
            <a:r>
              <a:rPr lang="en-AU" dirty="0"/>
              <a:t>Google Compute Engine</a:t>
            </a:r>
          </a:p>
          <a:p>
            <a:r>
              <a:rPr lang="en-AU" dirty="0" err="1"/>
              <a:t>SalesForce</a:t>
            </a:r>
            <a:endParaRPr lang="en-AU" dirty="0"/>
          </a:p>
          <a:p>
            <a:r>
              <a:rPr lang="en-AU" dirty="0"/>
              <a:t>Prey</a:t>
            </a:r>
          </a:p>
          <a:p>
            <a:endParaRPr lang="en-AU" dirty="0"/>
          </a:p>
          <a:p>
            <a:endParaRPr lang="en-NZ" dirty="0"/>
          </a:p>
        </p:txBody>
      </p:sp>
      <p:sp>
        <p:nvSpPr>
          <p:cNvPr id="8" name="Content Placeholder 2">
            <a:extLst>
              <a:ext uri="{FF2B5EF4-FFF2-40B4-BE49-F238E27FC236}">
                <a16:creationId xmlns:a16="http://schemas.microsoft.com/office/drawing/2014/main" xmlns="" id="{24971D52-1942-42DB-BF7F-393E5317E096}"/>
              </a:ext>
            </a:extLst>
          </p:cNvPr>
          <p:cNvSpPr txBox="1">
            <a:spLocks/>
          </p:cNvSpPr>
          <p:nvPr/>
        </p:nvSpPr>
        <p:spPr>
          <a:xfrm>
            <a:off x="5732710" y="1288474"/>
            <a:ext cx="3896199" cy="4959928"/>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65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6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65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6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6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AU" dirty="0"/>
              <a:t/>
            </a:r>
            <a:br>
              <a:rPr lang="en-AU" dirty="0"/>
            </a:br>
            <a:r>
              <a:rPr lang="en-AU" dirty="0"/>
              <a:t/>
            </a:r>
            <a:br>
              <a:rPr lang="en-AU" dirty="0"/>
            </a:br>
            <a:r>
              <a:rPr lang="en-AU" dirty="0"/>
              <a:t/>
            </a:r>
            <a:br>
              <a:rPr lang="en-AU" dirty="0"/>
            </a:br>
            <a:endParaRPr lang="en-AU" dirty="0"/>
          </a:p>
          <a:p>
            <a:r>
              <a:rPr lang="en-AU" dirty="0"/>
              <a:t>MYOB Essentials</a:t>
            </a:r>
          </a:p>
          <a:p>
            <a:r>
              <a:rPr lang="en-AU" dirty="0"/>
              <a:t>Dropbox</a:t>
            </a:r>
          </a:p>
          <a:p>
            <a:r>
              <a:rPr lang="en-AU" dirty="0"/>
              <a:t>World of Warcraft</a:t>
            </a:r>
          </a:p>
          <a:p>
            <a:r>
              <a:rPr lang="en-AU" dirty="0"/>
              <a:t>Google Chrome</a:t>
            </a:r>
          </a:p>
          <a:p>
            <a:r>
              <a:rPr lang="en-AU" dirty="0"/>
              <a:t>Eclipse</a:t>
            </a:r>
          </a:p>
          <a:p>
            <a:r>
              <a:rPr lang="en-AU" dirty="0" err="1"/>
              <a:t>Wordpress</a:t>
            </a:r>
            <a:r>
              <a:rPr lang="en-AU" dirty="0"/>
              <a:t> (Admin)</a:t>
            </a:r>
          </a:p>
          <a:p>
            <a:r>
              <a:rPr lang="en-AU" dirty="0" err="1"/>
              <a:t>Wordpress</a:t>
            </a:r>
            <a:r>
              <a:rPr lang="en-AU" dirty="0"/>
              <a:t> (End User)</a:t>
            </a:r>
          </a:p>
          <a:p>
            <a:r>
              <a:rPr lang="en-AU" dirty="0" err="1"/>
              <a:t>Thonny</a:t>
            </a:r>
            <a:endParaRPr lang="en-AU" dirty="0"/>
          </a:p>
          <a:p>
            <a:r>
              <a:rPr lang="en-AU" dirty="0"/>
              <a:t>Adobe Photoshop</a:t>
            </a:r>
          </a:p>
          <a:p>
            <a:pPr marL="0" indent="0">
              <a:buNone/>
            </a:pPr>
            <a:endParaRPr lang="en-AU" dirty="0"/>
          </a:p>
          <a:p>
            <a:endParaRPr lang="en-NZ" dirty="0"/>
          </a:p>
        </p:txBody>
      </p:sp>
    </p:spTree>
    <p:extLst>
      <p:ext uri="{BB962C8B-B14F-4D97-AF65-F5344CB8AC3E}">
        <p14:creationId xmlns:p14="http://schemas.microsoft.com/office/powerpoint/2010/main" val="104249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C4EFF6-994A-495B-BFB3-C4C905AC7990}"/>
              </a:ext>
            </a:extLst>
          </p:cNvPr>
          <p:cNvSpPr>
            <a:spLocks noGrp="1"/>
          </p:cNvSpPr>
          <p:nvPr>
            <p:ph type="title"/>
          </p:nvPr>
        </p:nvSpPr>
        <p:spPr/>
        <p:txBody>
          <a:bodyPr/>
          <a:lstStyle/>
          <a:p>
            <a:r>
              <a:rPr lang="en-GB" dirty="0"/>
              <a:t>Emerging cloud technologies and services</a:t>
            </a:r>
            <a:br>
              <a:rPr lang="en-GB" dirty="0"/>
            </a:br>
            <a:endParaRPr lang="en-NZ" dirty="0"/>
          </a:p>
        </p:txBody>
      </p:sp>
      <p:sp>
        <p:nvSpPr>
          <p:cNvPr id="3" name="Content Placeholder 2">
            <a:extLst>
              <a:ext uri="{FF2B5EF4-FFF2-40B4-BE49-F238E27FC236}">
                <a16:creationId xmlns:a16="http://schemas.microsoft.com/office/drawing/2014/main" xmlns="" id="{320194D7-9557-4190-A792-61B8FDB4C8D1}"/>
              </a:ext>
            </a:extLst>
          </p:cNvPr>
          <p:cNvSpPr>
            <a:spLocks noGrp="1"/>
          </p:cNvSpPr>
          <p:nvPr>
            <p:ph idx="1"/>
          </p:nvPr>
        </p:nvSpPr>
        <p:spPr/>
        <p:txBody>
          <a:bodyPr>
            <a:normAutofit lnSpcReduction="10000"/>
          </a:bodyPr>
          <a:lstStyle/>
          <a:p>
            <a:r>
              <a:rPr lang="en-AU" b="1" dirty="0" err="1"/>
              <a:t>Serverless</a:t>
            </a:r>
            <a:r>
              <a:rPr lang="en-AU" b="1" dirty="0"/>
              <a:t> </a:t>
            </a:r>
          </a:p>
          <a:p>
            <a:pPr lvl="1"/>
            <a:r>
              <a:rPr lang="en-GB" dirty="0"/>
              <a:t>With </a:t>
            </a:r>
            <a:r>
              <a:rPr lang="en-GB" dirty="0" err="1"/>
              <a:t>serverless</a:t>
            </a:r>
            <a:r>
              <a:rPr lang="en-GB" dirty="0"/>
              <a:t> computing, developers simply create code, and the cloud provider loads and executes that code in response to real-world events.</a:t>
            </a:r>
          </a:p>
          <a:p>
            <a:pPr lvl="1"/>
            <a:r>
              <a:rPr lang="en-GB" dirty="0"/>
              <a:t>Users don't have to worry about the server or instance aspect of the cloud deployment. Users only pay for the number of transactions that the function executes. </a:t>
            </a:r>
          </a:p>
          <a:p>
            <a:pPr lvl="2"/>
            <a:r>
              <a:rPr lang="en-GB" dirty="0"/>
              <a:t>Examples: AWS Lambda, Google Cloud Functions and Azure Functions</a:t>
            </a:r>
          </a:p>
          <a:p>
            <a:r>
              <a:rPr lang="en-NZ" b="1" dirty="0"/>
              <a:t>Big Data processing</a:t>
            </a:r>
          </a:p>
          <a:p>
            <a:pPr lvl="1"/>
            <a:r>
              <a:rPr lang="en-NZ" dirty="0"/>
              <a:t>Enormous compute resources for relatively short durations.</a:t>
            </a:r>
          </a:p>
          <a:p>
            <a:pPr lvl="2"/>
            <a:r>
              <a:rPr lang="en-GB" dirty="0"/>
              <a:t>Examples : Google </a:t>
            </a:r>
            <a:r>
              <a:rPr lang="en-GB" dirty="0" err="1"/>
              <a:t>BigQuery</a:t>
            </a:r>
            <a:r>
              <a:rPr lang="en-GB" dirty="0"/>
              <a:t> for large-scale data warehousing and Microsoft Azure Data Lake Analytics for processing huge data sets.</a:t>
            </a:r>
          </a:p>
          <a:p>
            <a:r>
              <a:rPr lang="en-GB" b="1" dirty="0"/>
              <a:t>artificial intelligence (AI) and machine learning. </a:t>
            </a:r>
          </a:p>
          <a:p>
            <a:pPr lvl="1"/>
            <a:r>
              <a:rPr lang="en-GB" dirty="0"/>
              <a:t>These technologies build machine understanding, enable systems to mimic human understanding and respond to changes in data to benefit the business. </a:t>
            </a:r>
          </a:p>
          <a:p>
            <a:pPr lvl="1"/>
            <a:r>
              <a:rPr lang="en-GB" dirty="0"/>
              <a:t>Examples: Amazon Machine Learning, Amazon Lex, Amazon Polly, Google Cloud Machine Learning Engine and Google Cloud Speech API are examples of these services.</a:t>
            </a:r>
            <a:endParaRPr lang="en-NZ" dirty="0"/>
          </a:p>
          <a:p>
            <a:pPr marL="342900" lvl="1" indent="0">
              <a:buNone/>
            </a:pPr>
            <a:endParaRPr lang="en-NZ" dirty="0"/>
          </a:p>
        </p:txBody>
      </p:sp>
    </p:spTree>
    <p:extLst>
      <p:ext uri="{BB962C8B-B14F-4D97-AF65-F5344CB8AC3E}">
        <p14:creationId xmlns:p14="http://schemas.microsoft.com/office/powerpoint/2010/main" val="18856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C8DE2-3E23-444F-AE66-AD55982C3C73}"/>
              </a:ext>
            </a:extLst>
          </p:cNvPr>
          <p:cNvSpPr>
            <a:spLocks noGrp="1"/>
          </p:cNvSpPr>
          <p:nvPr>
            <p:ph type="title"/>
          </p:nvPr>
        </p:nvSpPr>
        <p:spPr/>
        <p:txBody>
          <a:bodyPr/>
          <a:lstStyle/>
          <a:p>
            <a:r>
              <a:rPr lang="en-AU" dirty="0"/>
              <a:t>Cloud Categories</a:t>
            </a:r>
            <a:endParaRPr lang="en-NZ" dirty="0"/>
          </a:p>
        </p:txBody>
      </p:sp>
      <p:sp>
        <p:nvSpPr>
          <p:cNvPr id="3" name="Content Placeholder 2">
            <a:extLst>
              <a:ext uri="{FF2B5EF4-FFF2-40B4-BE49-F238E27FC236}">
                <a16:creationId xmlns:a16="http://schemas.microsoft.com/office/drawing/2014/main" xmlns="" id="{7E8125F0-6077-4BF8-9480-0315D758934F}"/>
              </a:ext>
            </a:extLst>
          </p:cNvPr>
          <p:cNvSpPr>
            <a:spLocks noGrp="1"/>
          </p:cNvSpPr>
          <p:nvPr>
            <p:ph idx="1"/>
          </p:nvPr>
        </p:nvSpPr>
        <p:spPr/>
        <p:txBody>
          <a:bodyPr>
            <a:normAutofit/>
          </a:bodyPr>
          <a:lstStyle/>
          <a:p>
            <a:r>
              <a:rPr lang="en-AU" dirty="0"/>
              <a:t>Public Cloud</a:t>
            </a:r>
          </a:p>
          <a:p>
            <a:endParaRPr lang="en-AU" dirty="0"/>
          </a:p>
          <a:p>
            <a:r>
              <a:rPr lang="en-AU" dirty="0"/>
              <a:t>Private Cloud</a:t>
            </a:r>
          </a:p>
          <a:p>
            <a:endParaRPr lang="en-AU" dirty="0"/>
          </a:p>
          <a:p>
            <a:r>
              <a:rPr lang="en-NZ" dirty="0"/>
              <a:t>Hybrid cloud</a:t>
            </a:r>
          </a:p>
          <a:p>
            <a:endParaRPr lang="en-NZ" dirty="0"/>
          </a:p>
          <a:p>
            <a:r>
              <a:rPr lang="en-NZ" dirty="0"/>
              <a:t>Community cloud</a:t>
            </a:r>
          </a:p>
          <a:p>
            <a:endParaRPr lang="en-NZ" dirty="0"/>
          </a:p>
          <a:p>
            <a:r>
              <a:rPr lang="en-NZ" dirty="0"/>
              <a:t>Distributed cloud</a:t>
            </a:r>
          </a:p>
          <a:p>
            <a:endParaRPr lang="en-NZ" b="1" dirty="0"/>
          </a:p>
          <a:p>
            <a:endParaRPr lang="en-NZ" b="1" dirty="0"/>
          </a:p>
          <a:p>
            <a:endParaRPr lang="en-NZ" dirty="0"/>
          </a:p>
          <a:p>
            <a:endParaRPr lang="en-NZ" dirty="0"/>
          </a:p>
        </p:txBody>
      </p:sp>
    </p:spTree>
    <p:extLst>
      <p:ext uri="{BB962C8B-B14F-4D97-AF65-F5344CB8AC3E}">
        <p14:creationId xmlns:p14="http://schemas.microsoft.com/office/powerpoint/2010/main" val="45773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7B1DB-8D71-4E5B-A2EA-26585FB3B2B6}"/>
              </a:ext>
            </a:extLst>
          </p:cNvPr>
          <p:cNvSpPr>
            <a:spLocks noGrp="1"/>
          </p:cNvSpPr>
          <p:nvPr>
            <p:ph type="title"/>
          </p:nvPr>
        </p:nvSpPr>
        <p:spPr/>
        <p:txBody>
          <a:bodyPr/>
          <a:lstStyle/>
          <a:p>
            <a:r>
              <a:rPr lang="en-AU" dirty="0"/>
              <a:t>Public Cloud</a:t>
            </a:r>
            <a:endParaRPr lang="en-NZ" dirty="0"/>
          </a:p>
        </p:txBody>
      </p:sp>
      <p:sp>
        <p:nvSpPr>
          <p:cNvPr id="3" name="Content Placeholder 2">
            <a:extLst>
              <a:ext uri="{FF2B5EF4-FFF2-40B4-BE49-F238E27FC236}">
                <a16:creationId xmlns:a16="http://schemas.microsoft.com/office/drawing/2014/main" xmlns="" id="{42320F9D-47CC-4C4A-9C43-25417453E0D1}"/>
              </a:ext>
            </a:extLst>
          </p:cNvPr>
          <p:cNvSpPr>
            <a:spLocks noGrp="1"/>
          </p:cNvSpPr>
          <p:nvPr>
            <p:ph idx="1"/>
          </p:nvPr>
        </p:nvSpPr>
        <p:spPr/>
        <p:txBody>
          <a:bodyPr/>
          <a:lstStyle/>
          <a:p>
            <a:pPr marL="0" indent="0">
              <a:buNone/>
            </a:pPr>
            <a:r>
              <a:rPr lang="en-GB" dirty="0"/>
              <a:t>Public clouds are owned and operated by companies that offer rapid access over a public network to affordable computing resources. With public cloud services, users don’t need to purchase hardware, software, or supporting infrastructure, which is owned and managed by providers.</a:t>
            </a:r>
          </a:p>
          <a:p>
            <a:pPr marL="0" indent="0">
              <a:buNone/>
            </a:pPr>
            <a:endParaRPr lang="en-GB" dirty="0"/>
          </a:p>
          <a:p>
            <a:pPr marL="0" indent="0">
              <a:buNone/>
            </a:pPr>
            <a:r>
              <a:rPr lang="en-GB" b="1" dirty="0"/>
              <a:t>Key aspects of public cloud</a:t>
            </a:r>
          </a:p>
          <a:p>
            <a:r>
              <a:rPr lang="en-GB" dirty="0"/>
              <a:t>Innovative SaaS business apps for applications ranging from customer resource management (CRM) to transaction management and data analytics</a:t>
            </a:r>
          </a:p>
          <a:p>
            <a:r>
              <a:rPr lang="en-GB" dirty="0"/>
              <a:t>Flexible, scalable IaaS for storage and compute services on a moment’s notice</a:t>
            </a:r>
          </a:p>
          <a:p>
            <a:r>
              <a:rPr lang="en-GB" dirty="0"/>
              <a:t>Powerful PaaS for cloud-based application development and deployment environments</a:t>
            </a:r>
          </a:p>
          <a:p>
            <a:endParaRPr lang="en-NZ" dirty="0"/>
          </a:p>
        </p:txBody>
      </p:sp>
    </p:spTree>
    <p:extLst>
      <p:ext uri="{BB962C8B-B14F-4D97-AF65-F5344CB8AC3E}">
        <p14:creationId xmlns:p14="http://schemas.microsoft.com/office/powerpoint/2010/main" val="139767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917BF-7B93-4CB9-B459-B3946CDA1802}"/>
              </a:ext>
            </a:extLst>
          </p:cNvPr>
          <p:cNvSpPr>
            <a:spLocks noGrp="1"/>
          </p:cNvSpPr>
          <p:nvPr>
            <p:ph type="title"/>
          </p:nvPr>
        </p:nvSpPr>
        <p:spPr/>
        <p:txBody>
          <a:bodyPr/>
          <a:lstStyle/>
          <a:p>
            <a:r>
              <a:rPr lang="en-AU" dirty="0"/>
              <a:t>Private Cloud</a:t>
            </a:r>
            <a:endParaRPr lang="en-NZ" dirty="0"/>
          </a:p>
        </p:txBody>
      </p:sp>
      <p:sp>
        <p:nvSpPr>
          <p:cNvPr id="3" name="Content Placeholder 2">
            <a:extLst>
              <a:ext uri="{FF2B5EF4-FFF2-40B4-BE49-F238E27FC236}">
                <a16:creationId xmlns:a16="http://schemas.microsoft.com/office/drawing/2014/main" xmlns="" id="{EE2CEEA8-87D0-4140-B8A0-BA13ABED442E}"/>
              </a:ext>
            </a:extLst>
          </p:cNvPr>
          <p:cNvSpPr>
            <a:spLocks noGrp="1"/>
          </p:cNvSpPr>
          <p:nvPr>
            <p:ph idx="1"/>
          </p:nvPr>
        </p:nvSpPr>
        <p:spPr/>
        <p:txBody>
          <a:bodyPr/>
          <a:lstStyle/>
          <a:p>
            <a:pPr marL="0" indent="0">
              <a:buNone/>
            </a:pPr>
            <a:r>
              <a:rPr lang="en-GB" dirty="0"/>
              <a:t>A private cloud is infrastructure operated solely for a single organization, whether managed internally or by a third party, and hosted either internally or externally. Private clouds can take advantage of cloud’s efficiencies, while providing more control of resources and steering clear of multi-tenancy.</a:t>
            </a:r>
          </a:p>
          <a:p>
            <a:pPr marL="0" indent="0">
              <a:buNone/>
            </a:pPr>
            <a:endParaRPr lang="en-GB" dirty="0"/>
          </a:p>
          <a:p>
            <a:pPr marL="0" indent="0">
              <a:buNone/>
            </a:pPr>
            <a:r>
              <a:rPr lang="en-GB" b="1" dirty="0"/>
              <a:t>Key aspects of private cloud</a:t>
            </a:r>
          </a:p>
          <a:p>
            <a:r>
              <a:rPr lang="en-GB" dirty="0"/>
              <a:t>A self-service interface controls services, allowing IT staff to quickly provision, allocate, and deliver on-demand IT resources</a:t>
            </a:r>
          </a:p>
          <a:p>
            <a:r>
              <a:rPr lang="en-GB" dirty="0"/>
              <a:t>Highly automated management of resource pools for everything from compute capability to storage, analytics, and middleware</a:t>
            </a:r>
          </a:p>
          <a:p>
            <a:r>
              <a:rPr lang="en-GB" dirty="0"/>
              <a:t>Sophisticated security and governance designed for a company’s specific requirements</a:t>
            </a:r>
          </a:p>
          <a:p>
            <a:endParaRPr lang="en-NZ" dirty="0"/>
          </a:p>
        </p:txBody>
      </p:sp>
    </p:spTree>
    <p:extLst>
      <p:ext uri="{BB962C8B-B14F-4D97-AF65-F5344CB8AC3E}">
        <p14:creationId xmlns:p14="http://schemas.microsoft.com/office/powerpoint/2010/main" val="206205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6E896-F3BA-447A-B716-DDA94C0698D1}"/>
              </a:ext>
            </a:extLst>
          </p:cNvPr>
          <p:cNvSpPr>
            <a:spLocks noGrp="1"/>
          </p:cNvSpPr>
          <p:nvPr>
            <p:ph type="title"/>
          </p:nvPr>
        </p:nvSpPr>
        <p:spPr/>
        <p:txBody>
          <a:bodyPr/>
          <a:lstStyle/>
          <a:p>
            <a:r>
              <a:rPr lang="en-AU" dirty="0"/>
              <a:t>Hybrid Cloud</a:t>
            </a:r>
            <a:endParaRPr lang="en-NZ" dirty="0"/>
          </a:p>
        </p:txBody>
      </p:sp>
      <p:sp>
        <p:nvSpPr>
          <p:cNvPr id="3" name="Content Placeholder 2">
            <a:extLst>
              <a:ext uri="{FF2B5EF4-FFF2-40B4-BE49-F238E27FC236}">
                <a16:creationId xmlns:a16="http://schemas.microsoft.com/office/drawing/2014/main" xmlns="" id="{39DCF49C-1775-42E1-9568-6F48DC79CF2D}"/>
              </a:ext>
            </a:extLst>
          </p:cNvPr>
          <p:cNvSpPr>
            <a:spLocks noGrp="1"/>
          </p:cNvSpPr>
          <p:nvPr>
            <p:ph idx="1"/>
          </p:nvPr>
        </p:nvSpPr>
        <p:spPr/>
        <p:txBody>
          <a:bodyPr/>
          <a:lstStyle/>
          <a:p>
            <a:pPr marL="0" indent="0">
              <a:buNone/>
            </a:pPr>
            <a:r>
              <a:rPr lang="en-GB" dirty="0"/>
              <a:t>A hybrid cloud uses a private cloud foundation combined with the strategic integration and use of public cloud services. The reality is a private cloud can’t exist in isolation from the rest of a company’s IT resources and the public cloud. Most companies with private clouds will evolve to manage workloads across data </a:t>
            </a:r>
            <a:r>
              <a:rPr lang="en-GB" dirty="0" err="1"/>
              <a:t>centers</a:t>
            </a:r>
            <a:r>
              <a:rPr lang="en-GB" dirty="0"/>
              <a:t>, private clouds, and public clouds—thereby creating hybrid clouds.</a:t>
            </a:r>
          </a:p>
          <a:p>
            <a:pPr marL="0" indent="0">
              <a:buNone/>
            </a:pPr>
            <a:endParaRPr lang="en-GB" dirty="0"/>
          </a:p>
          <a:p>
            <a:pPr marL="0" indent="0">
              <a:buNone/>
            </a:pPr>
            <a:r>
              <a:rPr lang="en-GB" b="1" dirty="0"/>
              <a:t>Key aspects of hybrid cloud</a:t>
            </a:r>
          </a:p>
          <a:p>
            <a:r>
              <a:rPr lang="en-GB" dirty="0"/>
              <a:t>Allows companies to keep the critical applications and sensitive data in a traditional data </a:t>
            </a:r>
            <a:r>
              <a:rPr lang="en-GB" dirty="0" err="1"/>
              <a:t>center</a:t>
            </a:r>
            <a:r>
              <a:rPr lang="en-GB" dirty="0"/>
              <a:t> environment or private cloud</a:t>
            </a:r>
          </a:p>
          <a:p>
            <a:r>
              <a:rPr lang="en-GB" dirty="0"/>
              <a:t>Enables taking advantage of public cloud resources like SaaS, for the latest applications, and IaaS, for elastic virtual resources</a:t>
            </a:r>
          </a:p>
          <a:p>
            <a:r>
              <a:rPr lang="en-GB" dirty="0"/>
              <a:t>Facilitates portability of data, apps and services and more choices for deployment models</a:t>
            </a:r>
          </a:p>
          <a:p>
            <a:endParaRPr lang="en-NZ" dirty="0"/>
          </a:p>
        </p:txBody>
      </p:sp>
    </p:spTree>
    <p:extLst>
      <p:ext uri="{BB962C8B-B14F-4D97-AF65-F5344CB8AC3E}">
        <p14:creationId xmlns:p14="http://schemas.microsoft.com/office/powerpoint/2010/main" val="370359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9FBA7-E0C2-423D-BF7C-C5D1F0DCE94D}"/>
              </a:ext>
            </a:extLst>
          </p:cNvPr>
          <p:cNvSpPr>
            <a:spLocks noGrp="1"/>
          </p:cNvSpPr>
          <p:nvPr>
            <p:ph type="title"/>
          </p:nvPr>
        </p:nvSpPr>
        <p:spPr/>
        <p:txBody>
          <a:bodyPr/>
          <a:lstStyle/>
          <a:p>
            <a:r>
              <a:rPr lang="en-AU" dirty="0"/>
              <a:t>Hybrid Cloud</a:t>
            </a:r>
            <a:endParaRPr lang="en-NZ" dirty="0"/>
          </a:p>
        </p:txBody>
      </p:sp>
      <p:pic>
        <p:nvPicPr>
          <p:cNvPr id="4" name="Picture 1">
            <a:extLst>
              <a:ext uri="{FF2B5EF4-FFF2-40B4-BE49-F238E27FC236}">
                <a16:creationId xmlns:a16="http://schemas.microsoft.com/office/drawing/2014/main" xmlns="" id="{0066F864-92F4-4343-907C-02DC2697BA85}"/>
              </a:ext>
            </a:extLst>
          </p:cNvPr>
          <p:cNvPicPr>
            <a:picLocks noGrp="1" noChangeAspect="1" noChangeArrowheads="1"/>
          </p:cNvPicPr>
          <p:nvPr>
            <p:ph idx="1"/>
          </p:nvPr>
        </p:nvPicPr>
        <p:blipFill>
          <a:blip r:embed="rId2" cstate="print"/>
          <a:srcRect/>
          <a:stretch>
            <a:fillRect/>
          </a:stretch>
        </p:blipFill>
        <p:spPr bwMode="auto">
          <a:xfrm>
            <a:off x="2136775" y="1516062"/>
            <a:ext cx="7620000" cy="4505325"/>
          </a:xfrm>
          <a:prstGeom prst="rect">
            <a:avLst/>
          </a:prstGeom>
          <a:noFill/>
          <a:ln w="9525">
            <a:noFill/>
            <a:round/>
            <a:headEnd/>
            <a:tailEnd/>
          </a:ln>
          <a:effectLst/>
        </p:spPr>
      </p:pic>
    </p:spTree>
    <p:extLst>
      <p:ext uri="{BB962C8B-B14F-4D97-AF65-F5344CB8AC3E}">
        <p14:creationId xmlns:p14="http://schemas.microsoft.com/office/powerpoint/2010/main" val="3710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22DBC-FAC7-465A-8C13-E00F190B80C0}"/>
              </a:ext>
            </a:extLst>
          </p:cNvPr>
          <p:cNvSpPr>
            <a:spLocks noGrp="1"/>
          </p:cNvSpPr>
          <p:nvPr>
            <p:ph type="title"/>
          </p:nvPr>
        </p:nvSpPr>
        <p:spPr/>
        <p:txBody>
          <a:bodyPr/>
          <a:lstStyle/>
          <a:p>
            <a:r>
              <a:rPr lang="en-NZ" dirty="0"/>
              <a:t>What is Cloud Computing? - Definitions</a:t>
            </a:r>
          </a:p>
        </p:txBody>
      </p:sp>
      <p:sp>
        <p:nvSpPr>
          <p:cNvPr id="3" name="Content Placeholder 2">
            <a:extLst>
              <a:ext uri="{FF2B5EF4-FFF2-40B4-BE49-F238E27FC236}">
                <a16:creationId xmlns:a16="http://schemas.microsoft.com/office/drawing/2014/main" xmlns="" id="{2021FDE0-6213-474D-A051-ABECCA63E7F4}"/>
              </a:ext>
            </a:extLst>
          </p:cNvPr>
          <p:cNvSpPr>
            <a:spLocks noGrp="1"/>
          </p:cNvSpPr>
          <p:nvPr>
            <p:ph idx="1"/>
          </p:nvPr>
        </p:nvSpPr>
        <p:spPr/>
        <p:txBody>
          <a:bodyPr>
            <a:normAutofit/>
          </a:bodyPr>
          <a:lstStyle/>
          <a:p>
            <a:r>
              <a:rPr lang="en-GB" dirty="0"/>
              <a:t>In the simplest terms, cloud computing means storing and accessing data and programs over the Internet instead of your computer's hard drive.</a:t>
            </a:r>
          </a:p>
          <a:p>
            <a:r>
              <a:rPr lang="en-GB" dirty="0"/>
              <a:t>Cloud computing is a form of Internet-based computing that provides shared computer processing resources and data to computers and other devices on demand.</a:t>
            </a:r>
            <a:r>
              <a:rPr lang="en-GB" baseline="30000" dirty="0">
                <a:hlinkClick r:id="rId2"/>
              </a:rPr>
              <a:t>[1]</a:t>
            </a:r>
            <a:r>
              <a:rPr lang="en-GB" dirty="0"/>
              <a:t> It is a model for enabling on-demand access, from work, home and other locations, to a shared pool of configurable computing resources (e.g., computer networks, servers, storage, applications and services),</a:t>
            </a:r>
            <a:r>
              <a:rPr lang="en-GB" baseline="30000" dirty="0">
                <a:hlinkClick r:id="rId3"/>
              </a:rPr>
              <a:t>[2]</a:t>
            </a:r>
            <a:r>
              <a:rPr lang="en-GB" baseline="30000" dirty="0">
                <a:hlinkClick r:id="rId4"/>
              </a:rPr>
              <a:t>[3]</a:t>
            </a:r>
            <a:r>
              <a:rPr lang="en-GB" dirty="0"/>
              <a:t> which can be rapidly provisioned and released with minimal management effort</a:t>
            </a:r>
          </a:p>
          <a:p>
            <a:r>
              <a:rPr lang="en-GB" dirty="0"/>
              <a:t>Simply put, cloud computing is the delivery of computing services—servers, storage, databases, networking, software, analytics and more—over the Internet (“the cloud”). Companies offering these computing services are called cloud providers and typically charge for cloud computing services based on usage, similar to how you are billed for water or electricity at home.</a:t>
            </a:r>
            <a:endParaRPr lang="en-NZ" dirty="0"/>
          </a:p>
        </p:txBody>
      </p:sp>
    </p:spTree>
    <p:extLst>
      <p:ext uri="{BB962C8B-B14F-4D97-AF65-F5344CB8AC3E}">
        <p14:creationId xmlns:p14="http://schemas.microsoft.com/office/powerpoint/2010/main" val="104272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16418-DD03-4289-9490-574295E93171}"/>
              </a:ext>
            </a:extLst>
          </p:cNvPr>
          <p:cNvSpPr>
            <a:spLocks noGrp="1"/>
          </p:cNvSpPr>
          <p:nvPr>
            <p:ph type="title"/>
          </p:nvPr>
        </p:nvSpPr>
        <p:spPr/>
        <p:txBody>
          <a:bodyPr/>
          <a:lstStyle/>
          <a:p>
            <a:r>
              <a:rPr lang="en-AU" dirty="0"/>
              <a:t>Community Cloud</a:t>
            </a:r>
            <a:endParaRPr lang="en-NZ" dirty="0"/>
          </a:p>
        </p:txBody>
      </p:sp>
      <p:sp>
        <p:nvSpPr>
          <p:cNvPr id="3" name="Content Placeholder 2">
            <a:extLst>
              <a:ext uri="{FF2B5EF4-FFF2-40B4-BE49-F238E27FC236}">
                <a16:creationId xmlns:a16="http://schemas.microsoft.com/office/drawing/2014/main" xmlns="" id="{174C31EE-CC15-4FA6-AF4E-A14D45542066}"/>
              </a:ext>
            </a:extLst>
          </p:cNvPr>
          <p:cNvSpPr>
            <a:spLocks noGrp="1"/>
          </p:cNvSpPr>
          <p:nvPr>
            <p:ph idx="1"/>
          </p:nvPr>
        </p:nvSpPr>
        <p:spPr/>
        <p:txBody>
          <a:bodyPr/>
          <a:lstStyle/>
          <a:p>
            <a:r>
              <a:rPr lang="en-GB" dirty="0"/>
              <a:t>Community cloud shares infrastructure between several organizations from a specific community with common concerns (security, compliance, jurisdiction, etc.), whether managed internally or by a third-party, and either hosted internally or externally. </a:t>
            </a:r>
          </a:p>
          <a:p>
            <a:endParaRPr lang="en-GB" dirty="0"/>
          </a:p>
          <a:p>
            <a:r>
              <a:rPr lang="en-GB" dirty="0"/>
              <a:t>The costs are spread over fewer users than a public cloud (but more than a private cloud), so only some of the cost savings potential of cloud computing are realized.</a:t>
            </a:r>
          </a:p>
          <a:p>
            <a:endParaRPr lang="en-NZ" dirty="0"/>
          </a:p>
        </p:txBody>
      </p:sp>
    </p:spTree>
    <p:extLst>
      <p:ext uri="{BB962C8B-B14F-4D97-AF65-F5344CB8AC3E}">
        <p14:creationId xmlns:p14="http://schemas.microsoft.com/office/powerpoint/2010/main" val="224687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A9ADB-1BFA-43A6-96D7-21D5D01B4A60}"/>
              </a:ext>
            </a:extLst>
          </p:cNvPr>
          <p:cNvSpPr>
            <a:spLocks noGrp="1"/>
          </p:cNvSpPr>
          <p:nvPr>
            <p:ph type="title"/>
          </p:nvPr>
        </p:nvSpPr>
        <p:spPr/>
        <p:txBody>
          <a:bodyPr/>
          <a:lstStyle/>
          <a:p>
            <a:r>
              <a:rPr lang="en-GB" dirty="0"/>
              <a:t>Distributed Cloud</a:t>
            </a:r>
            <a:br>
              <a:rPr lang="en-GB" dirty="0"/>
            </a:br>
            <a:endParaRPr lang="en-NZ" dirty="0"/>
          </a:p>
        </p:txBody>
      </p:sp>
      <p:sp>
        <p:nvSpPr>
          <p:cNvPr id="3" name="Content Placeholder 2">
            <a:extLst>
              <a:ext uri="{FF2B5EF4-FFF2-40B4-BE49-F238E27FC236}">
                <a16:creationId xmlns:a16="http://schemas.microsoft.com/office/drawing/2014/main" xmlns="" id="{66A22E0E-4B28-4DFE-A354-E113817065E9}"/>
              </a:ext>
            </a:extLst>
          </p:cNvPr>
          <p:cNvSpPr>
            <a:spLocks noGrp="1"/>
          </p:cNvSpPr>
          <p:nvPr>
            <p:ph idx="1"/>
          </p:nvPr>
        </p:nvSpPr>
        <p:spPr/>
        <p:txBody>
          <a:bodyPr/>
          <a:lstStyle/>
          <a:p>
            <a:pPr marL="0" indent="0">
              <a:buNone/>
            </a:pPr>
            <a:r>
              <a:rPr lang="en-GB" dirty="0"/>
              <a:t>A cloud computing platform can be assembled from a distributed set of machines in different locations, connected to a single network or hub service. It is possible to distinguish between two types of distributed clouds: public-resource computing and volunteer cloud.</a:t>
            </a:r>
          </a:p>
          <a:p>
            <a:pPr lvl="1"/>
            <a:r>
              <a:rPr lang="en-GB" b="1" dirty="0"/>
              <a:t>Public-resource computing</a:t>
            </a:r>
            <a:r>
              <a:rPr lang="en-GB" dirty="0"/>
              <a:t>—distributed computing. Examples include:</a:t>
            </a:r>
          </a:p>
          <a:p>
            <a:pPr lvl="2"/>
            <a:r>
              <a:rPr lang="en-GB" dirty="0">
                <a:hlinkClick r:id="rId2" tooltip="BOINC"/>
              </a:rPr>
              <a:t>BOINC</a:t>
            </a:r>
            <a:endParaRPr lang="en-GB" dirty="0"/>
          </a:p>
          <a:p>
            <a:pPr lvl="2"/>
            <a:r>
              <a:rPr lang="en-GB" dirty="0" err="1">
                <a:hlinkClick r:id="rId3" tooltip="Folding@Home"/>
              </a:rPr>
              <a:t>Folding@Home</a:t>
            </a:r>
            <a:r>
              <a:rPr lang="en-GB" dirty="0"/>
              <a:t>.</a:t>
            </a:r>
          </a:p>
          <a:p>
            <a:pPr lvl="1"/>
            <a:r>
              <a:rPr lang="en-GB" b="1" dirty="0"/>
              <a:t>Volunteer cloud</a:t>
            </a:r>
            <a:r>
              <a:rPr lang="en-GB" dirty="0"/>
              <a:t>—a cloud computing infrastructure is built using volunteered resources. </a:t>
            </a:r>
          </a:p>
          <a:p>
            <a:pPr lvl="2"/>
            <a:r>
              <a:rPr lang="en-GB" dirty="0"/>
              <a:t>Challenges arise from this type of infrastructure, because of the volatility of the resources used to built it and the dynamic environment it operates in. </a:t>
            </a:r>
          </a:p>
          <a:p>
            <a:pPr lvl="3"/>
            <a:r>
              <a:rPr lang="en-GB" dirty="0" err="1"/>
              <a:t>Cloud@Home</a:t>
            </a:r>
            <a:endParaRPr lang="en-NZ" dirty="0"/>
          </a:p>
        </p:txBody>
      </p:sp>
    </p:spTree>
    <p:extLst>
      <p:ext uri="{BB962C8B-B14F-4D97-AF65-F5344CB8AC3E}">
        <p14:creationId xmlns:p14="http://schemas.microsoft.com/office/powerpoint/2010/main" val="264059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5FB5B-0E1A-4DE9-9BE2-266EA06505A6}"/>
              </a:ext>
            </a:extLst>
          </p:cNvPr>
          <p:cNvSpPr>
            <a:spLocks noGrp="1"/>
          </p:cNvSpPr>
          <p:nvPr>
            <p:ph type="title"/>
          </p:nvPr>
        </p:nvSpPr>
        <p:spPr/>
        <p:txBody>
          <a:bodyPr/>
          <a:lstStyle/>
          <a:p>
            <a:r>
              <a:rPr lang="en-AU" dirty="0"/>
              <a:t>Summary</a:t>
            </a:r>
            <a:endParaRPr lang="en-NZ" dirty="0"/>
          </a:p>
        </p:txBody>
      </p:sp>
      <p:sp>
        <p:nvSpPr>
          <p:cNvPr id="3" name="Content Placeholder 2">
            <a:extLst>
              <a:ext uri="{FF2B5EF4-FFF2-40B4-BE49-F238E27FC236}">
                <a16:creationId xmlns:a16="http://schemas.microsoft.com/office/drawing/2014/main" xmlns="" id="{74607BE6-7416-4BB7-80CE-7414E95CDF92}"/>
              </a:ext>
            </a:extLst>
          </p:cNvPr>
          <p:cNvSpPr>
            <a:spLocks noGrp="1"/>
          </p:cNvSpPr>
          <p:nvPr>
            <p:ph idx="1"/>
          </p:nvPr>
        </p:nvSpPr>
        <p:spPr/>
        <p:txBody>
          <a:bodyPr/>
          <a:lstStyle/>
          <a:p>
            <a:r>
              <a:rPr lang="en-AU" dirty="0"/>
              <a:t>Over the internet – not local storage</a:t>
            </a:r>
          </a:p>
          <a:p>
            <a:endParaRPr lang="en-AU" dirty="0"/>
          </a:p>
          <a:p>
            <a:r>
              <a:rPr lang="en-AU" dirty="0"/>
              <a:t>Shared resources</a:t>
            </a:r>
          </a:p>
          <a:p>
            <a:endParaRPr lang="en-AU" dirty="0"/>
          </a:p>
          <a:p>
            <a:r>
              <a:rPr lang="en-GB" dirty="0"/>
              <a:t>Elastic resources—Scale up or down quickly and easily to meet demand</a:t>
            </a:r>
          </a:p>
          <a:p>
            <a:endParaRPr lang="en-GB" dirty="0"/>
          </a:p>
          <a:p>
            <a:r>
              <a:rPr lang="en-GB" dirty="0"/>
              <a:t>Metered service so you only pay for what you use</a:t>
            </a:r>
          </a:p>
          <a:p>
            <a:endParaRPr lang="en-GB" dirty="0"/>
          </a:p>
          <a:p>
            <a:r>
              <a:rPr lang="en-GB" dirty="0"/>
              <a:t>Self service—All the IT resources you need with self-service access</a:t>
            </a:r>
          </a:p>
          <a:p>
            <a:endParaRPr lang="en-AU" dirty="0"/>
          </a:p>
          <a:p>
            <a:endParaRPr lang="en-AU" dirty="0"/>
          </a:p>
          <a:p>
            <a:endParaRPr lang="en-AU" dirty="0"/>
          </a:p>
          <a:p>
            <a:endParaRPr lang="en-NZ" dirty="0"/>
          </a:p>
        </p:txBody>
      </p:sp>
    </p:spTree>
    <p:extLst>
      <p:ext uri="{BB962C8B-B14F-4D97-AF65-F5344CB8AC3E}">
        <p14:creationId xmlns:p14="http://schemas.microsoft.com/office/powerpoint/2010/main" val="259542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52D1A-F0AA-4C81-8126-6DEEC9BD7F6D}"/>
              </a:ext>
            </a:extLst>
          </p:cNvPr>
          <p:cNvSpPr>
            <a:spLocks noGrp="1"/>
          </p:cNvSpPr>
          <p:nvPr>
            <p:ph type="title"/>
          </p:nvPr>
        </p:nvSpPr>
        <p:spPr/>
        <p:txBody>
          <a:bodyPr/>
          <a:lstStyle/>
          <a:p>
            <a:r>
              <a:rPr lang="en-AU" dirty="0"/>
              <a:t>Uses of Cloud Computing</a:t>
            </a:r>
            <a:endParaRPr lang="en-NZ" dirty="0"/>
          </a:p>
        </p:txBody>
      </p:sp>
      <p:sp>
        <p:nvSpPr>
          <p:cNvPr id="3" name="Content Placeholder 2">
            <a:extLst>
              <a:ext uri="{FF2B5EF4-FFF2-40B4-BE49-F238E27FC236}">
                <a16:creationId xmlns:a16="http://schemas.microsoft.com/office/drawing/2014/main" xmlns="" id="{5303BB99-2268-41E0-A9A0-E2FBBC01FE8B}"/>
              </a:ext>
            </a:extLst>
          </p:cNvPr>
          <p:cNvSpPr>
            <a:spLocks noGrp="1"/>
          </p:cNvSpPr>
          <p:nvPr>
            <p:ph idx="1"/>
          </p:nvPr>
        </p:nvSpPr>
        <p:spPr/>
        <p:txBody>
          <a:bodyPr/>
          <a:lstStyle/>
          <a:p>
            <a:r>
              <a:rPr lang="en-GB" dirty="0"/>
              <a:t>Create new apps and services</a:t>
            </a:r>
          </a:p>
          <a:p>
            <a:endParaRPr lang="en-GB" dirty="0"/>
          </a:p>
          <a:p>
            <a:r>
              <a:rPr lang="en-GB" dirty="0"/>
              <a:t>Store, back up and recover data</a:t>
            </a:r>
          </a:p>
          <a:p>
            <a:endParaRPr lang="en-GB" dirty="0"/>
          </a:p>
          <a:p>
            <a:r>
              <a:rPr lang="en-GB" dirty="0"/>
              <a:t>Host websites and blogs</a:t>
            </a:r>
          </a:p>
          <a:p>
            <a:endParaRPr lang="en-GB" dirty="0"/>
          </a:p>
          <a:p>
            <a:r>
              <a:rPr lang="en-GB" dirty="0"/>
              <a:t>Stream audio and video</a:t>
            </a:r>
          </a:p>
          <a:p>
            <a:endParaRPr lang="en-GB" dirty="0"/>
          </a:p>
          <a:p>
            <a:r>
              <a:rPr lang="en-GB" dirty="0"/>
              <a:t>Deliver software on demand</a:t>
            </a:r>
          </a:p>
          <a:p>
            <a:endParaRPr lang="en-GB" dirty="0"/>
          </a:p>
          <a:p>
            <a:r>
              <a:rPr lang="en-GB" dirty="0"/>
              <a:t>Analyse data for patterns and make predictions</a:t>
            </a:r>
          </a:p>
          <a:p>
            <a:endParaRPr lang="en-NZ" dirty="0"/>
          </a:p>
        </p:txBody>
      </p:sp>
    </p:spTree>
    <p:extLst>
      <p:ext uri="{BB962C8B-B14F-4D97-AF65-F5344CB8AC3E}">
        <p14:creationId xmlns:p14="http://schemas.microsoft.com/office/powerpoint/2010/main" val="342646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B4034-6B5A-479F-854B-782946537D08}"/>
              </a:ext>
            </a:extLst>
          </p:cNvPr>
          <p:cNvSpPr>
            <a:spLocks noGrp="1"/>
          </p:cNvSpPr>
          <p:nvPr>
            <p:ph type="title"/>
          </p:nvPr>
        </p:nvSpPr>
        <p:spPr/>
        <p:txBody>
          <a:bodyPr/>
          <a:lstStyle/>
          <a:p>
            <a:r>
              <a:rPr lang="en-GB" dirty="0"/>
              <a:t>Top benefits of cloud computing</a:t>
            </a:r>
            <a:br>
              <a:rPr lang="en-GB" dirty="0"/>
            </a:br>
            <a:endParaRPr lang="en-NZ" dirty="0"/>
          </a:p>
        </p:txBody>
      </p:sp>
      <p:sp>
        <p:nvSpPr>
          <p:cNvPr id="3" name="Content Placeholder 2">
            <a:extLst>
              <a:ext uri="{FF2B5EF4-FFF2-40B4-BE49-F238E27FC236}">
                <a16:creationId xmlns:a16="http://schemas.microsoft.com/office/drawing/2014/main" xmlns="" id="{DAC597FF-020D-4B90-A072-F5C25C67B649}"/>
              </a:ext>
            </a:extLst>
          </p:cNvPr>
          <p:cNvSpPr>
            <a:spLocks noGrp="1"/>
          </p:cNvSpPr>
          <p:nvPr>
            <p:ph idx="1"/>
          </p:nvPr>
        </p:nvSpPr>
        <p:spPr/>
        <p:txBody>
          <a:bodyPr/>
          <a:lstStyle/>
          <a:p>
            <a:r>
              <a:rPr lang="en-AU" b="1" dirty="0"/>
              <a:t>Cost</a:t>
            </a:r>
          </a:p>
          <a:p>
            <a:pPr lvl="1"/>
            <a:r>
              <a:rPr lang="en-GB" dirty="0"/>
              <a:t>Cloud computing eliminates the capital expense of buying hardware and software and setting up and running on-site </a:t>
            </a:r>
            <a:r>
              <a:rPr lang="en-GB" dirty="0" err="1"/>
              <a:t>datacenters</a:t>
            </a:r>
            <a:r>
              <a:rPr lang="en-GB" dirty="0"/>
              <a:t>—the racks of servers, the round-the-clock electricity for power and cooling, the IT experts for managing the infrastructure. It adds up fast.</a:t>
            </a:r>
            <a:endParaRPr lang="en-NZ" dirty="0"/>
          </a:p>
          <a:p>
            <a:r>
              <a:rPr lang="en-NZ" b="1" dirty="0"/>
              <a:t>Speed</a:t>
            </a:r>
          </a:p>
          <a:p>
            <a:pPr lvl="1"/>
            <a:r>
              <a:rPr lang="en-GB" dirty="0"/>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r>
              <a:rPr lang="en-NZ" b="1" dirty="0"/>
              <a:t>Global scale</a:t>
            </a:r>
          </a:p>
          <a:p>
            <a:pPr lvl="1"/>
            <a:r>
              <a:rPr lang="en-GB" dirty="0"/>
              <a:t>The benefits of cloud computing services include the ability to scale elastically. In cloud speak, that means delivering the right amount of IT resources—for example, more or less computing power, storage, bandwidth—right when its needed and from the right geographic location.</a:t>
            </a:r>
          </a:p>
        </p:txBody>
      </p:sp>
    </p:spTree>
    <p:extLst>
      <p:ext uri="{BB962C8B-B14F-4D97-AF65-F5344CB8AC3E}">
        <p14:creationId xmlns:p14="http://schemas.microsoft.com/office/powerpoint/2010/main" val="108378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48F44-97C8-47B6-921E-14387502CE9A}"/>
              </a:ext>
            </a:extLst>
          </p:cNvPr>
          <p:cNvSpPr>
            <a:spLocks noGrp="1"/>
          </p:cNvSpPr>
          <p:nvPr>
            <p:ph type="title"/>
          </p:nvPr>
        </p:nvSpPr>
        <p:spPr/>
        <p:txBody>
          <a:bodyPr/>
          <a:lstStyle/>
          <a:p>
            <a:r>
              <a:rPr lang="en-GB" dirty="0"/>
              <a:t>Top benefits of cloud computing</a:t>
            </a:r>
            <a:endParaRPr lang="en-NZ" dirty="0"/>
          </a:p>
        </p:txBody>
      </p:sp>
      <p:sp>
        <p:nvSpPr>
          <p:cNvPr id="3" name="Content Placeholder 2">
            <a:extLst>
              <a:ext uri="{FF2B5EF4-FFF2-40B4-BE49-F238E27FC236}">
                <a16:creationId xmlns:a16="http://schemas.microsoft.com/office/drawing/2014/main" xmlns="" id="{A251B8F9-9A4E-4A50-9AAD-41F8896A30A5}"/>
              </a:ext>
            </a:extLst>
          </p:cNvPr>
          <p:cNvSpPr>
            <a:spLocks noGrp="1"/>
          </p:cNvSpPr>
          <p:nvPr>
            <p:ph idx="1"/>
          </p:nvPr>
        </p:nvSpPr>
        <p:spPr/>
        <p:txBody>
          <a:bodyPr/>
          <a:lstStyle/>
          <a:p>
            <a:r>
              <a:rPr lang="en-NZ" b="1" dirty="0"/>
              <a:t>Productivity</a:t>
            </a:r>
          </a:p>
          <a:p>
            <a:pPr lvl="1"/>
            <a:r>
              <a:rPr lang="en-GB" dirty="0"/>
              <a:t>On-site </a:t>
            </a:r>
            <a:r>
              <a:rPr lang="en-GB" dirty="0" err="1"/>
              <a:t>datacenters</a:t>
            </a:r>
            <a:r>
              <a:rPr lang="en-GB" dirty="0"/>
              <a:t> typically require a lot of “racking and stacking”—hardware set up, software patching and other time-consuming IT management chores. Cloud computing removes the need for many of these tasks, so IT teams can spend time on achieving more important business goals.</a:t>
            </a:r>
          </a:p>
          <a:p>
            <a:r>
              <a:rPr lang="en-NZ" b="1" dirty="0"/>
              <a:t>Performance</a:t>
            </a:r>
          </a:p>
          <a:p>
            <a:pPr lvl="1"/>
            <a:r>
              <a:rPr lang="en-GB" dirty="0"/>
              <a:t>The biggest cloud computing services run on a worldwide network of secure </a:t>
            </a:r>
            <a:r>
              <a:rPr lang="en-GB" dirty="0" err="1"/>
              <a:t>datacenters</a:t>
            </a:r>
            <a:r>
              <a:rPr lang="en-GB" dirty="0"/>
              <a:t>, which are regularly upgraded to the latest generation of fast and efficient computing hardware. This offers several benefits over a single corporate </a:t>
            </a:r>
            <a:r>
              <a:rPr lang="en-GB" dirty="0" err="1"/>
              <a:t>datacenter</a:t>
            </a:r>
            <a:r>
              <a:rPr lang="en-GB" dirty="0"/>
              <a:t>, including reduced network latency for applications and greater economies of scale.</a:t>
            </a:r>
          </a:p>
          <a:p>
            <a:r>
              <a:rPr lang="en-NZ" b="1" dirty="0"/>
              <a:t>Reliability</a:t>
            </a:r>
          </a:p>
          <a:p>
            <a:pPr lvl="1"/>
            <a:r>
              <a:rPr lang="en-GB" dirty="0"/>
              <a:t>Cloud computing makes data backup, disaster recovery and business continuity easier and less expensive, because data can be mirrored at multiple redundant sites on the cloud provider’s network.</a:t>
            </a:r>
            <a:endParaRPr lang="en-NZ" dirty="0"/>
          </a:p>
        </p:txBody>
      </p:sp>
    </p:spTree>
    <p:extLst>
      <p:ext uri="{BB962C8B-B14F-4D97-AF65-F5344CB8AC3E}">
        <p14:creationId xmlns:p14="http://schemas.microsoft.com/office/powerpoint/2010/main" val="315279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3AC79-064A-4068-B9CA-2461CFFA4895}"/>
              </a:ext>
            </a:extLst>
          </p:cNvPr>
          <p:cNvSpPr>
            <a:spLocks noGrp="1"/>
          </p:cNvSpPr>
          <p:nvPr>
            <p:ph type="title"/>
          </p:nvPr>
        </p:nvSpPr>
        <p:spPr/>
        <p:txBody>
          <a:bodyPr/>
          <a:lstStyle/>
          <a:p>
            <a:r>
              <a:rPr lang="en-GB" dirty="0"/>
              <a:t>Types of cloud services</a:t>
            </a:r>
            <a:endParaRPr lang="en-NZ" dirty="0"/>
          </a:p>
        </p:txBody>
      </p:sp>
      <p:sp>
        <p:nvSpPr>
          <p:cNvPr id="3" name="Content Placeholder 2">
            <a:extLst>
              <a:ext uri="{FF2B5EF4-FFF2-40B4-BE49-F238E27FC236}">
                <a16:creationId xmlns:a16="http://schemas.microsoft.com/office/drawing/2014/main" xmlns="" id="{868730D6-9438-4DE0-8AF7-2B534C82701C}"/>
              </a:ext>
            </a:extLst>
          </p:cNvPr>
          <p:cNvSpPr>
            <a:spLocks noGrp="1"/>
          </p:cNvSpPr>
          <p:nvPr>
            <p:ph idx="1"/>
          </p:nvPr>
        </p:nvSpPr>
        <p:spPr/>
        <p:txBody>
          <a:bodyPr>
            <a:normAutofit/>
          </a:bodyPr>
          <a:lstStyle/>
          <a:p>
            <a:r>
              <a:rPr lang="en-GB" b="1" dirty="0"/>
              <a:t>Types of cloud services: IaaS, PaaS, SaaS</a:t>
            </a:r>
          </a:p>
          <a:p>
            <a:pPr lvl="1"/>
            <a:r>
              <a:rPr lang="en-GB" dirty="0"/>
              <a:t>Most cloud computing services fall into three broad categories: infrastructure as a service (IaaS), platform as a service (PaaS), and software as a service (</a:t>
            </a:r>
            <a:r>
              <a:rPr lang="en-GB" dirty="0" err="1"/>
              <a:t>Saas</a:t>
            </a:r>
            <a:r>
              <a:rPr lang="en-GB" dirty="0"/>
              <a:t>).</a:t>
            </a:r>
          </a:p>
          <a:p>
            <a:pPr lvl="1"/>
            <a:r>
              <a:rPr lang="en-GB" dirty="0"/>
              <a:t> These are sometimes called the cloud computing stack, because they build on top of one another. Knowing what they are and how they’re different makes it easier to accomplish your business goals.</a:t>
            </a:r>
          </a:p>
          <a:p>
            <a:pPr marL="0" indent="0">
              <a:buNone/>
            </a:pPr>
            <a:endParaRPr lang="en-NZ" dirty="0"/>
          </a:p>
        </p:txBody>
      </p:sp>
    </p:spTree>
    <p:extLst>
      <p:ext uri="{BB962C8B-B14F-4D97-AF65-F5344CB8AC3E}">
        <p14:creationId xmlns:p14="http://schemas.microsoft.com/office/powerpoint/2010/main" val="43416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C752E-5881-4683-BF4D-5EC508CF7C8F}"/>
              </a:ext>
            </a:extLst>
          </p:cNvPr>
          <p:cNvSpPr>
            <a:spLocks noGrp="1"/>
          </p:cNvSpPr>
          <p:nvPr>
            <p:ph type="title"/>
          </p:nvPr>
        </p:nvSpPr>
        <p:spPr/>
        <p:txBody>
          <a:bodyPr/>
          <a:lstStyle/>
          <a:p>
            <a:r>
              <a:rPr lang="en-AU" dirty="0"/>
              <a:t>What is IaaS</a:t>
            </a:r>
            <a:endParaRPr lang="en-NZ" dirty="0"/>
          </a:p>
        </p:txBody>
      </p:sp>
      <p:sp>
        <p:nvSpPr>
          <p:cNvPr id="3" name="Content Placeholder 2">
            <a:extLst>
              <a:ext uri="{FF2B5EF4-FFF2-40B4-BE49-F238E27FC236}">
                <a16:creationId xmlns:a16="http://schemas.microsoft.com/office/drawing/2014/main" xmlns="" id="{6216A638-15BD-4BF8-8318-2585D62A3B85}"/>
              </a:ext>
            </a:extLst>
          </p:cNvPr>
          <p:cNvSpPr>
            <a:spLocks noGrp="1"/>
          </p:cNvSpPr>
          <p:nvPr>
            <p:ph idx="1"/>
          </p:nvPr>
        </p:nvSpPr>
        <p:spPr/>
        <p:txBody>
          <a:bodyPr>
            <a:normAutofit/>
          </a:bodyPr>
          <a:lstStyle/>
          <a:p>
            <a:r>
              <a:rPr lang="en-GB" dirty="0"/>
              <a:t>The most basic category of cloud computing services. With IaaS, you rent IT infrastructure—servers and virtual machines (VMs), storage, networks, operating systems—from a cloud provider on a pay-as-you-go basis. </a:t>
            </a:r>
          </a:p>
          <a:p>
            <a:r>
              <a:rPr lang="en-GB" dirty="0"/>
              <a:t>Infrastructure as a service (IaaS) is an instant computing infrastructure, provisioned and managed over the Internet. Quickly scale up and down with demand, and pay only for what you use.</a:t>
            </a:r>
          </a:p>
          <a:p>
            <a:r>
              <a:rPr lang="en-GB" dirty="0"/>
              <a:t>IaaS helps you avoid the expense and complexity of buying and managing your own physical servers and other </a:t>
            </a:r>
            <a:r>
              <a:rPr lang="en-GB" dirty="0" err="1"/>
              <a:t>datacenter</a:t>
            </a:r>
            <a:r>
              <a:rPr lang="en-GB" dirty="0"/>
              <a:t> infrastructure. Each resource is offered as a separate service component, and you only need to rent a particular one for as long as you need it. The cloud computing service provider manages the infrastructure, while you purchase, install, configure, and manage your own software—operating systems, middleware, and applications.</a:t>
            </a:r>
          </a:p>
          <a:p>
            <a:endParaRPr lang="en-GB" b="1" dirty="0"/>
          </a:p>
          <a:p>
            <a:endParaRPr lang="en-GB" b="1" dirty="0"/>
          </a:p>
          <a:p>
            <a:endParaRPr lang="en-GB" b="1" dirty="0"/>
          </a:p>
          <a:p>
            <a:endParaRPr lang="en-GB" b="1" dirty="0"/>
          </a:p>
          <a:p>
            <a:endParaRPr lang="en-GB" b="1" dirty="0"/>
          </a:p>
          <a:p>
            <a:endParaRPr lang="en-GB" b="1" dirty="0"/>
          </a:p>
          <a:p>
            <a:endParaRPr lang="en-GB" b="1" dirty="0"/>
          </a:p>
        </p:txBody>
      </p:sp>
    </p:spTree>
    <p:extLst>
      <p:ext uri="{BB962C8B-B14F-4D97-AF65-F5344CB8AC3E}">
        <p14:creationId xmlns:p14="http://schemas.microsoft.com/office/powerpoint/2010/main" val="176342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C752E-5881-4683-BF4D-5EC508CF7C8F}"/>
              </a:ext>
            </a:extLst>
          </p:cNvPr>
          <p:cNvSpPr>
            <a:spLocks noGrp="1"/>
          </p:cNvSpPr>
          <p:nvPr>
            <p:ph type="title"/>
          </p:nvPr>
        </p:nvSpPr>
        <p:spPr/>
        <p:txBody>
          <a:bodyPr/>
          <a:lstStyle/>
          <a:p>
            <a:r>
              <a:rPr lang="en-GB" dirty="0"/>
              <a:t>Advantages of IaaS</a:t>
            </a:r>
          </a:p>
        </p:txBody>
      </p:sp>
      <p:sp>
        <p:nvSpPr>
          <p:cNvPr id="3" name="Content Placeholder 2">
            <a:extLst>
              <a:ext uri="{FF2B5EF4-FFF2-40B4-BE49-F238E27FC236}">
                <a16:creationId xmlns:a16="http://schemas.microsoft.com/office/drawing/2014/main" xmlns="" id="{6216A638-15BD-4BF8-8318-2585D62A3B85}"/>
              </a:ext>
            </a:extLst>
          </p:cNvPr>
          <p:cNvSpPr>
            <a:spLocks noGrp="1"/>
          </p:cNvSpPr>
          <p:nvPr>
            <p:ph idx="1"/>
          </p:nvPr>
        </p:nvSpPr>
        <p:spPr/>
        <p:txBody>
          <a:bodyPr>
            <a:normAutofit fontScale="85000" lnSpcReduction="20000"/>
          </a:bodyPr>
          <a:lstStyle/>
          <a:p>
            <a:r>
              <a:rPr lang="en-GB" b="1" dirty="0"/>
              <a:t>Eliminates capital expense and reduces ongoing cost.</a:t>
            </a:r>
            <a:r>
              <a:rPr lang="en-GB" dirty="0"/>
              <a:t> IaaS sidesteps the upfront expense of setting up and managing an on-site </a:t>
            </a:r>
            <a:r>
              <a:rPr lang="en-GB" dirty="0" err="1"/>
              <a:t>datacenter</a:t>
            </a:r>
            <a:r>
              <a:rPr lang="en-GB" dirty="0"/>
              <a:t>, making it an economical option for start-ups and businesses testing new ideas.</a:t>
            </a:r>
          </a:p>
          <a:p>
            <a:r>
              <a:rPr lang="en-GB" b="1" dirty="0"/>
              <a:t>Improves business continuity and disaster recovery.</a:t>
            </a:r>
            <a:r>
              <a:rPr lang="en-GB" dirty="0"/>
              <a:t> Achieving high availability, business continuity, and disaster recovery is expensive, since it requires a significant amount of technology and staff. But with the right service level agreement (SLA) in place, IaaS can reduce this cost and access applications and data as usual during a disaster or outage.</a:t>
            </a:r>
          </a:p>
          <a:p>
            <a:r>
              <a:rPr lang="en-GB" b="1" dirty="0"/>
              <a:t>Innovate rapidly.</a:t>
            </a:r>
            <a:r>
              <a:rPr lang="en-GB" dirty="0"/>
              <a:t> As soon as you’ve decided to launch a new product or initiative, the necessary computing infrastructure can be ready in minutes or hours, rather than the days or weeks—and sometimes months—it could take to set up internally.</a:t>
            </a:r>
          </a:p>
          <a:p>
            <a:r>
              <a:rPr lang="en-GB" b="1" dirty="0"/>
              <a:t>Respond quicker to shifting business conditions.</a:t>
            </a:r>
            <a:r>
              <a:rPr lang="en-GB" dirty="0"/>
              <a:t> IaaS enables you to quickly scale up resources to accommodate spikes in demand for your application— during the holidays, for example—then scale resources back down again when activity decreases to save money.</a:t>
            </a:r>
          </a:p>
          <a:p>
            <a:r>
              <a:rPr lang="en-GB" b="1" dirty="0"/>
              <a:t>Focus on your core business.</a:t>
            </a:r>
            <a:r>
              <a:rPr lang="en-GB" dirty="0"/>
              <a:t> IaaS frees up your team to focus on your organization’s core business rather than on IT infrastructure.</a:t>
            </a:r>
          </a:p>
          <a:p>
            <a:r>
              <a:rPr lang="en-GB" b="1" dirty="0"/>
              <a:t>Increase stability, reliability, and supportability.</a:t>
            </a:r>
            <a:r>
              <a:rPr lang="en-GB" dirty="0"/>
              <a:t> With IaaS there’s no need to maintain and upgrade software and hardware or troubleshoot equipment problems. With the appropriate agreement in place, the service provider assures that your infrastructure is reliable and meets SLAs.</a:t>
            </a:r>
          </a:p>
          <a:p>
            <a:r>
              <a:rPr lang="en-GB" b="1" dirty="0"/>
              <a:t>Better security.</a:t>
            </a:r>
            <a:r>
              <a:rPr lang="en-GB" dirty="0"/>
              <a:t> With the appropriate service agreement, a cloud service provider can provide security for your applications and data that may be better than what you can attain in-house.</a:t>
            </a:r>
          </a:p>
          <a:p>
            <a:r>
              <a:rPr lang="en-GB" b="1" dirty="0"/>
              <a:t>Gets new apps to users faster.</a:t>
            </a:r>
            <a:r>
              <a:rPr lang="en-GB" dirty="0"/>
              <a:t> Because you don’t need to first set up the infrastructure before you can develop and deliver apps, you can get them to users faster with IaaS.</a:t>
            </a:r>
          </a:p>
          <a:p>
            <a:endParaRPr lang="en-GB" dirty="0"/>
          </a:p>
          <a:p>
            <a:endParaRPr lang="en-NZ" dirty="0"/>
          </a:p>
        </p:txBody>
      </p:sp>
    </p:spTree>
    <p:extLst>
      <p:ext uri="{BB962C8B-B14F-4D97-AF65-F5344CB8AC3E}">
        <p14:creationId xmlns:p14="http://schemas.microsoft.com/office/powerpoint/2010/main" val="1763424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za Slides Template">
  <a:themeElements>
    <a:clrScheme name="Custom 1">
      <a:dk1>
        <a:sysClr val="windowText" lastClr="000000"/>
      </a:dk1>
      <a:lt1>
        <a:srgbClr val="FFFFFF"/>
      </a:lt1>
      <a:dk2>
        <a:srgbClr val="000000"/>
      </a:dk2>
      <a:lt2>
        <a:srgbClr val="FFFFFF"/>
      </a:lt2>
      <a:accent1>
        <a:srgbClr val="FF0000"/>
      </a:accent1>
      <a:accent2>
        <a:srgbClr val="00B0F0"/>
      </a:accent2>
      <a:accent3>
        <a:srgbClr val="FF0000"/>
      </a:accent3>
      <a:accent4>
        <a:srgbClr val="FFC000"/>
      </a:accent4>
      <a:accent5>
        <a:srgbClr val="FFFFFF"/>
      </a:accent5>
      <a:accent6>
        <a:srgbClr val="ACC995"/>
      </a:accent6>
      <a:hlink>
        <a:srgbClr val="00B0F0"/>
      </a:hlink>
      <a:folHlink>
        <a:srgbClr val="00B0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Reza Slides Template" id="{CE7EC469-50E4-442F-AF92-6196BF660BC6}" vid="{3F6B6636-D645-46EE-A64F-D21FCE0808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Reza Slides Template</Template>
  <TotalTime>6712</TotalTime>
  <Words>2413</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Century Gothic</vt:lpstr>
      <vt:lpstr>Wingdings 3</vt:lpstr>
      <vt:lpstr>Reza Slides Template</vt:lpstr>
      <vt:lpstr>PowerPoint Presentation</vt:lpstr>
      <vt:lpstr>What is Cloud Computing? - Definitions</vt:lpstr>
      <vt:lpstr>Summary</vt:lpstr>
      <vt:lpstr>Uses of Cloud Computing</vt:lpstr>
      <vt:lpstr>Top benefits of cloud computing </vt:lpstr>
      <vt:lpstr>Top benefits of cloud computing</vt:lpstr>
      <vt:lpstr>Types of cloud services</vt:lpstr>
      <vt:lpstr>What is IaaS</vt:lpstr>
      <vt:lpstr>Advantages of IaaS</vt:lpstr>
      <vt:lpstr>What is PaaS</vt:lpstr>
      <vt:lpstr>What is SaaS</vt:lpstr>
      <vt:lpstr>Advantages of SaaS </vt:lpstr>
      <vt:lpstr>Exercise - Group these systems: IaaS or PaaS or SaaS or Not-Cloud?</vt:lpstr>
      <vt:lpstr>Emerging cloud technologies and services </vt:lpstr>
      <vt:lpstr>Cloud Categories</vt:lpstr>
      <vt:lpstr>Public Cloud</vt:lpstr>
      <vt:lpstr>Private Cloud</vt:lpstr>
      <vt:lpstr>Hybrid Cloud</vt:lpstr>
      <vt:lpstr>Hybrid Cloud</vt:lpstr>
      <vt:lpstr>Community Cloud</vt:lpstr>
      <vt:lpstr>Distributed Cloud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Microsoft Visual Studio</dc:title>
  <dc:creator>Seyed Reza Shahamiri</dc:creator>
  <cp:lastModifiedBy>John Calder</cp:lastModifiedBy>
  <cp:revision>111</cp:revision>
  <dcterms:created xsi:type="dcterms:W3CDTF">2014-05-24T04:30:14Z</dcterms:created>
  <dcterms:modified xsi:type="dcterms:W3CDTF">2018-07-24T22:57:03Z</dcterms:modified>
</cp:coreProperties>
</file>