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8C406-ABF3-478D-9F0A-C7D974FA6F66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CAD95-8A6F-4A03-8723-1785A07648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711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C33C-0649-44A7-A2A6-C873ADDD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7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C33C-0649-44A7-A2A6-C873ADDD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9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4BF9-CB40-4A8F-BF9E-2D9973674F97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A84B-9AD6-4D8A-BF5A-A8BA6B4C4E0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79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4BF9-CB40-4A8F-BF9E-2D9973674F97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A84B-9AD6-4D8A-BF5A-A8BA6B4C4E0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943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4BF9-CB40-4A8F-BF9E-2D9973674F97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A84B-9AD6-4D8A-BF5A-A8BA6B4C4E0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372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4BF9-CB40-4A8F-BF9E-2D9973674F97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A84B-9AD6-4D8A-BF5A-A8BA6B4C4E0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40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4BF9-CB40-4A8F-BF9E-2D9973674F97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A84B-9AD6-4D8A-BF5A-A8BA6B4C4E0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969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4BF9-CB40-4A8F-BF9E-2D9973674F97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A84B-9AD6-4D8A-BF5A-A8BA6B4C4E0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505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4BF9-CB40-4A8F-BF9E-2D9973674F97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A84B-9AD6-4D8A-BF5A-A8BA6B4C4E0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054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4BF9-CB40-4A8F-BF9E-2D9973674F97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A84B-9AD6-4D8A-BF5A-A8BA6B4C4E0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333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4BF9-CB40-4A8F-BF9E-2D9973674F97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A84B-9AD6-4D8A-BF5A-A8BA6B4C4E0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714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4BF9-CB40-4A8F-BF9E-2D9973674F97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A84B-9AD6-4D8A-BF5A-A8BA6B4C4E0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212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4BF9-CB40-4A8F-BF9E-2D9973674F97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A84B-9AD6-4D8A-BF5A-A8BA6B4C4E0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140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4BF9-CB40-4A8F-BF9E-2D9973674F97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9A84B-9AD6-4D8A-BF5A-A8BA6B4C4E0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072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87777" y="1676400"/>
            <a:ext cx="10001839" cy="22098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5400" dirty="0" smtClean="0">
                <a:solidFill>
                  <a:srgbClr val="92D050"/>
                </a:solidFill>
              </a:rPr>
              <a:t>User </a:t>
            </a:r>
            <a:r>
              <a:rPr lang="en-US" altLang="en-US" sz="5400" dirty="0">
                <a:solidFill>
                  <a:srgbClr val="92D050"/>
                </a:solidFill>
              </a:rPr>
              <a:t>Interface Design WPF</a:t>
            </a:r>
            <a:endParaRPr lang="en-US" altLang="en-US" sz="5400" dirty="0" smtClean="0">
              <a:solidFill>
                <a:srgbClr val="92D050"/>
              </a:solidFill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26296" y="4416458"/>
            <a:ext cx="7924800" cy="1524000"/>
          </a:xfrm>
        </p:spPr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FFC000"/>
                </a:solidFill>
              </a:rPr>
              <a:t>Lecturer: Garry </a:t>
            </a:r>
            <a:r>
              <a:rPr lang="en-US" altLang="en-US" sz="2400" dirty="0" err="1" smtClean="0">
                <a:solidFill>
                  <a:srgbClr val="FFC000"/>
                </a:solidFill>
              </a:rPr>
              <a:t>singh</a:t>
            </a:r>
            <a:endParaRPr lang="en-US" altLang="en-US" sz="2400" dirty="0" smtClean="0">
              <a:solidFill>
                <a:srgbClr val="FFC00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FFC000"/>
                </a:solidFill>
              </a:rPr>
              <a:t>Manukau Institute of Technology</a:t>
            </a:r>
          </a:p>
        </p:txBody>
      </p:sp>
      <p:sp>
        <p:nvSpPr>
          <p:cNvPr id="14340" name="Rectangle 1"/>
          <p:cNvSpPr>
            <a:spLocks noChangeArrowheads="1"/>
          </p:cNvSpPr>
          <p:nvPr/>
        </p:nvSpPr>
        <p:spPr bwMode="auto">
          <a:xfrm>
            <a:off x="1546225" y="304801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FBAC8"/>
              </a:buClr>
              <a:buSzPct val="70000"/>
              <a:buFont typeface="Monotype Sorts" pitchFamily="-84" charset="2"/>
              <a:buChar char="u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FBAC8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 smtClean="0"/>
              <a:t>Database Application Development</a:t>
            </a: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676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Why WPF?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676448" cy="4195481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There are several reasons that WPF is superior to Windows Form. For example:</a:t>
            </a:r>
          </a:p>
          <a:p>
            <a:pPr lvl="1" algn="just"/>
            <a:r>
              <a:rPr lang="en-US" dirty="0" smtClean="0"/>
              <a:t>Nowadays we have computers with different sizes of display.</a:t>
            </a:r>
          </a:p>
          <a:p>
            <a:pPr lvl="1" algn="just"/>
            <a:r>
              <a:rPr lang="en-US" dirty="0" smtClean="0"/>
              <a:t>Windows Forms do not provide appropriate scalability to support all of them as they use absolute position.</a:t>
            </a:r>
          </a:p>
          <a:p>
            <a:pPr lvl="1" algn="just"/>
            <a:r>
              <a:rPr lang="en-US" dirty="0" smtClean="0"/>
              <a:t>On the other hand, WPF uses relative position similar to website that provides much better scalability.</a:t>
            </a:r>
          </a:p>
          <a:p>
            <a:pPr marL="457200" lvl="1" indent="0" algn="just">
              <a:buNone/>
            </a:pPr>
            <a:endParaRPr lang="en-NZ" dirty="0" smtClean="0"/>
          </a:p>
          <a:p>
            <a:pPr marL="857250" lvl="1" indent="-457200" algn="just">
              <a:buFont typeface="+mj-lt"/>
              <a:buAutoNum type="arabicPeriod"/>
            </a:pPr>
            <a:endParaRPr lang="en-NZ" sz="2200" dirty="0" smtClean="0"/>
          </a:p>
          <a:p>
            <a:pPr algn="just"/>
            <a:endParaRPr lang="en-NZ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352540" y="1"/>
            <a:ext cx="838199" cy="1063416"/>
          </a:xfr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EB74CBC5-9BC8-433E-8781-3394C00466D8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8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Extensible Application Markup </a:t>
            </a:r>
            <a:r>
              <a:rPr lang="en-NZ" dirty="0" smtClean="0"/>
              <a:t>Language (XAML)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You can use VS Designer to design WFP interfaces by </a:t>
            </a:r>
            <a:r>
              <a:rPr lang="en-NZ" dirty="0" smtClean="0"/>
              <a:t>dragging </a:t>
            </a:r>
            <a:r>
              <a:rPr lang="en-NZ" dirty="0"/>
              <a:t>and dropping controls from a Toolbox to your window, placing </a:t>
            </a:r>
            <a:r>
              <a:rPr lang="en-NZ" dirty="0" smtClean="0"/>
              <a:t>them where </a:t>
            </a:r>
            <a:r>
              <a:rPr lang="en-NZ" dirty="0"/>
              <a:t>you want them to appear when you run the </a:t>
            </a:r>
            <a:r>
              <a:rPr lang="en-NZ" dirty="0" smtClean="0"/>
              <a:t>application.</a:t>
            </a:r>
          </a:p>
          <a:p>
            <a:r>
              <a:rPr lang="en-US" dirty="0" smtClean="0"/>
              <a:t>However, </a:t>
            </a:r>
            <a:r>
              <a:rPr lang="en-NZ" dirty="0" smtClean="0"/>
              <a:t>the user interface </a:t>
            </a:r>
            <a:r>
              <a:rPr lang="en-NZ" dirty="0"/>
              <a:t>is in fact written entirely in another language called </a:t>
            </a:r>
            <a:r>
              <a:rPr lang="en-NZ" dirty="0">
                <a:solidFill>
                  <a:schemeClr val="accent1"/>
                </a:solidFill>
              </a:rPr>
              <a:t>Extensible Application Markup </a:t>
            </a:r>
            <a:r>
              <a:rPr lang="en-NZ" dirty="0" smtClean="0">
                <a:solidFill>
                  <a:schemeClr val="accent1"/>
                </a:solidFill>
              </a:rPr>
              <a:t>Language </a:t>
            </a:r>
            <a:r>
              <a:rPr lang="en-NZ" dirty="0" smtClean="0"/>
              <a:t>(</a:t>
            </a:r>
            <a:r>
              <a:rPr lang="en-NZ" dirty="0"/>
              <a:t>XAML, pronounced </a:t>
            </a:r>
            <a:r>
              <a:rPr lang="en-NZ" i="1" dirty="0" err="1"/>
              <a:t>zammel</a:t>
            </a:r>
            <a:r>
              <a:rPr lang="en-NZ" dirty="0"/>
              <a:t>). </a:t>
            </a:r>
            <a:endParaRPr lang="en-NZ" dirty="0" smtClean="0"/>
          </a:p>
          <a:p>
            <a:r>
              <a:rPr lang="en-US" dirty="0" smtClean="0"/>
              <a:t>For the best results, you need to combine both in order to have advanced flexibility to design the interface.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XAML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XAML is a language that uses </a:t>
            </a:r>
            <a:r>
              <a:rPr lang="en-NZ" dirty="0">
                <a:solidFill>
                  <a:schemeClr val="accent4"/>
                </a:solidFill>
              </a:rPr>
              <a:t>XML syntax </a:t>
            </a:r>
            <a:r>
              <a:rPr lang="en-NZ" dirty="0"/>
              <a:t>and enables controls to be added to a user interface in </a:t>
            </a:r>
            <a:r>
              <a:rPr lang="en-NZ" dirty="0" smtClean="0"/>
              <a:t>a declarative</a:t>
            </a:r>
            <a:r>
              <a:rPr lang="en-NZ" dirty="0"/>
              <a:t>, hierarchical way. </a:t>
            </a:r>
            <a:endParaRPr lang="en-NZ" dirty="0" smtClean="0"/>
          </a:p>
          <a:p>
            <a:r>
              <a:rPr lang="en-NZ" dirty="0" smtClean="0"/>
              <a:t>That </a:t>
            </a:r>
            <a:r>
              <a:rPr lang="en-NZ" dirty="0"/>
              <a:t>is to say, you can add controls in the form of XML elements, and </a:t>
            </a:r>
            <a:r>
              <a:rPr lang="en-NZ" dirty="0" smtClean="0"/>
              <a:t>specify control </a:t>
            </a:r>
            <a:r>
              <a:rPr lang="en-NZ" dirty="0"/>
              <a:t>properties with XML attributes. </a:t>
            </a:r>
            <a:endParaRPr lang="en-NZ" dirty="0" smtClean="0"/>
          </a:p>
          <a:p>
            <a:r>
              <a:rPr lang="en-NZ" dirty="0" smtClean="0"/>
              <a:t>You </a:t>
            </a:r>
            <a:r>
              <a:rPr lang="en-NZ" dirty="0"/>
              <a:t>can also have controls that contain other controls, which </a:t>
            </a:r>
            <a:r>
              <a:rPr lang="en-NZ" dirty="0" smtClean="0"/>
              <a:t>is essential </a:t>
            </a:r>
            <a:r>
              <a:rPr lang="en-NZ" dirty="0"/>
              <a:t>for both layout and functionality.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XAML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7749" t="33704" r="13298" b="11852"/>
          <a:stretch/>
        </p:blipFill>
        <p:spPr>
          <a:xfrm>
            <a:off x="0" y="1257300"/>
            <a:ext cx="12192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XAML</a:t>
            </a:r>
            <a:br>
              <a:rPr lang="en-NZ" dirty="0" smtClean="0"/>
            </a:br>
            <a:r>
              <a:rPr lang="en-NZ" dirty="0" smtClean="0">
                <a:solidFill>
                  <a:srgbClr val="92D050"/>
                </a:solidFill>
              </a:rPr>
              <a:t>Separation of Concern</a:t>
            </a:r>
            <a:endParaRPr lang="en-NZ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One problem that exists with maintaining Windows applications that has been written over the years </a:t>
            </a:r>
            <a:r>
              <a:rPr lang="en-NZ" dirty="0" smtClean="0"/>
              <a:t>is that </a:t>
            </a:r>
            <a:r>
              <a:rPr lang="en-NZ" dirty="0"/>
              <a:t>they very often mix the code that generates the user interface and the code that executes based </a:t>
            </a:r>
            <a:r>
              <a:rPr lang="en-NZ" dirty="0" smtClean="0"/>
              <a:t>on users </a:t>
            </a:r>
            <a:r>
              <a:rPr lang="en-NZ" dirty="0"/>
              <a:t>actions. </a:t>
            </a:r>
            <a:endParaRPr lang="en-NZ" dirty="0" smtClean="0"/>
          </a:p>
          <a:p>
            <a:r>
              <a:rPr lang="en-NZ" dirty="0" smtClean="0"/>
              <a:t>WPF </a:t>
            </a:r>
            <a:r>
              <a:rPr lang="en-NZ" dirty="0"/>
              <a:t>solves this in two ways. </a:t>
            </a:r>
            <a:endParaRPr lang="en-NZ" dirty="0" smtClean="0"/>
          </a:p>
          <a:p>
            <a:pPr lvl="1"/>
            <a:r>
              <a:rPr lang="en-NZ" dirty="0" smtClean="0"/>
              <a:t>First</a:t>
            </a:r>
            <a:r>
              <a:rPr lang="en-NZ" dirty="0"/>
              <a:t>, by using XAML to describe the GUI rather than C#, the GUI </a:t>
            </a:r>
            <a:r>
              <a:rPr lang="en-NZ" dirty="0" smtClean="0"/>
              <a:t>becomes platform </a:t>
            </a:r>
            <a:r>
              <a:rPr lang="en-NZ" dirty="0"/>
              <a:t>independent, and you can in fact render XAML without any code whatsoever. </a:t>
            </a:r>
            <a:endParaRPr lang="en-NZ" dirty="0" smtClean="0"/>
          </a:p>
          <a:p>
            <a:pPr lvl="1"/>
            <a:r>
              <a:rPr lang="en-NZ" dirty="0" smtClean="0"/>
              <a:t>Second</a:t>
            </a:r>
            <a:r>
              <a:rPr lang="en-NZ" dirty="0"/>
              <a:t>, this means that it feels natural to place the C# code in a different </a:t>
            </a:r>
            <a:r>
              <a:rPr lang="en-NZ" dirty="0" smtClean="0"/>
              <a:t>file </a:t>
            </a:r>
            <a:r>
              <a:rPr lang="en-NZ" dirty="0"/>
              <a:t>than you place the GUI code. Visual Studio </a:t>
            </a:r>
            <a:r>
              <a:rPr lang="en-NZ" dirty="0" smtClean="0"/>
              <a:t>utilizes something </a:t>
            </a:r>
            <a:r>
              <a:rPr lang="en-NZ" dirty="0"/>
              <a:t>called </a:t>
            </a:r>
            <a:r>
              <a:rPr lang="en-NZ" dirty="0">
                <a:solidFill>
                  <a:srgbClr val="FFC000"/>
                </a:solidFill>
              </a:rPr>
              <a:t>code-behind </a:t>
            </a:r>
            <a:r>
              <a:rPr lang="en-NZ" dirty="0" smtClean="0">
                <a:solidFill>
                  <a:srgbClr val="FFC000"/>
                </a:solidFill>
              </a:rPr>
              <a:t>files</a:t>
            </a:r>
            <a:r>
              <a:rPr lang="en-NZ" dirty="0"/>
              <a:t>, which are C# </a:t>
            </a:r>
            <a:r>
              <a:rPr lang="en-NZ" dirty="0" smtClean="0"/>
              <a:t>files </a:t>
            </a:r>
            <a:r>
              <a:rPr lang="en-NZ" dirty="0"/>
              <a:t>that are dynamically linked to the XAML </a:t>
            </a:r>
            <a:r>
              <a:rPr lang="en-NZ" dirty="0" smtClean="0"/>
              <a:t>files</a:t>
            </a:r>
            <a:r>
              <a:rPr lang="en-NZ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XAML</a:t>
            </a:r>
            <a:br>
              <a:rPr lang="en-NZ" dirty="0" smtClean="0"/>
            </a:br>
            <a:r>
              <a:rPr lang="en-NZ" dirty="0" smtClean="0">
                <a:solidFill>
                  <a:srgbClr val="92D050"/>
                </a:solidFill>
              </a:rPr>
              <a:t>Separation of Concern</a:t>
            </a:r>
            <a:br>
              <a:rPr lang="en-NZ" dirty="0" smtClean="0">
                <a:solidFill>
                  <a:srgbClr val="92D050"/>
                </a:solidFill>
              </a:rPr>
            </a:br>
            <a:r>
              <a:rPr lang="en-NZ" dirty="0" smtClean="0">
                <a:solidFill>
                  <a:srgbClr val="FFC000"/>
                </a:solidFill>
              </a:rPr>
              <a:t>Code-behind Files</a:t>
            </a:r>
            <a:endParaRPr lang="en-NZ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702635" cy="4195481"/>
          </a:xfrm>
        </p:spPr>
        <p:txBody>
          <a:bodyPr>
            <a:normAutofit fontScale="92500" lnSpcReduction="10000"/>
          </a:bodyPr>
          <a:lstStyle/>
          <a:p>
            <a:r>
              <a:rPr lang="en-NZ" dirty="0"/>
              <a:t>These </a:t>
            </a:r>
            <a:r>
              <a:rPr lang="en-NZ" dirty="0" smtClean="0"/>
              <a:t>files </a:t>
            </a:r>
            <a:r>
              <a:rPr lang="en-NZ" dirty="0"/>
              <a:t>are normal C# </a:t>
            </a:r>
            <a:r>
              <a:rPr lang="en-NZ" dirty="0" smtClean="0"/>
              <a:t>files </a:t>
            </a:r>
            <a:r>
              <a:rPr lang="en-NZ" dirty="0"/>
              <a:t>that have the same name </a:t>
            </a:r>
            <a:r>
              <a:rPr lang="en-NZ" dirty="0" smtClean="0"/>
              <a:t>as the </a:t>
            </a:r>
            <a:r>
              <a:rPr lang="en-NZ" dirty="0"/>
              <a:t>XAML </a:t>
            </a:r>
            <a:r>
              <a:rPr lang="en-NZ" dirty="0" smtClean="0"/>
              <a:t>file</a:t>
            </a:r>
            <a:r>
              <a:rPr lang="en-NZ" dirty="0"/>
              <a:t>, plus a </a:t>
            </a:r>
            <a:r>
              <a:rPr lang="en-NZ" i="1" dirty="0"/>
              <a:t>.</a:t>
            </a:r>
            <a:r>
              <a:rPr lang="en-NZ" i="1" dirty="0" err="1"/>
              <a:t>cs</a:t>
            </a:r>
            <a:r>
              <a:rPr lang="en-NZ" i="1" dirty="0"/>
              <a:t> </a:t>
            </a:r>
            <a:r>
              <a:rPr lang="en-NZ" dirty="0" smtClean="0"/>
              <a:t>extension.</a:t>
            </a:r>
          </a:p>
          <a:p>
            <a:r>
              <a:rPr lang="en-NZ" dirty="0"/>
              <a:t>Visual Studio creates code-behind </a:t>
            </a:r>
            <a:r>
              <a:rPr lang="en-NZ" dirty="0" smtClean="0"/>
              <a:t>files </a:t>
            </a:r>
            <a:r>
              <a:rPr lang="en-NZ" dirty="0"/>
              <a:t>automatically when you create a new window </a:t>
            </a:r>
            <a:r>
              <a:rPr lang="en-NZ" dirty="0" smtClean="0"/>
              <a:t>in your </a:t>
            </a:r>
            <a:r>
              <a:rPr lang="en-NZ" dirty="0"/>
              <a:t>application, because it expects you to add code to the window. </a:t>
            </a:r>
            <a:endParaRPr lang="en-NZ" dirty="0" smtClean="0"/>
          </a:p>
          <a:p>
            <a:r>
              <a:rPr lang="en-NZ" dirty="0" smtClean="0"/>
              <a:t>It </a:t>
            </a:r>
            <a:r>
              <a:rPr lang="en-NZ" dirty="0"/>
              <a:t>also adds the x:Class property to </a:t>
            </a:r>
            <a:r>
              <a:rPr lang="en-NZ" dirty="0" smtClean="0"/>
              <a:t>the Window </a:t>
            </a:r>
            <a:r>
              <a:rPr lang="en-NZ" dirty="0"/>
              <a:t>tag in the XAML</a:t>
            </a:r>
            <a:r>
              <a:rPr lang="en-NZ" dirty="0" smtClean="0"/>
              <a:t>: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7016" t="7492" r="38094" b="43580"/>
          <a:stretch/>
        </p:blipFill>
        <p:spPr>
          <a:xfrm>
            <a:off x="5805948" y="1634009"/>
            <a:ext cx="4660491" cy="5033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9141" t="7777" r="-168" b="67276"/>
          <a:stretch/>
        </p:blipFill>
        <p:spPr>
          <a:xfrm>
            <a:off x="8740879" y="1152983"/>
            <a:ext cx="3451121" cy="256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48619" t="67648" r="37923" b="26846"/>
          <a:stretch/>
        </p:blipFill>
        <p:spPr>
          <a:xfrm>
            <a:off x="157930" y="5715000"/>
            <a:ext cx="5452295" cy="73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Windows User Interfaces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780847" cy="4195481"/>
          </a:xfrm>
        </p:spPr>
        <p:txBody>
          <a:bodyPr>
            <a:normAutofit/>
          </a:bodyPr>
          <a:lstStyle/>
          <a:p>
            <a:pPr algn="just"/>
            <a:r>
              <a:rPr lang="en-NZ" sz="2200" dirty="0" smtClean="0"/>
              <a:t>Visual Studio provides different types of user interfaces for desktop applications: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200" dirty="0" smtClean="0"/>
              <a:t>Console: The text only user interface.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200" dirty="0" smtClean="0"/>
              <a:t>Windows Forms: Traditional way of Windows GUI programming.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200" dirty="0" smtClean="0">
                <a:solidFill>
                  <a:schemeClr val="accent1"/>
                </a:solidFill>
              </a:rPr>
              <a:t>Windows Presentation Foundations (WPF): </a:t>
            </a:r>
            <a:r>
              <a:rPr lang="en-NZ" sz="2200" dirty="0" smtClean="0"/>
              <a:t>It provides </a:t>
            </a:r>
            <a:r>
              <a:rPr lang="en-NZ" sz="2200" dirty="0"/>
              <a:t>a </a:t>
            </a:r>
            <a:r>
              <a:rPr lang="en-NZ" sz="2200" dirty="0" smtClean="0"/>
              <a:t>wider range </a:t>
            </a:r>
            <a:r>
              <a:rPr lang="en-NZ" sz="2200" dirty="0"/>
              <a:t>of application types and attempts to solve a number of problems with Windows </a:t>
            </a:r>
            <a:r>
              <a:rPr lang="en-NZ" sz="2200" dirty="0" smtClean="0"/>
              <a:t>Forms.</a:t>
            </a:r>
          </a:p>
          <a:p>
            <a:pPr marL="857250" lvl="1" indent="-457200" algn="just">
              <a:buFont typeface="+mj-lt"/>
              <a:buAutoNum type="arabicPeriod"/>
            </a:pPr>
            <a:endParaRPr lang="en-NZ" sz="2200" dirty="0" smtClean="0"/>
          </a:p>
          <a:p>
            <a:pPr algn="just"/>
            <a:endParaRPr lang="en-NZ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352540" y="1"/>
            <a:ext cx="838199" cy="1063416"/>
          </a:xfr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EB74CBC5-9BC8-433E-8781-3394C00466D8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8236" t="24734" r="33304" b="60133"/>
          <a:stretch/>
        </p:blipFill>
        <p:spPr>
          <a:xfrm>
            <a:off x="8557944" y="1538514"/>
            <a:ext cx="3287486" cy="2075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8495" t="21365" r="23026" b="65672"/>
          <a:stretch/>
        </p:blipFill>
        <p:spPr>
          <a:xfrm>
            <a:off x="8293100" y="4241800"/>
            <a:ext cx="37413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Execution Flow</a:t>
            </a:r>
            <a:br>
              <a:rPr lang="en-US" dirty="0" smtClean="0"/>
            </a:br>
            <a:r>
              <a:rPr lang="en-US" dirty="0" smtClean="0">
                <a:solidFill>
                  <a:srgbClr val="92D050"/>
                </a:solidFill>
              </a:rPr>
              <a:t>1. Windows Console Applications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NZ" dirty="0" smtClean="0"/>
              <a:t>When a Windows application with GUI executes, it functions differently from the console-based applications you have been writing:</a:t>
            </a:r>
          </a:p>
          <a:p>
            <a:pPr lvl="1" algn="just"/>
            <a:r>
              <a:rPr lang="en-NZ" dirty="0" smtClean="0"/>
              <a:t>With a console-based application, each line in the Main( ) method is executed sequentially. Then the program halts. </a:t>
            </a:r>
          </a:p>
          <a:p>
            <a:pPr lvl="1" algn="just"/>
            <a:r>
              <a:rPr lang="en-NZ" dirty="0" smtClean="0"/>
              <a:t>Method calls might branch to different locations in your program; however, control always returns back to the Main( ) method.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727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Execution Flow</a:t>
            </a:r>
            <a:br>
              <a:rPr lang="en-US" dirty="0"/>
            </a:br>
            <a:r>
              <a:rPr lang="en-US" dirty="0" smtClean="0">
                <a:solidFill>
                  <a:srgbClr val="92D050"/>
                </a:solidFill>
              </a:rPr>
              <a:t>1. Windows </a:t>
            </a:r>
            <a:r>
              <a:rPr lang="en-US" dirty="0">
                <a:solidFill>
                  <a:srgbClr val="92D050"/>
                </a:solidFill>
              </a:rPr>
              <a:t>Console Applications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32628" y="3951144"/>
            <a:ext cx="2481189" cy="14962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Console Application</a:t>
            </a:r>
            <a:endParaRPr lang="en-NZ" dirty="0"/>
          </a:p>
        </p:txBody>
      </p:sp>
      <p:sp>
        <p:nvSpPr>
          <p:cNvPr id="6" name="Rounded Rectangle 5"/>
          <p:cNvSpPr/>
          <p:nvPr/>
        </p:nvSpPr>
        <p:spPr>
          <a:xfrm>
            <a:off x="1731819" y="2825462"/>
            <a:ext cx="5430982" cy="3505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Program.cs</a:t>
            </a:r>
            <a:endParaRPr lang="en-NZ" dirty="0"/>
          </a:p>
        </p:txBody>
      </p:sp>
      <p:sp>
        <p:nvSpPr>
          <p:cNvPr id="7" name="Rounded Rectangle 6"/>
          <p:cNvSpPr/>
          <p:nvPr/>
        </p:nvSpPr>
        <p:spPr>
          <a:xfrm>
            <a:off x="2493818" y="3804806"/>
            <a:ext cx="3546764" cy="21751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Commands that use console as interface</a:t>
            </a:r>
          </a:p>
          <a:p>
            <a:r>
              <a:rPr lang="en-US" dirty="0"/>
              <a:t>}</a:t>
            </a:r>
            <a:endParaRPr lang="en-NZ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4641273" y="4699289"/>
            <a:ext cx="2991354" cy="450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2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Application </a:t>
            </a:r>
            <a:r>
              <a:rPr lang="en-US" dirty="0"/>
              <a:t>Execution Flow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2. Windows GUI </a:t>
            </a:r>
            <a:r>
              <a:rPr lang="en-US" dirty="0" smtClean="0">
                <a:solidFill>
                  <a:srgbClr val="92D050"/>
                </a:solidFill>
              </a:rPr>
              <a:t>Applications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Graphical User Interface (GUI)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NZ" sz="2400" dirty="0"/>
              <a:t>The </a:t>
            </a:r>
            <a:r>
              <a:rPr lang="en-NZ" sz="2400" dirty="0">
                <a:solidFill>
                  <a:srgbClr val="92D050"/>
                </a:solidFill>
              </a:rPr>
              <a:t>interface</a:t>
            </a:r>
            <a:r>
              <a:rPr lang="en-NZ" sz="2400" dirty="0"/>
              <a:t> is the front end of a program. It is the visual image </a:t>
            </a:r>
            <a:r>
              <a:rPr lang="en-NZ" sz="2400" dirty="0" smtClean="0"/>
              <a:t>you </a:t>
            </a:r>
            <a:r>
              <a:rPr lang="en-NZ" sz="2400" dirty="0"/>
              <a:t>see when you run a program. </a:t>
            </a:r>
          </a:p>
          <a:p>
            <a:pPr algn="just"/>
            <a:r>
              <a:rPr lang="en-NZ" sz="2400" dirty="0"/>
              <a:t>The interface is what allows users to interact with your program.</a:t>
            </a:r>
          </a:p>
          <a:p>
            <a:pPr algn="just"/>
            <a:r>
              <a:rPr lang="en-US" sz="2400" dirty="0"/>
              <a:t>Console is an interface, but it’s not graphical.</a:t>
            </a:r>
          </a:p>
          <a:p>
            <a:pPr algn="just"/>
            <a:r>
              <a:rPr lang="en-US" sz="2400" dirty="0"/>
              <a:t>Windows forms are GUIs.</a:t>
            </a:r>
          </a:p>
          <a:p>
            <a:pPr algn="just"/>
            <a:r>
              <a:rPr lang="en-NZ" sz="2400" dirty="0">
                <a:solidFill>
                  <a:srgbClr val="92D050"/>
                </a:solidFill>
              </a:rPr>
              <a:t>A graphical user interface (GUI) </a:t>
            </a:r>
            <a:r>
              <a:rPr lang="en-NZ" sz="2400" dirty="0"/>
              <a:t>can include menus, buttons, pictures, and text in many different </a:t>
            </a:r>
            <a:r>
              <a:rPr lang="en-NZ" sz="2400" dirty="0" err="1"/>
              <a:t>colors</a:t>
            </a:r>
            <a:r>
              <a:rPr lang="en-NZ" sz="2400" dirty="0"/>
              <a:t> and sizes. </a:t>
            </a:r>
          </a:p>
        </p:txBody>
      </p:sp>
    </p:spTree>
    <p:extLst>
      <p:ext uri="{BB962C8B-B14F-4D97-AF65-F5344CB8AC3E}">
        <p14:creationId xmlns:p14="http://schemas.microsoft.com/office/powerpoint/2010/main" val="26344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Application Execution Flow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2. Windows GUI Applications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Graphical User Interface (GUI)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 descr="Form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1" y="2407411"/>
            <a:ext cx="2686050" cy="2686050"/>
          </a:xfrm>
        </p:spPr>
      </p:pic>
      <p:sp>
        <p:nvSpPr>
          <p:cNvPr id="6" name="TextBox 5"/>
          <p:cNvSpPr txBox="1"/>
          <p:nvPr/>
        </p:nvSpPr>
        <p:spPr>
          <a:xfrm>
            <a:off x="3785105" y="2660774"/>
            <a:ext cx="3585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NZ" sz="2400" dirty="0"/>
              <a:t>Think of </a:t>
            </a:r>
            <a:r>
              <a:rPr lang="en-NZ" sz="2400" dirty="0" smtClean="0"/>
              <a:t>these Form/Window </a:t>
            </a:r>
            <a:r>
              <a:rPr lang="en-NZ" sz="2400" dirty="0"/>
              <a:t>as a </a:t>
            </a:r>
            <a:r>
              <a:rPr lang="en-NZ" sz="2400" dirty="0">
                <a:solidFill>
                  <a:srgbClr val="FFC000"/>
                </a:solidFill>
              </a:rPr>
              <a:t>container</a:t>
            </a:r>
            <a:r>
              <a:rPr lang="en-NZ" sz="2400" dirty="0"/>
              <a:t> waiting to hold additional controls, such as buttons or labels.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9738" t="18674" r="23676" b="47204"/>
          <a:stretch/>
        </p:blipFill>
        <p:spPr>
          <a:xfrm>
            <a:off x="7823200" y="2407411"/>
            <a:ext cx="4204002" cy="2842479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2215608" y="5372100"/>
            <a:ext cx="1683292" cy="1028700"/>
          </a:xfrm>
          <a:prstGeom prst="wedgeEllipseCallout">
            <a:avLst>
              <a:gd name="adj1" fmla="val -65347"/>
              <a:gd name="adj2" fmla="val -78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Form</a:t>
            </a:r>
            <a:endParaRPr lang="en-NZ" dirty="0"/>
          </a:p>
        </p:txBody>
      </p:sp>
      <p:sp>
        <p:nvSpPr>
          <p:cNvPr id="8" name="Oval Callout 7"/>
          <p:cNvSpPr/>
          <p:nvPr/>
        </p:nvSpPr>
        <p:spPr>
          <a:xfrm>
            <a:off x="6981554" y="5543066"/>
            <a:ext cx="1683292" cy="1028700"/>
          </a:xfrm>
          <a:prstGeom prst="wedgeEllipseCallout">
            <a:avLst>
              <a:gd name="adj1" fmla="val 54614"/>
              <a:gd name="adj2" fmla="val -90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 Window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693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Execution Flow</a:t>
            </a:r>
            <a:br>
              <a:rPr lang="en-US" dirty="0"/>
            </a:br>
            <a:r>
              <a:rPr lang="en-US" dirty="0" smtClean="0">
                <a:solidFill>
                  <a:srgbClr val="92D050"/>
                </a:solidFill>
              </a:rPr>
              <a:t>2. Windows GUI Applications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Event-Driven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NZ" dirty="0" smtClean="0"/>
              <a:t>With </a:t>
            </a:r>
            <a:r>
              <a:rPr lang="en-NZ" dirty="0"/>
              <a:t>a </a:t>
            </a:r>
            <a:r>
              <a:rPr lang="en-NZ" dirty="0" smtClean="0"/>
              <a:t>Windows GUI </a:t>
            </a:r>
            <a:r>
              <a:rPr lang="en-NZ" dirty="0"/>
              <a:t>application, instead of the program executing sequential statements from top to bottom, the application, once launched, sits in what is called a process loop waiting for an </a:t>
            </a:r>
            <a:r>
              <a:rPr lang="en-NZ" dirty="0">
                <a:solidFill>
                  <a:srgbClr val="92D050"/>
                </a:solidFill>
              </a:rPr>
              <a:t>event</a:t>
            </a:r>
            <a:r>
              <a:rPr lang="en-NZ" dirty="0"/>
              <a:t> to execute. </a:t>
            </a:r>
          </a:p>
          <a:p>
            <a:pPr lvl="1" algn="just"/>
            <a:r>
              <a:rPr lang="en-NZ" dirty="0" smtClean="0"/>
              <a:t>An </a:t>
            </a:r>
            <a:r>
              <a:rPr lang="en-NZ" dirty="0"/>
              <a:t>event is a notification from </a:t>
            </a:r>
            <a:r>
              <a:rPr lang="en-NZ" dirty="0" smtClean="0"/>
              <a:t>the operating </a:t>
            </a:r>
            <a:r>
              <a:rPr lang="en-NZ" dirty="0"/>
              <a:t>system that an action, such as the user clicking the mouse or pressing a key, </a:t>
            </a:r>
            <a:r>
              <a:rPr lang="en-NZ" dirty="0" smtClean="0"/>
              <a:t>has occurred.</a:t>
            </a:r>
          </a:p>
          <a:p>
            <a:pPr algn="just"/>
            <a:r>
              <a:rPr lang="en-NZ" dirty="0"/>
              <a:t>With </a:t>
            </a:r>
            <a:r>
              <a:rPr lang="en-NZ" dirty="0" smtClean="0"/>
              <a:t>GUI applications</a:t>
            </a:r>
            <a:r>
              <a:rPr lang="en-NZ" dirty="0"/>
              <a:t>, you write methods called </a:t>
            </a:r>
            <a:r>
              <a:rPr lang="en-NZ" dirty="0">
                <a:solidFill>
                  <a:srgbClr val="92D050"/>
                </a:solidFill>
              </a:rPr>
              <a:t>event handlers</a:t>
            </a:r>
            <a:r>
              <a:rPr lang="en-NZ" dirty="0"/>
              <a:t> to indicate what should be done when an event such as a mouse click on a button or the press of a key occurs</a:t>
            </a:r>
            <a:r>
              <a:rPr lang="en-NZ" dirty="0" smtClean="0"/>
              <a:t>.</a:t>
            </a:r>
          </a:p>
          <a:p>
            <a:pPr algn="just"/>
            <a:r>
              <a:rPr lang="en-US" dirty="0" smtClean="0"/>
              <a:t>This is called </a:t>
            </a:r>
            <a:r>
              <a:rPr lang="en-US" dirty="0" smtClean="0">
                <a:solidFill>
                  <a:srgbClr val="FFC000"/>
                </a:solidFill>
              </a:rPr>
              <a:t>event-driven</a:t>
            </a:r>
            <a:r>
              <a:rPr lang="en-US" dirty="0" smtClean="0"/>
              <a:t> development.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496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Execution Flow</a:t>
            </a:r>
            <a:br>
              <a:rPr lang="en-US" dirty="0"/>
            </a:br>
            <a:r>
              <a:rPr lang="en-US" dirty="0" smtClean="0">
                <a:solidFill>
                  <a:srgbClr val="92D050"/>
                </a:solidFill>
              </a:rPr>
              <a:t>2. Windows GUI Applications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Event-Driven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Events are usually </a:t>
            </a:r>
            <a:r>
              <a:rPr lang="en-NZ" dirty="0"/>
              <a:t>associated with user actions. </a:t>
            </a:r>
            <a:endParaRPr lang="en-NZ" dirty="0" smtClean="0"/>
          </a:p>
          <a:p>
            <a:r>
              <a:rPr lang="en-NZ" dirty="0" smtClean="0"/>
              <a:t>For </a:t>
            </a:r>
            <a:r>
              <a:rPr lang="en-NZ" dirty="0"/>
              <a:t>example, when the user clicks a button, that button generates </a:t>
            </a:r>
            <a:r>
              <a:rPr lang="en-NZ" dirty="0" smtClean="0"/>
              <a:t>an event </a:t>
            </a:r>
            <a:r>
              <a:rPr lang="en-NZ" dirty="0"/>
              <a:t>indicating what just happened to it. </a:t>
            </a:r>
            <a:endParaRPr lang="en-NZ" dirty="0" smtClean="0"/>
          </a:p>
          <a:p>
            <a:r>
              <a:rPr lang="en-NZ" dirty="0" smtClean="0"/>
              <a:t>Handling </a:t>
            </a:r>
            <a:r>
              <a:rPr lang="en-NZ" dirty="0"/>
              <a:t>the event is the means by which the programmer </a:t>
            </a:r>
            <a:r>
              <a:rPr lang="en-NZ" dirty="0" smtClean="0"/>
              <a:t>can provide </a:t>
            </a:r>
            <a:r>
              <a:rPr lang="en-NZ" dirty="0"/>
              <a:t>some functionality for that button.</a:t>
            </a:r>
          </a:p>
        </p:txBody>
      </p:sp>
    </p:spTree>
    <p:extLst>
      <p:ext uri="{BB962C8B-B14F-4D97-AF65-F5344CB8AC3E}">
        <p14:creationId xmlns:p14="http://schemas.microsoft.com/office/powerpoint/2010/main" val="42068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Human-Computer </a:t>
            </a:r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NZ" dirty="0"/>
              <a:t>As you start developing Windows applications, your goal should be to develop applications that are: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NZ" dirty="0" smtClean="0">
                <a:solidFill>
                  <a:srgbClr val="FFC000"/>
                </a:solidFill>
              </a:rPr>
              <a:t>Usable</a:t>
            </a:r>
            <a:r>
              <a:rPr lang="en-NZ" dirty="0" smtClean="0"/>
              <a:t>:</a:t>
            </a:r>
          </a:p>
          <a:p>
            <a:pPr lvl="2" algn="just"/>
            <a:r>
              <a:rPr lang="en-NZ" dirty="0"/>
              <a:t>that permit users to spot items in the windows quickly, </a:t>
            </a:r>
          </a:p>
          <a:p>
            <a:pPr lvl="2" algn="just"/>
            <a:r>
              <a:rPr lang="en-NZ" dirty="0"/>
              <a:t>and that enable users to interact with your program.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Easy to understand</a:t>
            </a:r>
            <a:endParaRPr lang="en-US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Attractive</a:t>
            </a:r>
          </a:p>
          <a:p>
            <a:pPr algn="just"/>
            <a:r>
              <a:rPr lang="en-NZ" dirty="0">
                <a:solidFill>
                  <a:srgbClr val="92D050"/>
                </a:solidFill>
              </a:rPr>
              <a:t>Human-Computer Interaction (HCI) </a:t>
            </a:r>
            <a:r>
              <a:rPr lang="en-NZ" dirty="0"/>
              <a:t>concentrates on the design and implementation of interactive computing systems for human use</a:t>
            </a:r>
            <a:r>
              <a:rPr lang="en-NZ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908</Words>
  <Application>Microsoft Office PowerPoint</Application>
  <PresentationFormat>Widescreen</PresentationFormat>
  <Paragraphs>87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MS PGothic</vt:lpstr>
      <vt:lpstr>Arial</vt:lpstr>
      <vt:lpstr>Calibri</vt:lpstr>
      <vt:lpstr>Calibri Light</vt:lpstr>
      <vt:lpstr>Tahoma</vt:lpstr>
      <vt:lpstr>Wingdings</vt:lpstr>
      <vt:lpstr>Office Theme</vt:lpstr>
      <vt:lpstr>User Interface Design WPF</vt:lpstr>
      <vt:lpstr>Windows User Interfaces</vt:lpstr>
      <vt:lpstr>Application Execution Flow 1. Windows Console Applications</vt:lpstr>
      <vt:lpstr>Application Execution Flow 1. Windows Console Applications</vt:lpstr>
      <vt:lpstr>Application Execution Flow 2. Windows GUI Applications Graphical User Interface (GUI)</vt:lpstr>
      <vt:lpstr>Application Execution Flow 2. Windows GUI Applications Graphical User Interface (GUI)</vt:lpstr>
      <vt:lpstr>Application Execution Flow 2. Windows GUI Applications Event-Driven</vt:lpstr>
      <vt:lpstr>Application Execution Flow 2. Windows GUI Applications Event-Driven</vt:lpstr>
      <vt:lpstr>Human-Computer Interaction</vt:lpstr>
      <vt:lpstr>Why WPF?</vt:lpstr>
      <vt:lpstr>Extensible Application Markup Language (XAML)</vt:lpstr>
      <vt:lpstr>XAML</vt:lpstr>
      <vt:lpstr>XAML</vt:lpstr>
      <vt:lpstr>XAML Separation of Concern</vt:lpstr>
      <vt:lpstr>XAML Separation of Concern Code-behind Files</vt:lpstr>
    </vt:vector>
  </TitlesOfParts>
  <Company>Manukau Insiture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 WPF</dc:title>
  <dc:creator>Garry Singh</dc:creator>
  <cp:lastModifiedBy>Garry Singh</cp:lastModifiedBy>
  <cp:revision>1</cp:revision>
  <dcterms:created xsi:type="dcterms:W3CDTF">2017-05-07T08:12:01Z</dcterms:created>
  <dcterms:modified xsi:type="dcterms:W3CDTF">2017-05-07T08:17:26Z</dcterms:modified>
</cp:coreProperties>
</file>