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86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0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902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23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729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7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410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071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094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82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528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4E9-44AF-4A3F-8DFC-E24340538099}" type="datetimeFigureOut">
              <a:rPr lang="en-NZ" smtClean="0"/>
              <a:t>7/05/2017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760-D471-4CB1-9E45-000235F629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76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593" y="388324"/>
            <a:ext cx="4097339" cy="1400530"/>
          </a:xfrm>
        </p:spPr>
        <p:txBody>
          <a:bodyPr/>
          <a:lstStyle/>
          <a:p>
            <a:r>
              <a:rPr lang="en-NZ" dirty="0"/>
              <a:t>Common </a:t>
            </a:r>
            <a:r>
              <a:rPr lang="en-NZ" dirty="0" smtClean="0"/>
              <a:t>WPF Control </a:t>
            </a:r>
            <a:r>
              <a:rPr lang="en-NZ" dirty="0"/>
              <a:t>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058" t="10072" r="9444" b="18244"/>
          <a:stretch/>
        </p:blipFill>
        <p:spPr>
          <a:xfrm>
            <a:off x="3605787" y="0"/>
            <a:ext cx="85862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Events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If you </a:t>
            </a:r>
            <a:r>
              <a:rPr lang="en-NZ" dirty="0"/>
              <a:t>don’t want the event to travel further up </a:t>
            </a:r>
            <a:r>
              <a:rPr lang="en-NZ" dirty="0" smtClean="0"/>
              <a:t>the hierarchy</a:t>
            </a:r>
            <a:r>
              <a:rPr lang="en-NZ" dirty="0"/>
              <a:t>, then you simply set the </a:t>
            </a:r>
            <a:r>
              <a:rPr lang="en-NZ" dirty="0" err="1"/>
              <a:t>RoutedEventArgs</a:t>
            </a:r>
            <a:r>
              <a:rPr lang="en-NZ" dirty="0"/>
              <a:t> property Handled to true, and no additional calls </a:t>
            </a:r>
            <a:r>
              <a:rPr lang="en-NZ" dirty="0" smtClean="0"/>
              <a:t>will be </a:t>
            </a:r>
            <a:r>
              <a:rPr lang="en-NZ" dirty="0"/>
              <a:t>made at that point</a:t>
            </a:r>
            <a:r>
              <a:rPr lang="en-NZ" dirty="0" smtClean="0"/>
              <a:t>. For example: </a:t>
            </a:r>
          </a:p>
          <a:p>
            <a:pPr marL="400050" lvl="1" indent="0">
              <a:buNone/>
            </a:pPr>
            <a:r>
              <a:rPr lang="en-NZ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btnShow_Click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NZ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400050" lvl="1" indent="0">
              <a:buNone/>
            </a:pP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400050" lvl="1" indent="0">
              <a:buNone/>
            </a:pP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NZ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e.Handled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NZ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NZ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lblResult.Content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NZ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password is: "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NZ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boxPassword.Password</a:t>
            </a: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N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500" dirty="0"/>
          </a:p>
          <a:p>
            <a:r>
              <a:rPr lang="en-NZ" dirty="0" smtClean="0"/>
              <a:t>When </a:t>
            </a:r>
            <a:r>
              <a:rPr lang="en-NZ" dirty="0"/>
              <a:t>an event travels up the control hierarchy like this, it is called a </a:t>
            </a:r>
            <a:r>
              <a:rPr lang="en-NZ" dirty="0">
                <a:solidFill>
                  <a:srgbClr val="92D050"/>
                </a:solidFill>
              </a:rPr>
              <a:t>bobbling event</a:t>
            </a:r>
            <a:r>
              <a:rPr lang="en-NZ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Events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Example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XAML Routed Event</a:t>
            </a:r>
            <a:endParaRPr lang="en-NZ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 following Window: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106" t="43105" r="13968" b="13943"/>
          <a:stretch/>
        </p:blipFill>
        <p:spPr>
          <a:xfrm>
            <a:off x="285750" y="2439500"/>
            <a:ext cx="11557205" cy="44185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17958" y="4993105"/>
            <a:ext cx="2117558" cy="252663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79032" y="5546558"/>
            <a:ext cx="3156284" cy="320841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032" y="5995736"/>
            <a:ext cx="3252536" cy="252663"/>
          </a:xfrm>
          <a:prstGeom prst="roundRect">
            <a:avLst/>
          </a:prstGeom>
          <a:solidFill>
            <a:srgbClr val="92D05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Events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Example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XAML Routed Event</a:t>
            </a:r>
            <a:endParaRPr lang="en-NZ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Code the event handlers:</a:t>
            </a:r>
          </a:p>
          <a:p>
            <a:pPr marL="400050" lvl="1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routedEventEnabled_KeyDown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NZ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"Button 1 </a:t>
            </a:r>
            <a:r>
              <a:rPr lang="en-N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KeyDown</a:t>
            </a:r>
            <a:r>
              <a:rPr lang="en-N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 Fires."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routedEventDisabled_KeyDown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NZ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"Button 2 </a:t>
            </a:r>
            <a:r>
              <a:rPr lang="en-N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KeyDown</a:t>
            </a:r>
            <a:r>
              <a:rPr lang="en-N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 Fires."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e.Handled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Window_KeyDown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NZ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N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"Windows </a:t>
            </a:r>
            <a:r>
              <a:rPr lang="en-N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KeyDown</a:t>
            </a:r>
            <a:r>
              <a:rPr lang="en-N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 Fires."</a:t>
            </a: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Events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Example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XAML Routed Event</a:t>
            </a:r>
            <a:endParaRPr lang="en-NZ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code.</a:t>
            </a:r>
          </a:p>
          <a:p>
            <a:r>
              <a:rPr lang="en-US" dirty="0" smtClean="0"/>
              <a:t>Press Button 1 and then press any key on your keyboard.</a:t>
            </a:r>
          </a:p>
          <a:p>
            <a:r>
              <a:rPr lang="en-US" dirty="0" smtClean="0"/>
              <a:t>Press Button 2 </a:t>
            </a:r>
            <a:r>
              <a:rPr lang="en-US" dirty="0"/>
              <a:t>and then press any key on your </a:t>
            </a:r>
            <a:r>
              <a:rPr lang="en-US" dirty="0" smtClean="0"/>
              <a:t>keyboard.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478088" cy="1400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WPF Project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72" y="2062896"/>
            <a:ext cx="3124198" cy="4195481"/>
          </a:xfrm>
        </p:spPr>
        <p:txBody>
          <a:bodyPr/>
          <a:lstStyle/>
          <a:p>
            <a:pPr algn="l"/>
            <a:r>
              <a:rPr lang="en-US" dirty="0" smtClean="0"/>
              <a:t>Run VS and go to File-&gt;New Project.</a:t>
            </a:r>
          </a:p>
          <a:p>
            <a:pPr algn="l"/>
            <a:r>
              <a:rPr lang="en-US" dirty="0" smtClean="0"/>
              <a:t>From the New Project windows select WPF Application.</a:t>
            </a:r>
            <a:endParaRPr lang="en-NZ" dirty="0" smtClean="0"/>
          </a:p>
          <a:p>
            <a:pPr algn="l"/>
            <a:r>
              <a:rPr lang="en-US" dirty="0" smtClean="0"/>
              <a:t>Enter your application name and press 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574" t="17407" r="14455" b="21852"/>
          <a:stretch/>
        </p:blipFill>
        <p:spPr>
          <a:xfrm>
            <a:off x="3202580" y="452718"/>
            <a:ext cx="9067801" cy="6248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85158" y="5216434"/>
            <a:ext cx="2771505" cy="19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ounded Rectangle 6"/>
          <p:cNvSpPr/>
          <p:nvPr/>
        </p:nvSpPr>
        <p:spPr>
          <a:xfrm>
            <a:off x="3185157" y="5473337"/>
            <a:ext cx="2771505" cy="19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ounded Rectangle 7"/>
          <p:cNvSpPr/>
          <p:nvPr/>
        </p:nvSpPr>
        <p:spPr>
          <a:xfrm>
            <a:off x="3185157" y="5926118"/>
            <a:ext cx="2771505" cy="19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6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478088" cy="1400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WPF Project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8404"/>
            <a:ext cx="3124198" cy="4195481"/>
          </a:xfrm>
        </p:spPr>
        <p:txBody>
          <a:bodyPr/>
          <a:lstStyle/>
          <a:p>
            <a:pPr algn="l"/>
            <a:r>
              <a:rPr lang="en-US" dirty="0" smtClean="0"/>
              <a:t>Run VS and go to File-&gt;New Project.</a:t>
            </a:r>
          </a:p>
          <a:p>
            <a:pPr algn="l"/>
            <a:r>
              <a:rPr lang="en-US" dirty="0" smtClean="0"/>
              <a:t>From the New Project windows select WPF Application.</a:t>
            </a:r>
            <a:endParaRPr lang="en-NZ" dirty="0" smtClean="0"/>
          </a:p>
          <a:p>
            <a:pPr algn="l"/>
            <a:r>
              <a:rPr lang="en-US" dirty="0" smtClean="0"/>
              <a:t>Enter your application name and press 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58" y="5216434"/>
            <a:ext cx="2771505" cy="19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ounded Rectangle 6"/>
          <p:cNvSpPr/>
          <p:nvPr/>
        </p:nvSpPr>
        <p:spPr>
          <a:xfrm>
            <a:off x="3185157" y="5473337"/>
            <a:ext cx="2771505" cy="19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ounded Rectangle 7"/>
          <p:cNvSpPr/>
          <p:nvPr/>
        </p:nvSpPr>
        <p:spPr>
          <a:xfrm>
            <a:off x="3185157" y="5926118"/>
            <a:ext cx="2771505" cy="19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1722" b="3333"/>
          <a:stretch/>
        </p:blipFill>
        <p:spPr>
          <a:xfrm>
            <a:off x="0" y="125"/>
            <a:ext cx="12264850" cy="6686425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942974" y="1247775"/>
            <a:ext cx="1400175" cy="723900"/>
          </a:xfrm>
          <a:prstGeom prst="wedgeEllipseCallout">
            <a:avLst>
              <a:gd name="adj1" fmla="val -56798"/>
              <a:gd name="adj2" fmla="val -63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Toolbox</a:t>
            </a:r>
            <a:endParaRPr lang="en-NZ" sz="1600" dirty="0"/>
          </a:p>
        </p:txBody>
      </p:sp>
      <p:sp>
        <p:nvSpPr>
          <p:cNvPr id="12" name="Oval Callout 11"/>
          <p:cNvSpPr/>
          <p:nvPr/>
        </p:nvSpPr>
        <p:spPr>
          <a:xfrm>
            <a:off x="7105650" y="2396917"/>
            <a:ext cx="1543049" cy="723900"/>
          </a:xfrm>
          <a:prstGeom prst="wedgeEllipseCallout">
            <a:avLst>
              <a:gd name="adj1" fmla="val -56798"/>
              <a:gd name="adj2" fmla="val -63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 Designer</a:t>
            </a:r>
            <a:endParaRPr lang="en-NZ" sz="1600" dirty="0"/>
          </a:p>
        </p:txBody>
      </p:sp>
      <p:sp>
        <p:nvSpPr>
          <p:cNvPr id="13" name="Oval Callout 12"/>
          <p:cNvSpPr/>
          <p:nvPr/>
        </p:nvSpPr>
        <p:spPr>
          <a:xfrm>
            <a:off x="5046573" y="4136144"/>
            <a:ext cx="1400175" cy="904506"/>
          </a:xfrm>
          <a:prstGeom prst="wedgeEllipseCallout">
            <a:avLst>
              <a:gd name="adj1" fmla="val -78567"/>
              <a:gd name="adj2" fmla="val 55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XAML Editor</a:t>
            </a:r>
            <a:endParaRPr lang="en-NZ" sz="1600" dirty="0"/>
          </a:p>
        </p:txBody>
      </p:sp>
      <p:sp>
        <p:nvSpPr>
          <p:cNvPr id="14" name="Oval Callout 13"/>
          <p:cNvSpPr/>
          <p:nvPr/>
        </p:nvSpPr>
        <p:spPr>
          <a:xfrm>
            <a:off x="8496299" y="1063417"/>
            <a:ext cx="1400175" cy="723900"/>
          </a:xfrm>
          <a:prstGeom prst="wedgeEllipseCallout">
            <a:avLst>
              <a:gd name="adj1" fmla="val 6633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Solution Explorer</a:t>
            </a:r>
            <a:endParaRPr lang="en-NZ" sz="1600" dirty="0"/>
          </a:p>
        </p:txBody>
      </p:sp>
      <p:sp>
        <p:nvSpPr>
          <p:cNvPr id="15" name="Oval Callout 14"/>
          <p:cNvSpPr/>
          <p:nvPr/>
        </p:nvSpPr>
        <p:spPr>
          <a:xfrm>
            <a:off x="8124825" y="3390900"/>
            <a:ext cx="1644473" cy="846033"/>
          </a:xfrm>
          <a:prstGeom prst="wedgeEllipseCallout">
            <a:avLst>
              <a:gd name="adj1" fmla="val 67995"/>
              <a:gd name="adj2" fmla="val -102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Properties Panel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4261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Example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WPF project and name your project.</a:t>
            </a:r>
          </a:p>
          <a:p>
            <a:r>
              <a:rPr lang="en-US" dirty="0" smtClean="0"/>
              <a:t>Design the following interface: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104" t="25927" r="26902" b="58981"/>
          <a:stretch/>
        </p:blipFill>
        <p:spPr>
          <a:xfrm>
            <a:off x="3819525" y="3038475"/>
            <a:ext cx="406717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Example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VS doesn’t assign any name to the controls that you put on the Window. </a:t>
            </a:r>
            <a:r>
              <a:rPr lang="en-US" dirty="0" smtClean="0"/>
              <a:t>However, you need to assign them if you want to access them via code behind. </a:t>
            </a:r>
          </a:p>
          <a:p>
            <a:r>
              <a:rPr lang="en-US" dirty="0" smtClean="0"/>
              <a:t>You can do so by adding  x:Name=“</a:t>
            </a:r>
            <a:r>
              <a:rPr lang="en-US" i="1" dirty="0" smtClean="0"/>
              <a:t>controlName</a:t>
            </a:r>
            <a:r>
              <a:rPr lang="en-US" dirty="0" smtClean="0"/>
              <a:t>” property to each control: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026" t="67499" r="17469" b="11852"/>
          <a:stretch/>
        </p:blipFill>
        <p:spPr>
          <a:xfrm>
            <a:off x="37789" y="4133849"/>
            <a:ext cx="12085949" cy="24479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19200" y="5191126"/>
            <a:ext cx="1352550" cy="185736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ounded Rectangle 7"/>
          <p:cNvSpPr/>
          <p:nvPr/>
        </p:nvSpPr>
        <p:spPr>
          <a:xfrm>
            <a:off x="1563687" y="5390796"/>
            <a:ext cx="1627188" cy="185736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ounded Rectangle 8"/>
          <p:cNvSpPr/>
          <p:nvPr/>
        </p:nvSpPr>
        <p:spPr>
          <a:xfrm>
            <a:off x="1152524" y="5576532"/>
            <a:ext cx="1419225" cy="199670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01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9231" t="36984" r="289" b="43827"/>
          <a:stretch/>
        </p:blipFill>
        <p:spPr>
          <a:xfrm>
            <a:off x="6429829" y="2946400"/>
            <a:ext cx="4901498" cy="294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Example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183187" cy="4195481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btnShow</a:t>
            </a:r>
            <a:r>
              <a:rPr lang="en-US" dirty="0" smtClean="0"/>
              <a:t> button by clicking on its name in order to view it’s properties.</a:t>
            </a:r>
          </a:p>
          <a:p>
            <a:r>
              <a:rPr lang="en-US" dirty="0" smtClean="0"/>
              <a:t>On properties panel, click on event, then double click in front of “Click event”: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10565" y="3385344"/>
            <a:ext cx="900010" cy="177006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ounded Rectangle 7"/>
          <p:cNvSpPr/>
          <p:nvPr/>
        </p:nvSpPr>
        <p:spPr>
          <a:xfrm>
            <a:off x="10915649" y="3292475"/>
            <a:ext cx="415677" cy="355599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ounded Rectangle 8"/>
          <p:cNvSpPr/>
          <p:nvPr/>
        </p:nvSpPr>
        <p:spPr>
          <a:xfrm>
            <a:off x="8410575" y="4050823"/>
            <a:ext cx="2286000" cy="159227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Double click here</a:t>
            </a:r>
            <a:endParaRPr lang="en-N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Example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opens the code behind and creates and event handler. You can instruct your program to response to this event.</a:t>
            </a:r>
          </a:p>
          <a:p>
            <a:r>
              <a:rPr lang="en-US" dirty="0" smtClean="0"/>
              <a:t>Write the following code inside the event handler: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the program and test it: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837" t="46759" r="35373" b="46575"/>
          <a:stretch/>
        </p:blipFill>
        <p:spPr>
          <a:xfrm>
            <a:off x="2497976" y="3438524"/>
            <a:ext cx="6807949" cy="1008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1502" t="38148" r="25372" b="45926"/>
          <a:stretch/>
        </p:blipFill>
        <p:spPr>
          <a:xfrm>
            <a:off x="5514974" y="4528603"/>
            <a:ext cx="5028909" cy="200554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02254" y="3942816"/>
            <a:ext cx="6402705" cy="219881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Do not delete an event </a:t>
            </a:r>
            <a:r>
              <a:rPr lang="en-US" smtClean="0">
                <a:solidFill>
                  <a:schemeClr val="accent3"/>
                </a:solidFill>
              </a:rPr>
              <a:t>handler only </a:t>
            </a:r>
            <a:r>
              <a:rPr lang="en-US" dirty="0" smtClean="0">
                <a:solidFill>
                  <a:schemeClr val="accent3"/>
                </a:solidFill>
              </a:rPr>
              <a:t>from the code.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You must delete a handler both from the code behind and XAML:</a:t>
            </a:r>
          </a:p>
          <a:p>
            <a:endParaRPr lang="en-NZ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9026" t="67499" r="17469" b="11852"/>
          <a:stretch/>
        </p:blipFill>
        <p:spPr>
          <a:xfrm>
            <a:off x="37789" y="3267074"/>
            <a:ext cx="12085949" cy="24479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976327" y="4305299"/>
            <a:ext cx="1691798" cy="219075"/>
          </a:xfrm>
          <a:prstGeom prst="roundRect">
            <a:avLst/>
          </a:prstGeom>
          <a:solidFill>
            <a:srgbClr val="92D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74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Events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WPF uses events that are called </a:t>
            </a:r>
            <a:r>
              <a:rPr lang="en-NZ" dirty="0">
                <a:solidFill>
                  <a:srgbClr val="92D050"/>
                </a:solidFill>
              </a:rPr>
              <a:t>routed events</a:t>
            </a:r>
            <a:r>
              <a:rPr lang="en-NZ" dirty="0"/>
              <a:t>. </a:t>
            </a:r>
            <a:endParaRPr lang="en-NZ" dirty="0" smtClean="0"/>
          </a:p>
          <a:p>
            <a:pPr lvl="1"/>
            <a:r>
              <a:rPr lang="en-NZ" dirty="0" smtClean="0"/>
              <a:t>A </a:t>
            </a:r>
            <a:r>
              <a:rPr lang="en-NZ" dirty="0"/>
              <a:t>standard .NET event is handled by the code that </a:t>
            </a:r>
            <a:r>
              <a:rPr lang="en-NZ" dirty="0" smtClean="0"/>
              <a:t>has explicitly </a:t>
            </a:r>
            <a:r>
              <a:rPr lang="en-NZ" dirty="0"/>
              <a:t>subscribed to it and it is sent only to those subscribers. </a:t>
            </a:r>
            <a:endParaRPr lang="en-NZ" dirty="0" smtClean="0"/>
          </a:p>
          <a:p>
            <a:pPr lvl="1"/>
            <a:r>
              <a:rPr lang="en-NZ" dirty="0" smtClean="0"/>
              <a:t>Routed </a:t>
            </a:r>
            <a:r>
              <a:rPr lang="en-NZ" dirty="0"/>
              <a:t>events are different in that they </a:t>
            </a:r>
            <a:r>
              <a:rPr lang="en-NZ" dirty="0" smtClean="0"/>
              <a:t>can send </a:t>
            </a:r>
            <a:r>
              <a:rPr lang="en-NZ" dirty="0"/>
              <a:t>the event to all controls in the hierarchy in which the control participates</a:t>
            </a:r>
            <a:r>
              <a:rPr lang="en-NZ" dirty="0" smtClean="0"/>
              <a:t>. </a:t>
            </a:r>
          </a:p>
          <a:p>
            <a:r>
              <a:rPr lang="en-NZ" dirty="0" smtClean="0"/>
              <a:t>A </a:t>
            </a:r>
            <a:r>
              <a:rPr lang="en-NZ" dirty="0"/>
              <a:t>routed event can travel up and down the hierarchy of the control on which the event occurred. </a:t>
            </a:r>
            <a:endParaRPr lang="en-NZ" dirty="0" smtClean="0"/>
          </a:p>
          <a:p>
            <a:r>
              <a:rPr lang="en-NZ" dirty="0" smtClean="0"/>
              <a:t>So</a:t>
            </a:r>
            <a:r>
              <a:rPr lang="en-NZ" dirty="0"/>
              <a:t>, if </a:t>
            </a:r>
            <a:r>
              <a:rPr lang="en-NZ" dirty="0" smtClean="0"/>
              <a:t>you right-click </a:t>
            </a:r>
            <a:r>
              <a:rPr lang="en-NZ" dirty="0"/>
              <a:t>a button, the </a:t>
            </a:r>
            <a:r>
              <a:rPr lang="en-NZ" dirty="0" err="1"/>
              <a:t>MouseRightButtonDown</a:t>
            </a:r>
            <a:r>
              <a:rPr lang="en-NZ" dirty="0"/>
              <a:t> event will </a:t>
            </a:r>
            <a:r>
              <a:rPr lang="en-NZ" dirty="0" smtClean="0"/>
              <a:t>first </a:t>
            </a:r>
            <a:r>
              <a:rPr lang="en-NZ" dirty="0"/>
              <a:t>be sent to the button itself, then to </a:t>
            </a:r>
            <a:r>
              <a:rPr lang="en-NZ" dirty="0" smtClean="0"/>
              <a:t>the parent </a:t>
            </a:r>
            <a:r>
              <a:rPr lang="en-NZ" dirty="0"/>
              <a:t>of the control — in the case of the earlier example, the Grid control. If this doesn’t handle it, then </a:t>
            </a:r>
            <a:r>
              <a:rPr lang="en-NZ" dirty="0" smtClean="0"/>
              <a:t>the event </a:t>
            </a:r>
            <a:r>
              <a:rPr lang="en-NZ" dirty="0"/>
              <a:t>is </a:t>
            </a:r>
            <a:r>
              <a:rPr lang="en-NZ" dirty="0" smtClean="0"/>
              <a:t>finally </a:t>
            </a:r>
            <a:r>
              <a:rPr lang="en-NZ" dirty="0"/>
              <a:t>sent to the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Common WPF Control Events</vt:lpstr>
      <vt:lpstr>Creating a WPF Project</vt:lpstr>
      <vt:lpstr>Creating a WPF Project</vt:lpstr>
      <vt:lpstr>XAML Example 1</vt:lpstr>
      <vt:lpstr>XAML Example 1</vt:lpstr>
      <vt:lpstr>XAML Example 1</vt:lpstr>
      <vt:lpstr>XAML Example 1</vt:lpstr>
      <vt:lpstr>Warning</vt:lpstr>
      <vt:lpstr>Routed Events</vt:lpstr>
      <vt:lpstr>Routed Events</vt:lpstr>
      <vt:lpstr>Routed Events Example XAML Routed Event</vt:lpstr>
      <vt:lpstr>Routed Events Example XAML Routed Event</vt:lpstr>
      <vt:lpstr>Routed Events Example XAML Routed Event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WPF Control Events</dc:title>
  <dc:creator>Garry Singh</dc:creator>
  <cp:lastModifiedBy>Garry Singh</cp:lastModifiedBy>
  <cp:revision>1</cp:revision>
  <dcterms:created xsi:type="dcterms:W3CDTF">2017-05-07T08:16:00Z</dcterms:created>
  <dcterms:modified xsi:type="dcterms:W3CDTF">2017-05-07T08:22:32Z</dcterms:modified>
</cp:coreProperties>
</file>