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00" r:id="rId2"/>
    <p:sldId id="335" r:id="rId3"/>
    <p:sldId id="337" r:id="rId4"/>
    <p:sldId id="338" r:id="rId5"/>
    <p:sldId id="408" r:id="rId6"/>
    <p:sldId id="339" r:id="rId7"/>
    <p:sldId id="340" r:id="rId8"/>
    <p:sldId id="336" r:id="rId9"/>
    <p:sldId id="341" r:id="rId10"/>
    <p:sldId id="342" r:id="rId11"/>
    <p:sldId id="404" r:id="rId12"/>
    <p:sldId id="405" r:id="rId13"/>
    <p:sldId id="406" r:id="rId14"/>
    <p:sldId id="407" r:id="rId15"/>
    <p:sldId id="409" r:id="rId16"/>
    <p:sldId id="410" r:id="rId17"/>
    <p:sldId id="411" r:id="rId18"/>
    <p:sldId id="413" r:id="rId19"/>
    <p:sldId id="414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Reza Shahamiri" initials="SR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16EB24C-9661-4E55-8949-5984BC0E611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BDC33C-0649-44A7-A2A6-C873ADDD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57B80DA-857D-4955-8E4D-925305C702D2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1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87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2320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82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63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E5D1AE3F-D3B5-4C9A-B1DD-CF89A28D4A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2C40095-264D-4FD7-8140-EAEC9487EB85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4C70FE0-20B3-426D-A98B-858B1AE19F38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5E400AA-8ED4-4088-B6EC-7A40FB8F31CC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556FE61-6787-4648-BC3C-5D66F2F18D39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956ABC8-461B-4637-A6A6-7A245CD1B621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B991DED-5128-407D-947E-F4EB5EE11E0A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676400"/>
            <a:ext cx="8153400" cy="22098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92D050"/>
                </a:solidFill>
              </a:rPr>
              <a:t>Data Access with ADO.NET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114800"/>
            <a:ext cx="7924800" cy="1524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C000"/>
                </a:solidFill>
              </a:rPr>
              <a:t>Lecturer: </a:t>
            </a:r>
            <a:r>
              <a:rPr lang="en-US" altLang="en-US" dirty="0" smtClean="0">
                <a:solidFill>
                  <a:srgbClr val="FFC000"/>
                </a:solidFill>
              </a:rPr>
              <a:t>Garry </a:t>
            </a:r>
            <a:r>
              <a:rPr lang="en-US" altLang="en-US" dirty="0" err="1" smtClean="0">
                <a:solidFill>
                  <a:srgbClr val="FFC000"/>
                </a:solidFill>
              </a:rPr>
              <a:t>singh</a:t>
            </a:r>
            <a:endParaRPr lang="en-US" altLang="en-US" dirty="0">
              <a:solidFill>
                <a:srgbClr val="FFC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C000"/>
                </a:solidFill>
              </a:rPr>
              <a:t>Manukau Institute of Technology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1546225" y="304801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FBAC8"/>
              </a:buClr>
              <a:buSzPct val="70000"/>
              <a:buFont typeface="Monotype Sorts" pitchFamily="-84" charset="2"/>
              <a:buChar char="u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FBAC8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+mn-lt"/>
              </a:rPr>
              <a:t>Database Application Development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69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8028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ADO.NET </a:t>
            </a:r>
            <a:r>
              <a:rPr lang="en-US" sz="3600" dirty="0" smtClean="0">
                <a:solidFill>
                  <a:srgbClr val="92D050"/>
                </a:solidFill>
              </a:rPr>
              <a:t>Data Providers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738" y="1255594"/>
            <a:ext cx="9686608" cy="5158854"/>
          </a:xfrm>
        </p:spPr>
        <p:txBody>
          <a:bodyPr>
            <a:noAutofit/>
          </a:bodyPr>
          <a:lstStyle/>
          <a:p>
            <a:pPr algn="just"/>
            <a:r>
              <a:rPr lang="en-NZ" sz="2400" dirty="0"/>
              <a:t>Data Providers are collections of classes that provide access to various databases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For </a:t>
            </a:r>
            <a:r>
              <a:rPr lang="en-NZ" sz="2400" dirty="0"/>
              <a:t>different RDBMS systems different Data Providers are available </a:t>
            </a:r>
            <a:endParaRPr lang="en-NZ" sz="24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Each </a:t>
            </a:r>
            <a:r>
              <a:rPr lang="en-NZ" sz="2400" dirty="0"/>
              <a:t>provider uses vendor-specific protocols to talk to the database server</a:t>
            </a:r>
          </a:p>
          <a:p>
            <a:pPr algn="just"/>
            <a:r>
              <a:rPr lang="en-NZ" sz="2400" dirty="0" smtClean="0"/>
              <a:t>Data </a:t>
            </a:r>
            <a:r>
              <a:rPr lang="en-NZ" sz="2400" dirty="0"/>
              <a:t>providers define several common objects: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Connection </a:t>
            </a:r>
            <a:r>
              <a:rPr lang="en-NZ" sz="2400" dirty="0"/>
              <a:t>– to connect to the database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Command </a:t>
            </a:r>
            <a:r>
              <a:rPr lang="en-NZ" sz="2400" dirty="0"/>
              <a:t>– to execute an SQL command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 </a:t>
            </a:r>
            <a:r>
              <a:rPr lang="en-NZ" sz="2400" dirty="0" err="1"/>
              <a:t>DataReader</a:t>
            </a:r>
            <a:r>
              <a:rPr lang="en-NZ" sz="2400" dirty="0"/>
              <a:t> – to retrieve data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Entity </a:t>
            </a:r>
            <a:r>
              <a:rPr lang="en-NZ" sz="2400" dirty="0"/>
              <a:t>Framework support (optionally)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993945"/>
          </a:xfrm>
        </p:spPr>
        <p:txBody>
          <a:bodyPr/>
          <a:lstStyle/>
          <a:p>
            <a:r>
              <a:rPr lang="en-US" sz="3200" dirty="0"/>
              <a:t>Data Providers in ADO.NET </a:t>
            </a:r>
            <a:endParaRPr lang="en-NZ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06" y="1542198"/>
            <a:ext cx="9393272" cy="4506532"/>
          </a:xfrm>
        </p:spPr>
        <p:txBody>
          <a:bodyPr>
            <a:normAutofit/>
          </a:bodyPr>
          <a:lstStyle/>
          <a:p>
            <a:r>
              <a:rPr lang="en-US" sz="2400" dirty="0"/>
              <a:t>Several standard ADO.NET Data Providers come as part of .NET Framework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SqlClient</a:t>
            </a:r>
            <a:r>
              <a:rPr lang="en-US" sz="2400" dirty="0" smtClean="0"/>
              <a:t> </a:t>
            </a:r>
            <a:r>
              <a:rPr lang="en-US" sz="2400" dirty="0"/>
              <a:t>– accessing SQL Server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OleDB</a:t>
            </a:r>
            <a:r>
              <a:rPr lang="en-US" sz="2400" dirty="0" smtClean="0"/>
              <a:t> </a:t>
            </a:r>
            <a:r>
              <a:rPr lang="en-US" sz="2400" dirty="0"/>
              <a:t>– accessing standard OLE DB data sources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Odbc</a:t>
            </a:r>
            <a:r>
              <a:rPr lang="en-US" sz="2400" dirty="0" smtClean="0"/>
              <a:t> </a:t>
            </a:r>
            <a:r>
              <a:rPr lang="en-US" sz="2400" dirty="0"/>
              <a:t>– accessing standard ODBC data sources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Oracle </a:t>
            </a:r>
            <a:r>
              <a:rPr lang="en-US" sz="2400" dirty="0"/>
              <a:t>– accessing Oracle database </a:t>
            </a:r>
            <a:endParaRPr lang="en-US" sz="2400" dirty="0" smtClean="0"/>
          </a:p>
          <a:p>
            <a:r>
              <a:rPr lang="en-US" sz="2400" dirty="0" smtClean="0"/>
              <a:t>Third </a:t>
            </a:r>
            <a:r>
              <a:rPr lang="en-US" sz="2400" dirty="0"/>
              <a:t>party Data Providers are available for: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MySQL</a:t>
            </a:r>
            <a:r>
              <a:rPr lang="en-US" sz="2400" dirty="0"/>
              <a:t>, PostgreSQL, </a:t>
            </a:r>
            <a:r>
              <a:rPr lang="en-US" sz="2400" dirty="0" err="1"/>
              <a:t>Interbase</a:t>
            </a:r>
            <a:r>
              <a:rPr lang="en-US" sz="2400" dirty="0"/>
              <a:t>, DB2, SQLite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Other RDBMS systems and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Third Party </a:t>
            </a:r>
            <a:r>
              <a:rPr lang="en-US" sz="3200" dirty="0" smtClean="0">
                <a:solidFill>
                  <a:schemeClr val="accent1"/>
                </a:solidFill>
              </a:rPr>
              <a:t>Data </a:t>
            </a:r>
            <a:r>
              <a:rPr lang="en-US" sz="3200" dirty="0">
                <a:solidFill>
                  <a:schemeClr val="accent1"/>
                </a:solidFill>
              </a:rPr>
              <a:t>Providers </a:t>
            </a:r>
            <a:endParaRPr lang="en-NZ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5028"/>
            <a:ext cx="9249229" cy="4583374"/>
          </a:xfrm>
        </p:spPr>
        <p:txBody>
          <a:bodyPr>
            <a:normAutofit/>
          </a:bodyPr>
          <a:lstStyle/>
          <a:p>
            <a:r>
              <a:rPr lang="en-US" sz="2400" dirty="0"/>
              <a:t> ADO.NET Driver for MySQL (Connector/NET)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http</a:t>
            </a:r>
            <a:r>
              <a:rPr lang="en-US" sz="2400" dirty="0"/>
              <a:t>://www.mysql.com/products/connector/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Supports </a:t>
            </a:r>
            <a:r>
              <a:rPr lang="en-US" sz="2400" dirty="0"/>
              <a:t>Entity Framework (from version 6.0) </a:t>
            </a:r>
            <a:endParaRPr lang="en-US" sz="2400" dirty="0" smtClean="0"/>
          </a:p>
          <a:p>
            <a:r>
              <a:rPr lang="en-US" sz="2400" dirty="0" smtClean="0"/>
              <a:t>Oracle </a:t>
            </a:r>
            <a:r>
              <a:rPr lang="en-US" sz="2400" dirty="0"/>
              <a:t>Data Provider for .NET (ODP.NET</a:t>
            </a:r>
            <a:r>
              <a:rPr lang="en-US" sz="24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http</a:t>
            </a:r>
            <a:r>
              <a:rPr lang="en-US" sz="2400" dirty="0"/>
              <a:t>://www.oracle.com/technetwork/topics/dotnet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Does </a:t>
            </a:r>
            <a:r>
              <a:rPr lang="en-US" sz="2400" dirty="0"/>
              <a:t>not support Entity Framework 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/>
              <a:t>NET Data Provider for PostgreSQL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http</a:t>
            </a:r>
            <a:r>
              <a:rPr lang="en-US" sz="2400" dirty="0"/>
              <a:t>://npgsql.projects.postgresql.org/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Supports </a:t>
            </a:r>
            <a:r>
              <a:rPr lang="en-US" sz="2400" dirty="0"/>
              <a:t>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078567"/>
          </a:xfrm>
        </p:spPr>
        <p:txBody>
          <a:bodyPr/>
          <a:lstStyle/>
          <a:p>
            <a:r>
              <a:rPr lang="en-US" sz="3200" dirty="0"/>
              <a:t>Standard Data Provider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698079"/>
            <a:ext cx="8947522" cy="4195481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System.Data.SqlClient</a:t>
            </a:r>
            <a:r>
              <a:rPr lang="en-US" sz="2400" dirty="0"/>
              <a:t> and </a:t>
            </a:r>
            <a:r>
              <a:rPr lang="en-US" sz="2400" dirty="0" err="1"/>
              <a:t>System.Data.SqlTypes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Data </a:t>
            </a:r>
            <a:r>
              <a:rPr lang="en-US" sz="2400" dirty="0"/>
              <a:t>Provider classes for accessing SQL Server</a:t>
            </a:r>
          </a:p>
          <a:p>
            <a:r>
              <a:rPr lang="en-US" sz="2400" dirty="0" err="1" smtClean="0"/>
              <a:t>System.Data.OleDb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Classes </a:t>
            </a:r>
            <a:r>
              <a:rPr lang="en-US" sz="2400" dirty="0"/>
              <a:t>for accessing OLE DB data sources</a:t>
            </a:r>
          </a:p>
          <a:p>
            <a:r>
              <a:rPr lang="en-US" sz="2400" dirty="0" err="1" smtClean="0"/>
              <a:t>System.Data.Odbc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Classes </a:t>
            </a:r>
            <a:r>
              <a:rPr lang="en-US" sz="2400" dirty="0"/>
              <a:t>for accessing ODBC data sources</a:t>
            </a:r>
          </a:p>
          <a:p>
            <a:r>
              <a:rPr lang="en-US" sz="2400" dirty="0" err="1" smtClean="0"/>
              <a:t>System.Data.Oracle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Classes </a:t>
            </a:r>
            <a:r>
              <a:rPr lang="en-US" sz="2400" dirty="0"/>
              <a:t>for accessing Oracle databases</a:t>
            </a:r>
          </a:p>
          <a:p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42" y="1063418"/>
            <a:ext cx="9083300" cy="49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79" y="846161"/>
            <a:ext cx="8570794" cy="49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13" y="832513"/>
            <a:ext cx="9103056" cy="50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7" y="914399"/>
            <a:ext cx="8925636" cy="49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816524"/>
          </a:xfrm>
        </p:spPr>
        <p:txBody>
          <a:bodyPr/>
          <a:lstStyle/>
          <a:p>
            <a:r>
              <a:rPr lang="en-US" sz="3200" dirty="0" smtClean="0"/>
              <a:t>SQL Client Data Provider</a:t>
            </a:r>
            <a:endParaRPr lang="en-NZ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5028"/>
            <a:ext cx="9249229" cy="4583374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SqlClient</a:t>
            </a:r>
            <a:r>
              <a:rPr lang="en-US" sz="2400" dirty="0"/>
              <a:t> Data Provider</a:t>
            </a:r>
          </a:p>
          <a:p>
            <a:r>
              <a:rPr lang="en-US" sz="2400" dirty="0" err="1" smtClean="0"/>
              <a:t>SqlConnection</a:t>
            </a:r>
            <a:r>
              <a:rPr lang="en-US" sz="24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Establish </a:t>
            </a:r>
            <a:r>
              <a:rPr lang="en-US" sz="2400" dirty="0"/>
              <a:t>database connection to SQL Server </a:t>
            </a:r>
            <a:endParaRPr lang="en-US" sz="2400" dirty="0" smtClean="0"/>
          </a:p>
          <a:p>
            <a:r>
              <a:rPr lang="en-US" sz="2400" dirty="0" err="1" smtClean="0"/>
              <a:t>SqlCommand</a:t>
            </a:r>
            <a:r>
              <a:rPr lang="en-US" sz="24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Executes </a:t>
            </a:r>
            <a:r>
              <a:rPr lang="en-US" sz="2400" dirty="0"/>
              <a:t>SQL commands on the SQL Server through an established connection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Could </a:t>
            </a:r>
            <a:r>
              <a:rPr lang="en-US" sz="2400" dirty="0"/>
              <a:t>accept parameters (</a:t>
            </a:r>
            <a:r>
              <a:rPr lang="en-US" sz="2400" dirty="0" err="1"/>
              <a:t>SQLParameter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err="1" smtClean="0"/>
              <a:t>SqlDataReader</a:t>
            </a:r>
            <a:r>
              <a:rPr lang="en-US" sz="24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Retrieves </a:t>
            </a:r>
            <a:r>
              <a:rPr lang="en-US" sz="2400" dirty="0"/>
              <a:t>data (record set) from SQL Server as a result of SQL query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31" y="2977554"/>
            <a:ext cx="6716537" cy="816524"/>
          </a:xfrm>
        </p:spPr>
        <p:txBody>
          <a:bodyPr/>
          <a:lstStyle/>
          <a:p>
            <a:pPr algn="ctr"/>
            <a:r>
              <a:rPr lang="en-US" sz="3200" dirty="0" smtClean="0"/>
              <a:t>LIVE DEMO</a:t>
            </a:r>
            <a:endParaRPr lang="en-NZ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939354"/>
          </a:xfrm>
        </p:spPr>
        <p:txBody>
          <a:bodyPr>
            <a:normAutofit/>
          </a:bodyPr>
          <a:lstStyle/>
          <a:p>
            <a:r>
              <a:rPr lang="en-US" sz="3600" dirty="0"/>
              <a:t>Data Access Models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33" y="1547954"/>
            <a:ext cx="9686608" cy="2628262"/>
          </a:xfrm>
        </p:spPr>
        <p:txBody>
          <a:bodyPr>
            <a:noAutofit/>
          </a:bodyPr>
          <a:lstStyle/>
          <a:p>
            <a:pPr algn="just"/>
            <a:r>
              <a:rPr lang="en-NZ" sz="2400" dirty="0"/>
              <a:t>Connected Model</a:t>
            </a:r>
          </a:p>
          <a:p>
            <a:pPr lvl="1" algn="just"/>
            <a:r>
              <a:rPr lang="en-NZ" sz="2400" dirty="0"/>
              <a:t> </a:t>
            </a:r>
            <a:r>
              <a:rPr lang="en-NZ" sz="2400" dirty="0" smtClean="0"/>
              <a:t>Connected </a:t>
            </a:r>
            <a:r>
              <a:rPr lang="en-NZ" sz="2400" dirty="0"/>
              <a:t>data access model </a:t>
            </a:r>
            <a:endParaRPr lang="en-NZ" sz="2400" dirty="0" smtClean="0"/>
          </a:p>
          <a:p>
            <a:pPr lvl="3" algn="just"/>
            <a:r>
              <a:rPr lang="en-NZ" sz="2400" dirty="0" smtClean="0"/>
              <a:t>Applicable </a:t>
            </a:r>
            <a:r>
              <a:rPr lang="en-NZ" sz="2400" dirty="0"/>
              <a:t>to an environment where the database is </a:t>
            </a:r>
            <a:r>
              <a:rPr lang="en-NZ" sz="2400" dirty="0" smtClean="0"/>
              <a:t>    constantly </a:t>
            </a:r>
            <a:r>
              <a:rPr lang="en-NZ" sz="2400" dirty="0"/>
              <a:t>available </a:t>
            </a:r>
            <a:endParaRPr lang="en-NZ" sz="2400" dirty="0" smtClean="0"/>
          </a:p>
          <a:p>
            <a:pPr lvl="3" algn="just"/>
            <a:r>
              <a:rPr lang="en-NZ" sz="2400" dirty="0" smtClean="0"/>
              <a:t>Too </a:t>
            </a:r>
            <a:r>
              <a:rPr lang="en-NZ" sz="2400" dirty="0"/>
              <a:t>much effort to issue SQL commands by hand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41" y="4176216"/>
            <a:ext cx="7591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6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Disconnected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853248"/>
            <a:ext cx="9686608" cy="4395153"/>
          </a:xfrm>
        </p:spPr>
        <p:txBody>
          <a:bodyPr>
            <a:noAutofit/>
          </a:bodyPr>
          <a:lstStyle/>
          <a:p>
            <a:pPr algn="just"/>
            <a:r>
              <a:rPr lang="en-NZ" sz="2400" dirty="0"/>
              <a:t>Disconnected data access model </a:t>
            </a:r>
            <a:endParaRPr lang="en-NZ" sz="2400" dirty="0" smtClean="0"/>
          </a:p>
          <a:p>
            <a:pPr lvl="1" algn="just"/>
            <a:r>
              <a:rPr lang="en-NZ" sz="2400" dirty="0" smtClean="0"/>
              <a:t>A </a:t>
            </a:r>
            <a:r>
              <a:rPr lang="en-NZ" sz="2400" dirty="0"/>
              <a:t>subset of the central database is copied locally at the client and he works with the copy </a:t>
            </a:r>
            <a:endParaRPr lang="en-NZ" sz="2400" dirty="0" smtClean="0"/>
          </a:p>
          <a:p>
            <a:pPr lvl="1" algn="just"/>
            <a:r>
              <a:rPr lang="en-NZ" sz="2400" dirty="0" smtClean="0"/>
              <a:t>Database </a:t>
            </a:r>
            <a:r>
              <a:rPr lang="en-NZ" sz="2400" dirty="0"/>
              <a:t>synchronization is done offline</a:t>
            </a:r>
          </a:p>
          <a:p>
            <a:pPr algn="just"/>
            <a:endParaRPr lang="en-NZ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19" y="4150660"/>
            <a:ext cx="6858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130422"/>
          </a:xfrm>
        </p:spPr>
        <p:txBody>
          <a:bodyPr>
            <a:normAutofit/>
          </a:bodyPr>
          <a:lstStyle/>
          <a:p>
            <a:r>
              <a:rPr lang="en-US" sz="3600" dirty="0"/>
              <a:t>ORM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6" y="1711726"/>
            <a:ext cx="9686608" cy="2437193"/>
          </a:xfrm>
        </p:spPr>
        <p:txBody>
          <a:bodyPr>
            <a:noAutofit/>
          </a:bodyPr>
          <a:lstStyle/>
          <a:p>
            <a:pPr algn="just"/>
            <a:r>
              <a:rPr lang="en-NZ" sz="2400" dirty="0"/>
              <a:t>ORM data access model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Maps </a:t>
            </a:r>
            <a:r>
              <a:rPr lang="en-NZ" sz="2400" dirty="0"/>
              <a:t>database tables to classes and objects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Objects </a:t>
            </a:r>
            <a:r>
              <a:rPr lang="en-NZ" sz="2400" dirty="0"/>
              <a:t>can be automatically persisted in the database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Can </a:t>
            </a:r>
            <a:r>
              <a:rPr lang="en-NZ" sz="2400" dirty="0"/>
              <a:t>operate in both connected and disconnected modes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36" y="4213211"/>
            <a:ext cx="8439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130422"/>
          </a:xfrm>
        </p:spPr>
        <p:txBody>
          <a:bodyPr>
            <a:normAutofit/>
          </a:bodyPr>
          <a:lstStyle/>
          <a:p>
            <a:r>
              <a:rPr lang="en-NZ" sz="3600" dirty="0"/>
              <a:t>ORM Model: Benefits and Problems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66" y="1711726"/>
            <a:ext cx="9686608" cy="4511653"/>
          </a:xfrm>
        </p:spPr>
        <p:txBody>
          <a:bodyPr>
            <a:noAutofit/>
          </a:bodyPr>
          <a:lstStyle/>
          <a:p>
            <a:pPr algn="just"/>
            <a:r>
              <a:rPr lang="en-NZ" sz="2400" dirty="0"/>
              <a:t>ORM model benefits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Increased </a:t>
            </a:r>
            <a:r>
              <a:rPr lang="en-NZ" sz="2400" dirty="0"/>
              <a:t>productivity – writing less code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Use </a:t>
            </a:r>
            <a:r>
              <a:rPr lang="en-NZ" sz="2400" dirty="0"/>
              <a:t>objects with associations instead of tables and SQL commands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 </a:t>
            </a:r>
            <a:r>
              <a:rPr lang="en-NZ" sz="2400" dirty="0"/>
              <a:t>Integrated object query mechanism</a:t>
            </a:r>
          </a:p>
          <a:p>
            <a:pPr algn="just"/>
            <a:r>
              <a:rPr lang="en-NZ" sz="2400" dirty="0" smtClean="0"/>
              <a:t>ORM </a:t>
            </a:r>
            <a:r>
              <a:rPr lang="en-NZ" sz="2400" dirty="0"/>
              <a:t>model drawbacks: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Less </a:t>
            </a:r>
            <a:r>
              <a:rPr lang="en-NZ" sz="2400" dirty="0"/>
              <a:t>flexibility – SQL is automatically generated </a:t>
            </a:r>
            <a:endParaRPr lang="en-NZ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 smtClean="0"/>
              <a:t>Performance </a:t>
            </a:r>
            <a:r>
              <a:rPr lang="en-NZ" sz="2400" dirty="0"/>
              <a:t>issues (sometimes)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029133"/>
          </a:xfrm>
        </p:spPr>
        <p:txBody>
          <a:bodyPr>
            <a:normAutofit/>
          </a:bodyPr>
          <a:lstStyle/>
          <a:p>
            <a:r>
              <a:rPr lang="en-NZ" sz="3600" dirty="0"/>
              <a:t>ADO.NET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17" y="1729570"/>
            <a:ext cx="877025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953001"/>
          </a:xfrm>
        </p:spPr>
        <p:txBody>
          <a:bodyPr>
            <a:normAutofit/>
          </a:bodyPr>
          <a:lstStyle/>
          <a:p>
            <a:r>
              <a:rPr lang="en-US" sz="3600" dirty="0"/>
              <a:t>What is ADO.NET? 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3" y="1405719"/>
            <a:ext cx="9686608" cy="5008729"/>
          </a:xfrm>
        </p:spPr>
        <p:txBody>
          <a:bodyPr>
            <a:noAutofit/>
          </a:bodyPr>
          <a:lstStyle/>
          <a:p>
            <a:pPr algn="just"/>
            <a:r>
              <a:rPr lang="en-NZ" sz="2400" dirty="0"/>
              <a:t>ADO.NET is a standard .NET class library for accessing databases, processing data and XML</a:t>
            </a:r>
          </a:p>
          <a:p>
            <a:pPr marL="557212" lvl="2" indent="-257175" algn="just"/>
            <a:r>
              <a:rPr lang="en-NZ" sz="2400" dirty="0"/>
              <a:t>An API for working with data in .NET</a:t>
            </a:r>
          </a:p>
          <a:p>
            <a:pPr marL="557212" lvl="2" indent="-257175" algn="just"/>
            <a:r>
              <a:rPr lang="en-NZ" sz="2400" dirty="0"/>
              <a:t>Supports connected, disconnected and ORM data access models</a:t>
            </a:r>
          </a:p>
          <a:p>
            <a:pPr marL="557212" lvl="2" indent="-257175" algn="just"/>
            <a:r>
              <a:rPr lang="en-NZ" sz="2400" dirty="0"/>
              <a:t>Excellent integration with LINQ, XML and WCF</a:t>
            </a:r>
          </a:p>
          <a:p>
            <a:pPr marL="985837" lvl="3" indent="-342900" algn="just">
              <a:buFont typeface="Wingdings" panose="05000000000000000000" pitchFamily="2" charset="2"/>
              <a:buChar char="§"/>
            </a:pPr>
            <a:r>
              <a:rPr lang="en-NZ" sz="2400" dirty="0"/>
              <a:t>Allows executing SQL in RDBMS systems</a:t>
            </a:r>
          </a:p>
          <a:p>
            <a:pPr marL="600075" lvl="3" indent="-257175" algn="just"/>
            <a:r>
              <a:rPr lang="en-NZ" sz="2400" dirty="0"/>
              <a:t>DB connections, data readers, DB commands</a:t>
            </a:r>
          </a:p>
          <a:p>
            <a:pPr marL="557212" lvl="2" indent="-257175" algn="just"/>
            <a:r>
              <a:rPr lang="en-NZ" sz="2400" dirty="0"/>
              <a:t>Supports the ORM approach</a:t>
            </a:r>
          </a:p>
          <a:p>
            <a:pPr marL="1028700" lvl="4" indent="-342900" algn="just">
              <a:buFont typeface="Wingdings" panose="05000000000000000000" pitchFamily="2" charset="2"/>
              <a:buChar char="§"/>
            </a:pPr>
            <a:r>
              <a:rPr lang="en-NZ" sz="2400" dirty="0"/>
              <a:t>LINQ-to-SQL and ADO.NET Entity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075831"/>
          </a:xfrm>
        </p:spPr>
        <p:txBody>
          <a:bodyPr>
            <a:normAutofit/>
          </a:bodyPr>
          <a:lstStyle/>
          <a:p>
            <a:r>
              <a:rPr lang="en-US" sz="3600" dirty="0"/>
              <a:t>Namespaces in ADO.NET 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33" y="1528549"/>
            <a:ext cx="9686608" cy="4583374"/>
          </a:xfrm>
        </p:spPr>
        <p:txBody>
          <a:bodyPr>
            <a:noAutofit/>
          </a:bodyPr>
          <a:lstStyle/>
          <a:p>
            <a:pPr algn="just"/>
            <a:r>
              <a:rPr lang="en-NZ" sz="2400" dirty="0" err="1"/>
              <a:t>System.Data</a:t>
            </a:r>
            <a:r>
              <a:rPr lang="en-NZ" sz="2400" dirty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/>
              <a:t>ADO.NET core classes</a:t>
            </a:r>
          </a:p>
          <a:p>
            <a:pPr algn="just"/>
            <a:r>
              <a:rPr lang="en-NZ" sz="2400" dirty="0" err="1"/>
              <a:t>System.Data.Common</a:t>
            </a:r>
            <a:r>
              <a:rPr lang="en-NZ" sz="2400" dirty="0"/>
              <a:t> </a:t>
            </a:r>
          </a:p>
          <a:p>
            <a:pPr marL="642938" lvl="1" indent="-342900" algn="just">
              <a:buFont typeface="Wingdings" panose="05000000000000000000" pitchFamily="2" charset="2"/>
              <a:buChar char="§"/>
            </a:pPr>
            <a:r>
              <a:rPr lang="en-NZ" sz="2400" dirty="0"/>
              <a:t>Common classes for all ADO.NET technologies</a:t>
            </a:r>
          </a:p>
          <a:p>
            <a:pPr algn="just"/>
            <a:r>
              <a:rPr lang="en-NZ" sz="2400" dirty="0" err="1"/>
              <a:t>System.Data.Linq</a:t>
            </a:r>
            <a:r>
              <a:rPr lang="en-NZ" sz="2400" dirty="0"/>
              <a:t> </a:t>
            </a:r>
          </a:p>
          <a:p>
            <a:pPr marL="642938" lvl="1" indent="-342900" algn="just">
              <a:buFont typeface="Wingdings" panose="05000000000000000000" pitchFamily="2" charset="2"/>
              <a:buChar char="§"/>
            </a:pPr>
            <a:r>
              <a:rPr lang="en-NZ" sz="2400" dirty="0"/>
              <a:t>LINQ to SQL framework classes</a:t>
            </a:r>
          </a:p>
          <a:p>
            <a:pPr algn="just"/>
            <a:r>
              <a:rPr lang="en-NZ" sz="2400" dirty="0" err="1"/>
              <a:t>System.Data.Entity</a:t>
            </a:r>
            <a:r>
              <a:rPr lang="en-NZ" sz="2400" dirty="0"/>
              <a:t> </a:t>
            </a:r>
          </a:p>
          <a:p>
            <a:pPr marL="642938" lvl="1" indent="-342900" algn="just">
              <a:buFont typeface="Wingdings" panose="05000000000000000000" pitchFamily="2" charset="2"/>
              <a:buChar char="§"/>
            </a:pPr>
            <a:r>
              <a:rPr lang="en-NZ" sz="2400" dirty="0"/>
              <a:t>Entity Framework classes</a:t>
            </a:r>
          </a:p>
          <a:p>
            <a:pPr algn="just"/>
            <a:r>
              <a:rPr lang="en-NZ" sz="2400" dirty="0" err="1"/>
              <a:t>System.Xml</a:t>
            </a:r>
            <a:r>
              <a:rPr lang="en-NZ" sz="2400" dirty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/>
              <a:t>XML processing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750627"/>
            <a:ext cx="9274369" cy="5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12143</TotalTime>
  <Words>540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Calibri</vt:lpstr>
      <vt:lpstr>Century Gothic</vt:lpstr>
      <vt:lpstr>Wingdings</vt:lpstr>
      <vt:lpstr>Wingdings 3</vt:lpstr>
      <vt:lpstr>Reza Slides Template</vt:lpstr>
      <vt:lpstr>Data Access with ADO.NET</vt:lpstr>
      <vt:lpstr>Data Access Models</vt:lpstr>
      <vt:lpstr>Disconnected Model</vt:lpstr>
      <vt:lpstr>ORM Model</vt:lpstr>
      <vt:lpstr>ORM Model: Benefits and Problems</vt:lpstr>
      <vt:lpstr>ADO.NET Architecture</vt:lpstr>
      <vt:lpstr>What is ADO.NET? </vt:lpstr>
      <vt:lpstr>Namespaces in ADO.NET </vt:lpstr>
      <vt:lpstr>PowerPoint Presentation</vt:lpstr>
      <vt:lpstr>ADO.NET Data Providers</vt:lpstr>
      <vt:lpstr>Data Providers in ADO.NET </vt:lpstr>
      <vt:lpstr>Third Party Data Providers </vt:lpstr>
      <vt:lpstr>Standard Data Provider Classes</vt:lpstr>
      <vt:lpstr>PowerPoint Presentation</vt:lpstr>
      <vt:lpstr>PowerPoint Presentation</vt:lpstr>
      <vt:lpstr>PowerPoint Presentation</vt:lpstr>
      <vt:lpstr>PowerPoint Presentation</vt:lpstr>
      <vt:lpstr>SQL Client Data Provider</vt:lpstr>
      <vt:lpstr>LIVE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Seyed Reza Shahamiri</dc:creator>
  <cp:lastModifiedBy>Garry Singh</cp:lastModifiedBy>
  <cp:revision>481</cp:revision>
  <cp:lastPrinted>2014-11-04T00:44:46Z</cp:lastPrinted>
  <dcterms:created xsi:type="dcterms:W3CDTF">2014-05-12T03:31:09Z</dcterms:created>
  <dcterms:modified xsi:type="dcterms:W3CDTF">2018-05-06T08:23:12Z</dcterms:modified>
</cp:coreProperties>
</file>