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5"/>
  </p:notesMasterIdLst>
  <p:sldIdLst>
    <p:sldId id="256" r:id="rId2"/>
    <p:sldId id="257" r:id="rId3"/>
    <p:sldId id="259" r:id="rId4"/>
    <p:sldId id="260" r:id="rId5"/>
    <p:sldId id="261" r:id="rId6"/>
    <p:sldId id="267" r:id="rId7"/>
    <p:sldId id="266" r:id="rId8"/>
    <p:sldId id="268" r:id="rId9"/>
    <p:sldId id="262" r:id="rId10"/>
    <p:sldId id="269" r:id="rId11"/>
    <p:sldId id="263" r:id="rId12"/>
    <p:sldId id="270" r:id="rId13"/>
    <p:sldId id="271" r:id="rId14"/>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626" y="60"/>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GB" altLang="en-US"/>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defRPr>
            </a:lvl1pPr>
          </a:lstStyle>
          <a:p>
            <a:pPr>
              <a:defRPr/>
            </a:pPr>
            <a:endParaRPr lang="en-GB"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GB" alt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F84131BB-0300-4CE0-9612-2D039527778F}" type="slidenum">
              <a:rPr lang="en-GB" altLang="en-US"/>
              <a:pPr>
                <a:defRPr/>
              </a:pPr>
              <a:t>‹#›</a:t>
            </a:fld>
            <a:endParaRPr lang="en-GB" altLang="en-US"/>
          </a:p>
        </p:txBody>
      </p:sp>
    </p:spTree>
    <p:extLst>
      <p:ext uri="{BB962C8B-B14F-4D97-AF65-F5344CB8AC3E}">
        <p14:creationId xmlns:p14="http://schemas.microsoft.com/office/powerpoint/2010/main" val="352644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0740BF8-1588-4831-9C26-50698748093F}" type="slidenum">
              <a:rPr lang="en-GB" altLang="en-US">
                <a:latin typeface="Arial" panose="020B0604020202020204" pitchFamily="34" charset="0"/>
              </a:rPr>
              <a:pPr/>
              <a:t>1</a:t>
            </a:fld>
            <a:endParaRPr lang="en-GB" altLang="en-US">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09303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93B2A46-8E1E-400B-9073-E6DE0475C0C2}" type="slidenum">
              <a:rPr lang="en-GB" altLang="en-US">
                <a:latin typeface="Arial" panose="020B0604020202020204" pitchFamily="34" charset="0"/>
              </a:rPr>
              <a:pPr/>
              <a:t>10</a:t>
            </a:fld>
            <a:endParaRPr lang="en-GB" altLang="en-US">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z="1600" smtClean="0">
              <a:latin typeface="Times New Roman" panose="02020603050405020304" pitchFamily="18" charset="0"/>
            </a:endParaRPr>
          </a:p>
        </p:txBody>
      </p:sp>
    </p:spTree>
    <p:extLst>
      <p:ext uri="{BB962C8B-B14F-4D97-AF65-F5344CB8AC3E}">
        <p14:creationId xmlns:p14="http://schemas.microsoft.com/office/powerpoint/2010/main" val="2940811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FCEB9E5-453A-45DD-90D7-A7628294F9DC}" type="slidenum">
              <a:rPr lang="en-GB" altLang="en-US">
                <a:latin typeface="Arial" panose="020B0604020202020204" pitchFamily="34" charset="0"/>
              </a:rPr>
              <a:pPr/>
              <a:t>11</a:t>
            </a:fld>
            <a:endParaRPr lang="en-GB" altLang="en-US">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z="1600" smtClean="0">
              <a:latin typeface="Times New Roman" panose="02020603050405020304" pitchFamily="18" charset="0"/>
            </a:endParaRPr>
          </a:p>
        </p:txBody>
      </p:sp>
    </p:spTree>
    <p:extLst>
      <p:ext uri="{BB962C8B-B14F-4D97-AF65-F5344CB8AC3E}">
        <p14:creationId xmlns:p14="http://schemas.microsoft.com/office/powerpoint/2010/main" val="2001601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ED15698-AEEE-40F9-9DF3-DC80BB4385DA}" type="slidenum">
              <a:rPr lang="en-GB" altLang="en-US">
                <a:latin typeface="Arial" panose="020B0604020202020204" pitchFamily="34" charset="0"/>
              </a:rPr>
              <a:pPr/>
              <a:t>12</a:t>
            </a:fld>
            <a:endParaRPr lang="en-GB" altLang="en-US">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z="1600" smtClean="0">
              <a:latin typeface="Times New Roman" panose="02020603050405020304" pitchFamily="18" charset="0"/>
            </a:endParaRPr>
          </a:p>
        </p:txBody>
      </p:sp>
    </p:spTree>
    <p:extLst>
      <p:ext uri="{BB962C8B-B14F-4D97-AF65-F5344CB8AC3E}">
        <p14:creationId xmlns:p14="http://schemas.microsoft.com/office/powerpoint/2010/main" val="227306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1075F20-971F-4FF1-B511-28295BF55404}" type="slidenum">
              <a:rPr lang="en-GB" altLang="en-US">
                <a:latin typeface="Arial" panose="020B0604020202020204" pitchFamily="34" charset="0"/>
              </a:rPr>
              <a:pPr/>
              <a:t>13</a:t>
            </a:fld>
            <a:endParaRPr lang="en-GB" altLang="en-US">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z="1600" smtClean="0">
              <a:latin typeface="Times New Roman" panose="02020603050405020304" pitchFamily="18" charset="0"/>
            </a:endParaRPr>
          </a:p>
        </p:txBody>
      </p:sp>
    </p:spTree>
    <p:extLst>
      <p:ext uri="{BB962C8B-B14F-4D97-AF65-F5344CB8AC3E}">
        <p14:creationId xmlns:p14="http://schemas.microsoft.com/office/powerpoint/2010/main" val="410608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E223491-DF96-4A7B-8FF1-B0C189D94A26}" type="slidenum">
              <a:rPr lang="en-GB" altLang="en-US">
                <a:latin typeface="Arial" panose="020B0604020202020204" pitchFamily="34" charset="0"/>
              </a:rPr>
              <a:pPr/>
              <a:t>2</a:t>
            </a:fld>
            <a:endParaRPr lang="en-GB" altLang="en-US">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685800" y="4418013"/>
            <a:ext cx="5486400" cy="4114800"/>
          </a:xfrm>
          <a:noFill/>
        </p:spPr>
        <p:txBody>
          <a:bodyPr/>
          <a:lstStyle/>
          <a:p>
            <a:pPr eaLnBrk="1" hangingPunct="1"/>
            <a:r>
              <a:rPr lang="en-GB" altLang="en-US" sz="1600" smtClean="0">
                <a:latin typeface="Times New Roman" panose="02020603050405020304" pitchFamily="18" charset="0"/>
              </a:rPr>
              <a:t>Moving from a topic to a specific research question is a critical step in the research process.  </a:t>
            </a:r>
          </a:p>
          <a:p>
            <a:pPr eaLnBrk="1" hangingPunct="1"/>
            <a:r>
              <a:rPr lang="en-GB" altLang="en-US" sz="1600" smtClean="0">
                <a:latin typeface="Times New Roman" panose="02020603050405020304" pitchFamily="18" charset="0"/>
              </a:rPr>
              <a:t>As you read the literature, a conceptual framework of the topic should develop.  </a:t>
            </a:r>
          </a:p>
          <a:p>
            <a:pPr eaLnBrk="1" hangingPunct="1"/>
            <a:r>
              <a:rPr lang="en-GB" altLang="en-US" sz="1600" smtClean="0">
                <a:latin typeface="Times New Roman" panose="02020603050405020304" pitchFamily="18" charset="0"/>
              </a:rPr>
              <a:t>A concept map (or mind map) can identify concepts and the relationships between concepts.  </a:t>
            </a:r>
          </a:p>
          <a:p>
            <a:pPr eaLnBrk="1" hangingPunct="1"/>
            <a:r>
              <a:rPr lang="en-GB" altLang="en-US" sz="1600" smtClean="0">
                <a:latin typeface="Times New Roman" panose="02020603050405020304" pitchFamily="18" charset="0"/>
              </a:rPr>
              <a:t>At this point some idea of a suitable research question or statement will emerge (this is sometimes known as “illumination”).  </a:t>
            </a:r>
          </a:p>
          <a:p>
            <a:pPr eaLnBrk="1" hangingPunct="1"/>
            <a:r>
              <a:rPr lang="en-GB" altLang="en-US" sz="1600" smtClean="0">
                <a:latin typeface="Times New Roman" panose="02020603050405020304" pitchFamily="18" charset="0"/>
              </a:rPr>
              <a:t>You will now want to narrow down your reading to focus on this problem.  </a:t>
            </a:r>
          </a:p>
          <a:p>
            <a:pPr eaLnBrk="1" hangingPunct="1"/>
            <a:endParaRPr lang="en-NZ" altLang="en-US" sz="1600" smtClean="0">
              <a:latin typeface="Times New Roman" panose="02020603050405020304" pitchFamily="18" charset="0"/>
            </a:endParaRPr>
          </a:p>
        </p:txBody>
      </p:sp>
    </p:spTree>
    <p:extLst>
      <p:ext uri="{BB962C8B-B14F-4D97-AF65-F5344CB8AC3E}">
        <p14:creationId xmlns:p14="http://schemas.microsoft.com/office/powerpoint/2010/main" val="4088481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BA8A943-4DE4-4A31-808D-CD02796750ED}" type="slidenum">
              <a:rPr lang="en-GB" altLang="en-US">
                <a:latin typeface="Arial" panose="020B0604020202020204" pitchFamily="34" charset="0"/>
              </a:rPr>
              <a:pPr/>
              <a:t>3</a:t>
            </a:fld>
            <a:endParaRPr lang="en-GB" altLang="en-US">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404813" y="4343400"/>
            <a:ext cx="5761037" cy="4114800"/>
          </a:xfrm>
          <a:noFill/>
        </p:spPr>
        <p:txBody>
          <a:bodyPr/>
          <a:lstStyle/>
          <a:p>
            <a:pPr eaLnBrk="1" hangingPunct="1"/>
            <a:r>
              <a:rPr lang="en-NZ" altLang="en-US" sz="1600" smtClean="0">
                <a:latin typeface="Times New Roman" panose="02020603050405020304" pitchFamily="18" charset="0"/>
              </a:rPr>
              <a:t>Questions define the information sought and the sort of claim you can make</a:t>
            </a:r>
          </a:p>
          <a:p>
            <a:pPr eaLnBrk="1" hangingPunct="1"/>
            <a:r>
              <a:rPr lang="en-GB" altLang="en-US" sz="1600" b="1" smtClean="0">
                <a:latin typeface="Times New Roman" panose="02020603050405020304" pitchFamily="18" charset="0"/>
              </a:rPr>
              <a:t>Research questions</a:t>
            </a:r>
            <a:r>
              <a:rPr lang="en-GB" altLang="en-US" sz="1600" smtClean="0">
                <a:latin typeface="Times New Roman" panose="02020603050405020304" pitchFamily="18" charset="0"/>
              </a:rPr>
              <a:t> are often best framed using words like “how?”, “why?”, “what?” – open questions rather than closed.  There are usually associated sub-questions – using “who?”, “where?”, or “when?”</a:t>
            </a:r>
          </a:p>
          <a:p>
            <a:pPr eaLnBrk="1" hangingPunct="1"/>
            <a:r>
              <a:rPr lang="en-GB" altLang="en-US" sz="1600" b="1" smtClean="0">
                <a:latin typeface="Times New Roman" panose="02020603050405020304" pitchFamily="18" charset="0"/>
              </a:rPr>
              <a:t>Problem statements</a:t>
            </a:r>
            <a:r>
              <a:rPr lang="en-GB" altLang="en-US" sz="1600" smtClean="0">
                <a:latin typeface="Times New Roman" panose="02020603050405020304" pitchFamily="18" charset="0"/>
              </a:rPr>
              <a:t> put forward a thesis about a topic you believe to be true and that you intend to support and explain in your research report.  In other words you are making a claim about a particular issue and you are going to prove it (hopefully!)</a:t>
            </a:r>
          </a:p>
        </p:txBody>
      </p:sp>
    </p:spTree>
    <p:extLst>
      <p:ext uri="{BB962C8B-B14F-4D97-AF65-F5344CB8AC3E}">
        <p14:creationId xmlns:p14="http://schemas.microsoft.com/office/powerpoint/2010/main" val="225817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51C6086-8336-4375-803E-D386C6079FD3}" type="slidenum">
              <a:rPr lang="en-GB" altLang="en-US">
                <a:latin typeface="Arial" panose="020B0604020202020204" pitchFamily="34" charset="0"/>
              </a:rPr>
              <a:pPr/>
              <a:t>4</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260350" y="4140200"/>
            <a:ext cx="6337300" cy="4679950"/>
          </a:xfrm>
          <a:noFill/>
        </p:spPr>
        <p:txBody>
          <a:bodyPr/>
          <a:lstStyle/>
          <a:p>
            <a:pPr eaLnBrk="1" hangingPunct="1">
              <a:lnSpc>
                <a:spcPct val="90000"/>
              </a:lnSpc>
            </a:pPr>
            <a:r>
              <a:rPr lang="en-GB" altLang="en-US" sz="1600" smtClean="0">
                <a:latin typeface="Times New Roman" panose="02020603050405020304" pitchFamily="18" charset="0"/>
              </a:rPr>
              <a:t>Provide structure and direction for your inquiry so you know what sort of information to research and read.  </a:t>
            </a:r>
          </a:p>
          <a:p>
            <a:pPr eaLnBrk="1" hangingPunct="1">
              <a:lnSpc>
                <a:spcPct val="90000"/>
              </a:lnSpc>
            </a:pPr>
            <a:r>
              <a:rPr lang="en-GB" altLang="en-US" sz="1600" smtClean="0">
                <a:latin typeface="Times New Roman" panose="02020603050405020304" pitchFamily="18" charset="0"/>
              </a:rPr>
              <a:t>The set limits on relevant information, in other words what to keep or discard.  </a:t>
            </a:r>
          </a:p>
          <a:p>
            <a:pPr eaLnBrk="1" hangingPunct="1">
              <a:lnSpc>
                <a:spcPct val="90000"/>
              </a:lnSpc>
            </a:pPr>
            <a:r>
              <a:rPr lang="en-GB" altLang="en-US" sz="1600" smtClean="0">
                <a:latin typeface="Times New Roman" panose="02020603050405020304" pitchFamily="18" charset="0"/>
              </a:rPr>
              <a:t>Obviously they must be possible to answer (within your capability and resources).  You must be able to collect the information that will allow you to make claims in response to the question or statement.  </a:t>
            </a:r>
          </a:p>
          <a:p>
            <a:pPr eaLnBrk="1" hangingPunct="1">
              <a:lnSpc>
                <a:spcPct val="90000"/>
              </a:lnSpc>
            </a:pPr>
            <a:r>
              <a:rPr lang="en-GB" altLang="en-US" sz="1600" smtClean="0">
                <a:latin typeface="Times New Roman" panose="02020603050405020304" pitchFamily="18" charset="0"/>
              </a:rPr>
              <a:t>They must be manageable, not too broad or ambitious (e.g. How do people use their computers? vs “How effective is security on the MIT Network?”)  On the other hand you don’t want them to be trivial, so you need to ask “Why is it significant?”, “Why does it matter?”, “Who cares?”</a:t>
            </a:r>
          </a:p>
          <a:p>
            <a:pPr eaLnBrk="1" hangingPunct="1">
              <a:lnSpc>
                <a:spcPct val="90000"/>
              </a:lnSpc>
            </a:pPr>
            <a:r>
              <a:rPr lang="en-GB" altLang="en-US" sz="1600" smtClean="0">
                <a:latin typeface="Times New Roman" panose="02020603050405020304" pitchFamily="18" charset="0"/>
              </a:rPr>
              <a:t>They need to be stated clearly and unambiguously – in other words be precise, take care with the language you use in formulating it.  </a:t>
            </a:r>
          </a:p>
          <a:p>
            <a:pPr eaLnBrk="1" hangingPunct="1">
              <a:lnSpc>
                <a:spcPct val="90000"/>
              </a:lnSpc>
            </a:pPr>
            <a:r>
              <a:rPr lang="en-GB" altLang="en-US" sz="1600" smtClean="0">
                <a:latin typeface="Times New Roman" panose="02020603050405020304" pitchFamily="18" charset="0"/>
              </a:rPr>
              <a:t>They are often stated as questions and can have sub-questions / sub-problems, but stick to only a few questions.  </a:t>
            </a:r>
          </a:p>
          <a:p>
            <a:pPr eaLnBrk="1" hangingPunct="1">
              <a:lnSpc>
                <a:spcPct val="90000"/>
              </a:lnSpc>
            </a:pPr>
            <a:r>
              <a:rPr lang="en-GB" altLang="en-US" sz="1600" smtClean="0">
                <a:latin typeface="Times New Roman" panose="02020603050405020304" pitchFamily="18" charset="0"/>
              </a:rPr>
              <a:t>should include at least two variables (two things interacting with each other) Ask one thing per question.  One sentence; don’t be tempted to link them using ‘and’.  </a:t>
            </a:r>
          </a:p>
        </p:txBody>
      </p:sp>
    </p:spTree>
    <p:extLst>
      <p:ext uri="{BB962C8B-B14F-4D97-AF65-F5344CB8AC3E}">
        <p14:creationId xmlns:p14="http://schemas.microsoft.com/office/powerpoint/2010/main" val="1038920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6007C0D-173C-4406-8F76-0309F3C67CC7}" type="slidenum">
              <a:rPr lang="en-GB" altLang="en-US">
                <a:latin typeface="Arial" panose="020B0604020202020204" pitchFamily="34" charset="0"/>
              </a:rPr>
              <a:pPr/>
              <a:t>5</a:t>
            </a:fld>
            <a:endParaRPr lang="en-GB" altLang="en-US">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260350" y="4343400"/>
            <a:ext cx="6337300" cy="4549775"/>
          </a:xfrm>
          <a:noFill/>
        </p:spPr>
        <p:txBody>
          <a:bodyPr/>
          <a:lstStyle/>
          <a:p>
            <a:pPr eaLnBrk="1" hangingPunct="1"/>
            <a:endParaRPr lang="en-US" altLang="en-US" smtClean="0"/>
          </a:p>
        </p:txBody>
      </p:sp>
    </p:spTree>
    <p:extLst>
      <p:ext uri="{BB962C8B-B14F-4D97-AF65-F5344CB8AC3E}">
        <p14:creationId xmlns:p14="http://schemas.microsoft.com/office/powerpoint/2010/main" val="1278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EBFC338-C68C-4173-AD47-AAF632695720}" type="slidenum">
              <a:rPr lang="en-GB" altLang="en-US">
                <a:latin typeface="Arial" panose="020B0604020202020204" pitchFamily="34" charset="0"/>
              </a:rPr>
              <a:pPr/>
              <a:t>6</a:t>
            </a:fld>
            <a:endParaRPr lang="en-GB" altLang="en-US">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260350" y="4343400"/>
            <a:ext cx="6337300" cy="4549775"/>
          </a:xfrm>
          <a:noFill/>
        </p:spPr>
        <p:txBody>
          <a:bodyPr/>
          <a:lstStyle/>
          <a:p>
            <a:pPr eaLnBrk="1" hangingPunct="1"/>
            <a:endParaRPr lang="en-US" altLang="en-US" smtClean="0"/>
          </a:p>
        </p:txBody>
      </p:sp>
    </p:spTree>
    <p:extLst>
      <p:ext uri="{BB962C8B-B14F-4D97-AF65-F5344CB8AC3E}">
        <p14:creationId xmlns:p14="http://schemas.microsoft.com/office/powerpoint/2010/main" val="81366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B6B9F12-2C95-472C-83CD-991CF0BF2B50}" type="slidenum">
              <a:rPr lang="en-GB" altLang="en-US">
                <a:latin typeface="Arial" panose="020B0604020202020204" pitchFamily="34" charset="0"/>
              </a:rPr>
              <a:pPr/>
              <a:t>7</a:t>
            </a:fld>
            <a:endParaRPr lang="en-GB" altLang="en-US">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marL="228600" indent="-228600" eaLnBrk="1" hangingPunct="1"/>
            <a:r>
              <a:rPr lang="en-NZ" altLang="en-US" sz="1600" smtClean="0">
                <a:latin typeface="Times New Roman" panose="02020603050405020304" pitchFamily="18" charset="0"/>
              </a:rPr>
              <a:t>What type of research question (as defined by Knight, 2002)  is each one of these?</a:t>
            </a:r>
          </a:p>
          <a:p>
            <a:pPr marL="228600" indent="-228600" eaLnBrk="1" hangingPunct="1">
              <a:buFontTx/>
              <a:buAutoNum type="arabicPeriod"/>
            </a:pPr>
            <a:r>
              <a:rPr lang="en-NZ" altLang="en-US" sz="1600" smtClean="0">
                <a:latin typeface="Times New Roman" panose="02020603050405020304" pitchFamily="18" charset="0"/>
              </a:rPr>
              <a:t>Narrative</a:t>
            </a:r>
          </a:p>
          <a:p>
            <a:pPr marL="228600" indent="-228600" eaLnBrk="1" hangingPunct="1">
              <a:buFontTx/>
              <a:buAutoNum type="arabicPeriod"/>
            </a:pPr>
            <a:r>
              <a:rPr lang="en-NZ" altLang="en-US" sz="1600" smtClean="0">
                <a:latin typeface="Times New Roman" panose="02020603050405020304" pitchFamily="18" charset="0"/>
              </a:rPr>
              <a:t>Descriptive</a:t>
            </a:r>
          </a:p>
          <a:p>
            <a:pPr marL="228600" indent="-228600" eaLnBrk="1" hangingPunct="1">
              <a:buFontTx/>
              <a:buAutoNum type="arabicPeriod"/>
            </a:pPr>
            <a:r>
              <a:rPr lang="en-NZ" altLang="en-US" sz="1600" smtClean="0">
                <a:latin typeface="Times New Roman" panose="02020603050405020304" pitchFamily="18" charset="0"/>
              </a:rPr>
              <a:t>Narrative</a:t>
            </a:r>
          </a:p>
          <a:p>
            <a:pPr marL="228600" indent="-228600" eaLnBrk="1" hangingPunct="1">
              <a:buFontTx/>
              <a:buAutoNum type="arabicPeriod"/>
            </a:pPr>
            <a:r>
              <a:rPr lang="en-NZ" altLang="en-US" sz="1600" smtClean="0">
                <a:latin typeface="Times New Roman" panose="02020603050405020304" pitchFamily="18" charset="0"/>
              </a:rPr>
              <a:t>Causal</a:t>
            </a:r>
            <a:endParaRPr lang="en-GB" altLang="en-US" sz="1600" smtClean="0">
              <a:latin typeface="Times New Roman" panose="02020603050405020304" pitchFamily="18" charset="0"/>
            </a:endParaRPr>
          </a:p>
        </p:txBody>
      </p:sp>
    </p:spTree>
    <p:extLst>
      <p:ext uri="{BB962C8B-B14F-4D97-AF65-F5344CB8AC3E}">
        <p14:creationId xmlns:p14="http://schemas.microsoft.com/office/powerpoint/2010/main" val="2978853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84528ED-5D3F-48E8-B92C-73EBF52B35AB}" type="slidenum">
              <a:rPr lang="en-GB" altLang="en-US">
                <a:latin typeface="Arial" panose="020B0604020202020204" pitchFamily="34" charset="0"/>
              </a:rPr>
              <a:pPr/>
              <a:t>8</a:t>
            </a:fld>
            <a:endParaRPr lang="en-GB" altLang="en-US">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marL="228600" indent="-228600" eaLnBrk="1" hangingPunct="1"/>
            <a:r>
              <a:rPr lang="en-NZ" altLang="en-US" sz="1600" smtClean="0">
                <a:latin typeface="Times New Roman" panose="02020603050405020304" pitchFamily="18" charset="0"/>
              </a:rPr>
              <a:t>What type of research question (as defined by Knight, 2002)  is each one of these?</a:t>
            </a:r>
            <a:endParaRPr lang="en-GB" altLang="en-US" sz="1600" smtClean="0">
              <a:latin typeface="Times New Roman" panose="02020603050405020304" pitchFamily="18" charset="0"/>
            </a:endParaRPr>
          </a:p>
          <a:p>
            <a:pPr marL="228600" indent="-228600" eaLnBrk="1" hangingPunct="1">
              <a:buFontTx/>
              <a:buAutoNum type="arabicPeriod" startAt="5"/>
            </a:pPr>
            <a:r>
              <a:rPr lang="en-NZ" altLang="en-US" sz="1600" smtClean="0">
                <a:latin typeface="Times New Roman" panose="02020603050405020304" pitchFamily="18" charset="0"/>
              </a:rPr>
              <a:t>Narrative</a:t>
            </a:r>
          </a:p>
          <a:p>
            <a:pPr marL="228600" indent="-228600" eaLnBrk="1" hangingPunct="1">
              <a:buFontTx/>
              <a:buAutoNum type="arabicPeriod" startAt="5"/>
            </a:pPr>
            <a:r>
              <a:rPr lang="en-NZ" altLang="en-US" sz="1600" smtClean="0">
                <a:latin typeface="Times New Roman" panose="02020603050405020304" pitchFamily="18" charset="0"/>
              </a:rPr>
              <a:t>Narrative</a:t>
            </a:r>
          </a:p>
          <a:p>
            <a:pPr marL="228600" indent="-228600" eaLnBrk="1" hangingPunct="1">
              <a:buFontTx/>
              <a:buAutoNum type="arabicPeriod" startAt="5"/>
            </a:pPr>
            <a:r>
              <a:rPr lang="en-NZ" altLang="en-US" sz="1600" smtClean="0">
                <a:latin typeface="Times New Roman" panose="02020603050405020304" pitchFamily="18" charset="0"/>
              </a:rPr>
              <a:t>Descriptive</a:t>
            </a:r>
          </a:p>
          <a:p>
            <a:pPr marL="228600" indent="-228600" eaLnBrk="1" hangingPunct="1">
              <a:buFontTx/>
              <a:buAutoNum type="arabicPeriod" startAt="5"/>
            </a:pPr>
            <a:r>
              <a:rPr lang="en-NZ" altLang="en-US" sz="1600" smtClean="0">
                <a:latin typeface="Times New Roman" panose="02020603050405020304" pitchFamily="18" charset="0"/>
              </a:rPr>
              <a:t>Descriptive</a:t>
            </a:r>
            <a:endParaRPr lang="en-GB" altLang="en-US" sz="1600" smtClean="0">
              <a:latin typeface="Times New Roman" panose="02020603050405020304" pitchFamily="18" charset="0"/>
            </a:endParaRPr>
          </a:p>
        </p:txBody>
      </p:sp>
    </p:spTree>
    <p:extLst>
      <p:ext uri="{BB962C8B-B14F-4D97-AF65-F5344CB8AC3E}">
        <p14:creationId xmlns:p14="http://schemas.microsoft.com/office/powerpoint/2010/main" val="7973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B16C369-FEBE-45CB-B382-C2F153B71803}" type="slidenum">
              <a:rPr lang="en-GB" altLang="en-US">
                <a:latin typeface="Arial" panose="020B0604020202020204" pitchFamily="34" charset="0"/>
              </a:rPr>
              <a:pPr/>
              <a:t>9</a:t>
            </a:fld>
            <a:endParaRPr lang="en-GB" altLang="en-US">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z="1600" smtClean="0">
              <a:latin typeface="Times New Roman" panose="02020603050405020304" pitchFamily="18" charset="0"/>
            </a:endParaRPr>
          </a:p>
        </p:txBody>
      </p:sp>
    </p:spTree>
    <p:extLst>
      <p:ext uri="{BB962C8B-B14F-4D97-AF65-F5344CB8AC3E}">
        <p14:creationId xmlns:p14="http://schemas.microsoft.com/office/powerpoint/2010/main" val="333252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NZ"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NZ"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NZ"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NZ"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NZ"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NZ"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NZ"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en-GB" altLang="en-US" noProof="0" smtClean="0"/>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GB" alt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GB"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GB" altLang="en-US"/>
              <a:t>561.788</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F951C9B-9714-4B0C-9DB3-05D2B8507C66}" type="slidenum">
              <a:rPr lang="en-GB" altLang="en-US"/>
              <a:pPr>
                <a:defRPr/>
              </a:pPr>
              <a:t>‹#›</a:t>
            </a:fld>
            <a:endParaRPr lang="en-GB" altLang="en-US"/>
          </a:p>
        </p:txBody>
      </p:sp>
    </p:spTree>
    <p:extLst>
      <p:ext uri="{BB962C8B-B14F-4D97-AF65-F5344CB8AC3E}">
        <p14:creationId xmlns:p14="http://schemas.microsoft.com/office/powerpoint/2010/main" val="33886647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6" name="Rectangle 13"/>
          <p:cNvSpPr>
            <a:spLocks noGrp="1" noChangeArrowheads="1"/>
          </p:cNvSpPr>
          <p:nvPr>
            <p:ph type="sldNum" sz="quarter" idx="12"/>
          </p:nvPr>
        </p:nvSpPr>
        <p:spPr>
          <a:ln/>
        </p:spPr>
        <p:txBody>
          <a:bodyPr/>
          <a:lstStyle>
            <a:lvl1pPr>
              <a:defRPr/>
            </a:lvl1pPr>
          </a:lstStyle>
          <a:p>
            <a:pPr>
              <a:defRPr/>
            </a:pPr>
            <a:fld id="{05060F45-39AC-4DA4-88AA-B20F09AA8BDD}" type="slidenum">
              <a:rPr lang="en-GB" altLang="en-US"/>
              <a:pPr>
                <a:defRPr/>
              </a:pPr>
              <a:t>‹#›</a:t>
            </a:fld>
            <a:endParaRPr lang="en-GB" altLang="en-US"/>
          </a:p>
        </p:txBody>
      </p:sp>
    </p:spTree>
    <p:extLst>
      <p:ext uri="{BB962C8B-B14F-4D97-AF65-F5344CB8AC3E}">
        <p14:creationId xmlns:p14="http://schemas.microsoft.com/office/powerpoint/2010/main" val="313801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6" name="Rectangle 13"/>
          <p:cNvSpPr>
            <a:spLocks noGrp="1" noChangeArrowheads="1"/>
          </p:cNvSpPr>
          <p:nvPr>
            <p:ph type="sldNum" sz="quarter" idx="12"/>
          </p:nvPr>
        </p:nvSpPr>
        <p:spPr>
          <a:ln/>
        </p:spPr>
        <p:txBody>
          <a:bodyPr/>
          <a:lstStyle>
            <a:lvl1pPr>
              <a:defRPr/>
            </a:lvl1pPr>
          </a:lstStyle>
          <a:p>
            <a:pPr>
              <a:defRPr/>
            </a:pPr>
            <a:fld id="{0811CFFF-BB5B-44E3-97DE-F2E31238C6A3}" type="slidenum">
              <a:rPr lang="en-GB" altLang="en-US"/>
              <a:pPr>
                <a:defRPr/>
              </a:pPr>
              <a:t>‹#›</a:t>
            </a:fld>
            <a:endParaRPr lang="en-GB" altLang="en-US"/>
          </a:p>
        </p:txBody>
      </p:sp>
    </p:spTree>
    <p:extLst>
      <p:ext uri="{BB962C8B-B14F-4D97-AF65-F5344CB8AC3E}">
        <p14:creationId xmlns:p14="http://schemas.microsoft.com/office/powerpoint/2010/main" val="19511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6" name="Rectangle 13"/>
          <p:cNvSpPr>
            <a:spLocks noGrp="1" noChangeArrowheads="1"/>
          </p:cNvSpPr>
          <p:nvPr>
            <p:ph type="sldNum" sz="quarter" idx="12"/>
          </p:nvPr>
        </p:nvSpPr>
        <p:spPr>
          <a:ln/>
        </p:spPr>
        <p:txBody>
          <a:bodyPr/>
          <a:lstStyle>
            <a:lvl1pPr>
              <a:defRPr/>
            </a:lvl1pPr>
          </a:lstStyle>
          <a:p>
            <a:pPr>
              <a:defRPr/>
            </a:pPr>
            <a:fld id="{ECFE50B8-C958-4BE5-BD9F-6406D2325841}" type="slidenum">
              <a:rPr lang="en-GB" altLang="en-US"/>
              <a:pPr>
                <a:defRPr/>
              </a:pPr>
              <a:t>‹#›</a:t>
            </a:fld>
            <a:endParaRPr lang="en-GB" altLang="en-US"/>
          </a:p>
        </p:txBody>
      </p:sp>
    </p:spTree>
    <p:extLst>
      <p:ext uri="{BB962C8B-B14F-4D97-AF65-F5344CB8AC3E}">
        <p14:creationId xmlns:p14="http://schemas.microsoft.com/office/powerpoint/2010/main" val="409414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6" name="Rectangle 13"/>
          <p:cNvSpPr>
            <a:spLocks noGrp="1" noChangeArrowheads="1"/>
          </p:cNvSpPr>
          <p:nvPr>
            <p:ph type="sldNum" sz="quarter" idx="12"/>
          </p:nvPr>
        </p:nvSpPr>
        <p:spPr>
          <a:ln/>
        </p:spPr>
        <p:txBody>
          <a:bodyPr/>
          <a:lstStyle>
            <a:lvl1pPr>
              <a:defRPr/>
            </a:lvl1pPr>
          </a:lstStyle>
          <a:p>
            <a:pPr>
              <a:defRPr/>
            </a:pPr>
            <a:fld id="{A6A15C94-3B29-4FEF-B345-889518A99F3D}" type="slidenum">
              <a:rPr lang="en-GB" altLang="en-US"/>
              <a:pPr>
                <a:defRPr/>
              </a:pPr>
              <a:t>‹#›</a:t>
            </a:fld>
            <a:endParaRPr lang="en-GB" altLang="en-US"/>
          </a:p>
        </p:txBody>
      </p:sp>
    </p:spTree>
    <p:extLst>
      <p:ext uri="{BB962C8B-B14F-4D97-AF65-F5344CB8AC3E}">
        <p14:creationId xmlns:p14="http://schemas.microsoft.com/office/powerpoint/2010/main" val="331750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7" name="Rectangle 13"/>
          <p:cNvSpPr>
            <a:spLocks noGrp="1" noChangeArrowheads="1"/>
          </p:cNvSpPr>
          <p:nvPr>
            <p:ph type="sldNum" sz="quarter" idx="12"/>
          </p:nvPr>
        </p:nvSpPr>
        <p:spPr>
          <a:ln/>
        </p:spPr>
        <p:txBody>
          <a:bodyPr/>
          <a:lstStyle>
            <a:lvl1pPr>
              <a:defRPr/>
            </a:lvl1pPr>
          </a:lstStyle>
          <a:p>
            <a:pPr>
              <a:defRPr/>
            </a:pPr>
            <a:fld id="{79C2EA24-7A8C-4F43-9A45-7FF530D4BAB3}" type="slidenum">
              <a:rPr lang="en-GB" altLang="en-US"/>
              <a:pPr>
                <a:defRPr/>
              </a:pPr>
              <a:t>‹#›</a:t>
            </a:fld>
            <a:endParaRPr lang="en-GB" altLang="en-US"/>
          </a:p>
        </p:txBody>
      </p:sp>
    </p:spTree>
    <p:extLst>
      <p:ext uri="{BB962C8B-B14F-4D97-AF65-F5344CB8AC3E}">
        <p14:creationId xmlns:p14="http://schemas.microsoft.com/office/powerpoint/2010/main" val="222876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9" name="Rectangle 13"/>
          <p:cNvSpPr>
            <a:spLocks noGrp="1" noChangeArrowheads="1"/>
          </p:cNvSpPr>
          <p:nvPr>
            <p:ph type="sldNum" sz="quarter" idx="12"/>
          </p:nvPr>
        </p:nvSpPr>
        <p:spPr>
          <a:ln/>
        </p:spPr>
        <p:txBody>
          <a:bodyPr/>
          <a:lstStyle>
            <a:lvl1pPr>
              <a:defRPr/>
            </a:lvl1pPr>
          </a:lstStyle>
          <a:p>
            <a:pPr>
              <a:defRPr/>
            </a:pPr>
            <a:fld id="{E98DF81B-0F1D-48EB-BDF0-F95AE0AE0170}" type="slidenum">
              <a:rPr lang="en-GB" altLang="en-US"/>
              <a:pPr>
                <a:defRPr/>
              </a:pPr>
              <a:t>‹#›</a:t>
            </a:fld>
            <a:endParaRPr lang="en-GB" altLang="en-US"/>
          </a:p>
        </p:txBody>
      </p:sp>
    </p:spTree>
    <p:extLst>
      <p:ext uri="{BB962C8B-B14F-4D97-AF65-F5344CB8AC3E}">
        <p14:creationId xmlns:p14="http://schemas.microsoft.com/office/powerpoint/2010/main" val="41123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5" name="Rectangle 13"/>
          <p:cNvSpPr>
            <a:spLocks noGrp="1" noChangeArrowheads="1"/>
          </p:cNvSpPr>
          <p:nvPr>
            <p:ph type="sldNum" sz="quarter" idx="12"/>
          </p:nvPr>
        </p:nvSpPr>
        <p:spPr>
          <a:ln/>
        </p:spPr>
        <p:txBody>
          <a:bodyPr/>
          <a:lstStyle>
            <a:lvl1pPr>
              <a:defRPr/>
            </a:lvl1pPr>
          </a:lstStyle>
          <a:p>
            <a:pPr>
              <a:defRPr/>
            </a:pPr>
            <a:fld id="{DF4A9075-EF36-493B-9B6B-79F1276356C2}" type="slidenum">
              <a:rPr lang="en-GB" altLang="en-US"/>
              <a:pPr>
                <a:defRPr/>
              </a:pPr>
              <a:t>‹#›</a:t>
            </a:fld>
            <a:endParaRPr lang="en-GB" altLang="en-US"/>
          </a:p>
        </p:txBody>
      </p:sp>
    </p:spTree>
    <p:extLst>
      <p:ext uri="{BB962C8B-B14F-4D97-AF65-F5344CB8AC3E}">
        <p14:creationId xmlns:p14="http://schemas.microsoft.com/office/powerpoint/2010/main" val="22682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4" name="Rectangle 13"/>
          <p:cNvSpPr>
            <a:spLocks noGrp="1" noChangeArrowheads="1"/>
          </p:cNvSpPr>
          <p:nvPr>
            <p:ph type="sldNum" sz="quarter" idx="12"/>
          </p:nvPr>
        </p:nvSpPr>
        <p:spPr>
          <a:ln/>
        </p:spPr>
        <p:txBody>
          <a:bodyPr/>
          <a:lstStyle>
            <a:lvl1pPr>
              <a:defRPr/>
            </a:lvl1pPr>
          </a:lstStyle>
          <a:p>
            <a:pPr>
              <a:defRPr/>
            </a:pPr>
            <a:fld id="{420C25F9-F4F9-4091-BF93-C98BC990DB12}" type="slidenum">
              <a:rPr lang="en-GB" altLang="en-US"/>
              <a:pPr>
                <a:defRPr/>
              </a:pPr>
              <a:t>‹#›</a:t>
            </a:fld>
            <a:endParaRPr lang="en-GB" altLang="en-US"/>
          </a:p>
        </p:txBody>
      </p:sp>
    </p:spTree>
    <p:extLst>
      <p:ext uri="{BB962C8B-B14F-4D97-AF65-F5344CB8AC3E}">
        <p14:creationId xmlns:p14="http://schemas.microsoft.com/office/powerpoint/2010/main" val="122704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7" name="Rectangle 13"/>
          <p:cNvSpPr>
            <a:spLocks noGrp="1" noChangeArrowheads="1"/>
          </p:cNvSpPr>
          <p:nvPr>
            <p:ph type="sldNum" sz="quarter" idx="12"/>
          </p:nvPr>
        </p:nvSpPr>
        <p:spPr>
          <a:ln/>
        </p:spPr>
        <p:txBody>
          <a:bodyPr/>
          <a:lstStyle>
            <a:lvl1pPr>
              <a:defRPr/>
            </a:lvl1pPr>
          </a:lstStyle>
          <a:p>
            <a:pPr>
              <a:defRPr/>
            </a:pPr>
            <a:fld id="{D27E3F47-8B14-4EC1-B627-317FE49FBAAD}" type="slidenum">
              <a:rPr lang="en-GB" altLang="en-US"/>
              <a:pPr>
                <a:defRPr/>
              </a:pPr>
              <a:t>‹#›</a:t>
            </a:fld>
            <a:endParaRPr lang="en-GB" altLang="en-US"/>
          </a:p>
        </p:txBody>
      </p:sp>
    </p:spTree>
    <p:extLst>
      <p:ext uri="{BB962C8B-B14F-4D97-AF65-F5344CB8AC3E}">
        <p14:creationId xmlns:p14="http://schemas.microsoft.com/office/powerpoint/2010/main" val="36451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GB" altLang="en-US"/>
              <a:t>561.788</a:t>
            </a:r>
          </a:p>
        </p:txBody>
      </p:sp>
      <p:sp>
        <p:nvSpPr>
          <p:cNvPr id="7" name="Rectangle 13"/>
          <p:cNvSpPr>
            <a:spLocks noGrp="1" noChangeArrowheads="1"/>
          </p:cNvSpPr>
          <p:nvPr>
            <p:ph type="sldNum" sz="quarter" idx="12"/>
          </p:nvPr>
        </p:nvSpPr>
        <p:spPr>
          <a:ln/>
        </p:spPr>
        <p:txBody>
          <a:bodyPr/>
          <a:lstStyle>
            <a:lvl1pPr>
              <a:defRPr/>
            </a:lvl1pPr>
          </a:lstStyle>
          <a:p>
            <a:pPr>
              <a:defRPr/>
            </a:pPr>
            <a:fld id="{1555541C-1609-403A-B718-B4F2A0BD75EE}" type="slidenum">
              <a:rPr lang="en-GB" altLang="en-US"/>
              <a:pPr>
                <a:defRPr/>
              </a:pPr>
              <a:t>‹#›</a:t>
            </a:fld>
            <a:endParaRPr lang="en-GB" altLang="en-US"/>
          </a:p>
        </p:txBody>
      </p:sp>
    </p:spTree>
    <p:extLst>
      <p:ext uri="{BB962C8B-B14F-4D97-AF65-F5344CB8AC3E}">
        <p14:creationId xmlns:p14="http://schemas.microsoft.com/office/powerpoint/2010/main" val="301936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kumimoji="1" lang="en-US" alt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smtClean="0"/>
              <a:t>Click to edit Master title style</a:t>
            </a:r>
          </a:p>
        </p:txBody>
      </p:sp>
      <p:sp>
        <p:nvSpPr>
          <p:cNvPr id="410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endParaRPr lang="en-GB" altLang="en-US"/>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lvl1pPr>
          </a:lstStyle>
          <a:p>
            <a:pPr>
              <a:defRPr/>
            </a:pPr>
            <a:r>
              <a:rPr lang="en-GB" altLang="en-US"/>
              <a:t>561.788</a:t>
            </a: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2A9CAA58-032C-4B5F-8458-2941BC2B9E7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6">
                                            <p:txEl>
                                              <p:pRg st="0" end="0"/>
                                            </p:txEl>
                                          </p:spTgt>
                                        </p:tgtEl>
                                        <p:attrNameLst>
                                          <p:attrName>style.visibility</p:attrName>
                                        </p:attrNameLst>
                                      </p:cBhvr>
                                      <p:to>
                                        <p:strVal val="visible"/>
                                      </p:to>
                                    </p:set>
                                    <p:animEffect transition="in" filter="box(in)">
                                      <p:cBhvr>
                                        <p:cTn id="7" dur="500"/>
                                        <p:tgtEl>
                                          <p:spTgt spid="41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06">
                                            <p:txEl>
                                              <p:pRg st="1" end="1"/>
                                            </p:txEl>
                                          </p:spTgt>
                                        </p:tgtEl>
                                        <p:attrNameLst>
                                          <p:attrName>style.visibility</p:attrName>
                                        </p:attrNameLst>
                                      </p:cBhvr>
                                      <p:to>
                                        <p:strVal val="visible"/>
                                      </p:to>
                                    </p:set>
                                    <p:animEffect transition="in" filter="box(in)">
                                      <p:cBhvr>
                                        <p:cTn id="12" dur="500"/>
                                        <p:tgtEl>
                                          <p:spTgt spid="4106">
                                            <p:txEl>
                                              <p:pRg st="1" end="1"/>
                                            </p:txEl>
                                          </p:spTgt>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4106">
                                            <p:txEl>
                                              <p:pRg st="2" end="2"/>
                                            </p:txEl>
                                          </p:spTgt>
                                        </p:tgtEl>
                                        <p:attrNameLst>
                                          <p:attrName>style.visibility</p:attrName>
                                        </p:attrNameLst>
                                      </p:cBhvr>
                                      <p:to>
                                        <p:strVal val="visible"/>
                                      </p:to>
                                    </p:set>
                                    <p:animEffect transition="in" filter="box(in)">
                                      <p:cBhvr>
                                        <p:cTn id="16" dur="500"/>
                                        <p:tgtEl>
                                          <p:spTgt spid="4106">
                                            <p:txEl>
                                              <p:pRg st="2" end="2"/>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106">
                                            <p:txEl>
                                              <p:pRg st="3" end="3"/>
                                            </p:txEl>
                                          </p:spTgt>
                                        </p:tgtEl>
                                        <p:attrNameLst>
                                          <p:attrName>style.visibility</p:attrName>
                                        </p:attrNameLst>
                                      </p:cBhvr>
                                      <p:to>
                                        <p:strVal val="visible"/>
                                      </p:to>
                                    </p:set>
                                    <p:animEffect transition="in" filter="box(in)">
                                      <p:cBhvr>
                                        <p:cTn id="19" dur="500"/>
                                        <p:tgtEl>
                                          <p:spTgt spid="4106">
                                            <p:txEl>
                                              <p:pRg st="3" end="3"/>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106">
                                            <p:txEl>
                                              <p:pRg st="4" end="4"/>
                                            </p:txEl>
                                          </p:spTgt>
                                        </p:tgtEl>
                                        <p:attrNameLst>
                                          <p:attrName>style.visibility</p:attrName>
                                        </p:attrNameLst>
                                      </p:cBhvr>
                                      <p:to>
                                        <p:strVal val="visible"/>
                                      </p:to>
                                    </p:set>
                                    <p:animEffect transition="in" filter="box(in)">
                                      <p:cBhvr>
                                        <p:cTn id="22" dur="500"/>
                                        <p:tgtEl>
                                          <p:spTgt spid="4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build="p">
        <p:tmplLst>
          <p:tmpl lvl="1">
            <p:tnLst>
              <p:par>
                <p:cTn presetID="4" presetClass="entr" presetSubtype="16" fill="hold" nodeType="click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box(in)">
                      <p:cBhvr>
                        <p:cTn dur="500"/>
                        <p:tgtEl>
                          <p:spTgt spid="4106"/>
                        </p:tgtEl>
                      </p:cBhvr>
                    </p:animEffect>
                  </p:childTnLst>
                </p:cTn>
              </p:par>
            </p:tnLst>
          </p:tmpl>
          <p:tmpl lvl="2">
            <p:tnLst>
              <p:par>
                <p:cTn presetID="4" presetClass="entr" presetSubtype="16" fill="hold" nodeType="click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box(in)">
                      <p:cBhvr>
                        <p:cTn dur="500"/>
                        <p:tgtEl>
                          <p:spTgt spid="4106"/>
                        </p:tgtEl>
                      </p:cBhvr>
                    </p:animEffect>
                  </p:childTnLst>
                </p:cTn>
              </p:par>
            </p:tnLst>
          </p:tmpl>
          <p:tmpl lvl="3">
            <p:tnLst>
              <p:par>
                <p:cTn presetID="4" presetClass="entr" presetSubtype="16" fill="hold" nodeType="after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box(in)">
                      <p:cBhvr>
                        <p:cTn dur="500"/>
                        <p:tgtEl>
                          <p:spTgt spid="4106"/>
                        </p:tgtEl>
                      </p:cBhvr>
                    </p:animEffect>
                  </p:childTnLst>
                </p:cTn>
              </p:par>
            </p:tnLst>
          </p:tmpl>
          <p:tmpl lvl="4">
            <p:tnLst>
              <p:par>
                <p:cTn presetID="4" presetClass="entr" presetSubtype="16" fill="hold" nodeType="with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box(in)">
                      <p:cBhvr>
                        <p:cTn dur="500"/>
                        <p:tgtEl>
                          <p:spTgt spid="4106"/>
                        </p:tgtEl>
                      </p:cBhvr>
                    </p:animEffect>
                  </p:childTnLst>
                </p:cTn>
              </p:par>
            </p:tnLst>
          </p:tmpl>
          <p:tmpl lvl="5">
            <p:tnLst>
              <p:par>
                <p:cTn presetID="4" presetClass="entr" presetSubtype="16" fill="hold" nodeType="with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box(in)">
                      <p:cBhvr>
                        <p:cTn dur="500"/>
                        <p:tgtEl>
                          <p:spTgt spid="4106"/>
                        </p:tgtEl>
                      </p:cBhvr>
                    </p:animEffect>
                  </p:childTnLst>
                </p:cTn>
              </p:par>
            </p:tnLst>
          </p:tmpl>
        </p:tmplLst>
      </p:bldP>
    </p:bldLst>
  </p:timing>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NZ" altLang="en-US" dirty="0" smtClean="0"/>
              <a:t>Hot Topic in Software </a:t>
            </a:r>
            <a:endParaRPr lang="en-GB" altLang="en-US" dirty="0" smtClean="0"/>
          </a:p>
        </p:txBody>
      </p:sp>
      <p:sp>
        <p:nvSpPr>
          <p:cNvPr id="4099" name="Rectangle 3"/>
          <p:cNvSpPr>
            <a:spLocks noGrp="1" noChangeArrowheads="1"/>
          </p:cNvSpPr>
          <p:nvPr>
            <p:ph type="subTitle" idx="1"/>
          </p:nvPr>
        </p:nvSpPr>
        <p:spPr>
          <a:xfrm>
            <a:off x="1187450" y="3886200"/>
            <a:ext cx="6913563" cy="1752600"/>
          </a:xfrm>
        </p:spPr>
        <p:txBody>
          <a:bodyPr/>
          <a:lstStyle/>
          <a:p>
            <a:pPr eaLnBrk="1" hangingPunct="1"/>
            <a:r>
              <a:rPr lang="en-NZ" altLang="en-US" smtClean="0"/>
              <a:t>The Research Problem</a:t>
            </a:r>
            <a:endParaRPr lang="en-GB"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22531"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8D046CB-A7A2-40CF-9BF9-4F6B6168FEF8}" type="slidenum">
              <a:rPr lang="en-GB" altLang="en-US"/>
              <a:pPr/>
              <a:t>10</a:t>
            </a:fld>
            <a:endParaRPr lang="en-GB" altLang="en-US"/>
          </a:p>
        </p:txBody>
      </p:sp>
      <p:sp>
        <p:nvSpPr>
          <p:cNvPr id="22532" name="Rectangle 2"/>
          <p:cNvSpPr>
            <a:spLocks noGrp="1" noChangeArrowheads="1"/>
          </p:cNvSpPr>
          <p:nvPr>
            <p:ph type="title"/>
          </p:nvPr>
        </p:nvSpPr>
        <p:spPr/>
        <p:txBody>
          <a:bodyPr/>
          <a:lstStyle/>
          <a:p>
            <a:pPr eaLnBrk="1" hangingPunct="1"/>
            <a:r>
              <a:rPr lang="en-NZ" altLang="en-US" sz="4000" smtClean="0"/>
              <a:t>Examples of Problem Statements</a:t>
            </a:r>
            <a:endParaRPr lang="en-GB" altLang="en-US" sz="4000" smtClean="0"/>
          </a:p>
        </p:txBody>
      </p:sp>
      <p:sp>
        <p:nvSpPr>
          <p:cNvPr id="22533" name="Rectangle 3"/>
          <p:cNvSpPr>
            <a:spLocks noGrp="1" noChangeArrowheads="1"/>
          </p:cNvSpPr>
          <p:nvPr>
            <p:ph type="body" idx="1"/>
          </p:nvPr>
        </p:nvSpPr>
        <p:spPr/>
        <p:txBody>
          <a:bodyPr/>
          <a:lstStyle/>
          <a:p>
            <a:pPr marL="660400" indent="-660400" eaLnBrk="1" hangingPunct="1">
              <a:lnSpc>
                <a:spcPct val="90000"/>
              </a:lnSpc>
              <a:buFont typeface="Wingdings" panose="05000000000000000000" pitchFamily="2" charset="2"/>
              <a:buAutoNum type="arabicPeriod" startAt="5"/>
            </a:pPr>
            <a:r>
              <a:rPr lang="en-GB" altLang="en-US" smtClean="0"/>
              <a:t>General elections which use Internet voting can be fair</a:t>
            </a:r>
          </a:p>
          <a:p>
            <a:pPr marL="660400" indent="-660400" eaLnBrk="1" hangingPunct="1">
              <a:lnSpc>
                <a:spcPct val="90000"/>
              </a:lnSpc>
              <a:buFont typeface="Wingdings" panose="05000000000000000000" pitchFamily="2" charset="2"/>
              <a:buAutoNum type="arabicPeriod" startAt="5"/>
            </a:pPr>
            <a:r>
              <a:rPr lang="en-GB" altLang="en-US" smtClean="0"/>
              <a:t>Universal Internet Access: why we should care</a:t>
            </a:r>
          </a:p>
          <a:p>
            <a:pPr marL="660400" indent="-660400" eaLnBrk="1" hangingPunct="1">
              <a:lnSpc>
                <a:spcPct val="90000"/>
              </a:lnSpc>
              <a:buFont typeface="Wingdings" panose="05000000000000000000" pitchFamily="2" charset="2"/>
              <a:buAutoNum type="arabicPeriod" startAt="5"/>
            </a:pPr>
            <a:r>
              <a:rPr lang="en-GB" altLang="en-US" smtClean="0"/>
              <a:t>Wearable computers can measure up to the media hype.</a:t>
            </a:r>
          </a:p>
          <a:p>
            <a:pPr marL="660400" indent="-660400" eaLnBrk="1" hangingPunct="1">
              <a:lnSpc>
                <a:spcPct val="90000"/>
              </a:lnSpc>
              <a:buFont typeface="Wingdings" panose="05000000000000000000" pitchFamily="2" charset="2"/>
              <a:buAutoNum type="arabicPeriod" startAt="5"/>
            </a:pPr>
            <a:r>
              <a:rPr lang="en-GB" altLang="en-US" smtClean="0"/>
              <a:t>Software projects are failing at an unacceptable rate.</a:t>
            </a:r>
            <a:endParaRPr lang="en-NZ"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24579"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C2C4AC-C7F1-44EE-9046-0162E88115A2}" type="slidenum">
              <a:rPr lang="en-GB" altLang="en-US"/>
              <a:pPr/>
              <a:t>11</a:t>
            </a:fld>
            <a:endParaRPr lang="en-GB" altLang="en-US"/>
          </a:p>
        </p:txBody>
      </p:sp>
      <p:sp>
        <p:nvSpPr>
          <p:cNvPr id="24580" name="Rectangle 2"/>
          <p:cNvSpPr>
            <a:spLocks noGrp="1" noChangeArrowheads="1"/>
          </p:cNvSpPr>
          <p:nvPr>
            <p:ph type="title"/>
          </p:nvPr>
        </p:nvSpPr>
        <p:spPr/>
        <p:txBody>
          <a:bodyPr/>
          <a:lstStyle/>
          <a:p>
            <a:pPr eaLnBrk="1" hangingPunct="1"/>
            <a:r>
              <a:rPr lang="en-NZ" altLang="en-US" smtClean="0"/>
              <a:t>Examples </a:t>
            </a:r>
            <a:endParaRPr lang="en-GB" altLang="en-US" smtClean="0"/>
          </a:p>
        </p:txBody>
      </p:sp>
      <p:sp>
        <p:nvSpPr>
          <p:cNvPr id="22531" name="Rectangle 3"/>
          <p:cNvSpPr>
            <a:spLocks noGrp="1" noChangeArrowheads="1"/>
          </p:cNvSpPr>
          <p:nvPr>
            <p:ph type="body" idx="1"/>
          </p:nvPr>
        </p:nvSpPr>
        <p:spPr>
          <a:xfrm>
            <a:off x="827088" y="2017713"/>
            <a:ext cx="8128000" cy="4114800"/>
          </a:xfrm>
        </p:spPr>
        <p:txBody>
          <a:bodyPr/>
          <a:lstStyle/>
          <a:p>
            <a:pPr eaLnBrk="1" hangingPunct="1">
              <a:lnSpc>
                <a:spcPct val="90000"/>
              </a:lnSpc>
              <a:buFont typeface="Wingdings" panose="05000000000000000000" pitchFamily="2" charset="2"/>
              <a:buNone/>
            </a:pPr>
            <a:r>
              <a:rPr lang="en-GB" altLang="en-US" sz="2400" b="1" smtClean="0"/>
              <a:t>Topic - </a:t>
            </a:r>
            <a:r>
              <a:rPr lang="en-GB" altLang="en-US" sz="2400" smtClean="0"/>
              <a:t>Password security for users of computer networks</a:t>
            </a:r>
            <a:endParaRPr lang="en-GB" altLang="en-US" sz="2400" b="1" smtClean="0"/>
          </a:p>
          <a:p>
            <a:pPr eaLnBrk="1" hangingPunct="1">
              <a:lnSpc>
                <a:spcPct val="90000"/>
              </a:lnSpc>
            </a:pPr>
            <a:r>
              <a:rPr lang="en-GB" altLang="en-US" sz="2400" b="1" smtClean="0"/>
              <a:t>Research</a:t>
            </a:r>
            <a:r>
              <a:rPr lang="en-GB" altLang="en-US" sz="2400" smtClean="0"/>
              <a:t> </a:t>
            </a:r>
            <a:r>
              <a:rPr lang="en-GB" altLang="en-US" sz="2400" b="1" smtClean="0"/>
              <a:t>Question</a:t>
            </a:r>
            <a:endParaRPr lang="en-GB" altLang="en-US" sz="2400" smtClean="0"/>
          </a:p>
          <a:p>
            <a:pPr lvl="1" eaLnBrk="1" hangingPunct="1">
              <a:lnSpc>
                <a:spcPct val="90000"/>
              </a:lnSpc>
            </a:pPr>
            <a:r>
              <a:rPr lang="en-GB" altLang="en-US" sz="2000" smtClean="0"/>
              <a:t>How secure are user-selected passwords?</a:t>
            </a:r>
            <a:endParaRPr lang="en-GB" altLang="en-US" sz="2000" b="1" smtClean="0"/>
          </a:p>
          <a:p>
            <a:pPr eaLnBrk="1" hangingPunct="1">
              <a:lnSpc>
                <a:spcPct val="90000"/>
              </a:lnSpc>
            </a:pPr>
            <a:r>
              <a:rPr lang="en-GB" altLang="en-US" sz="2400" b="1" smtClean="0"/>
              <a:t>Sub questions</a:t>
            </a:r>
            <a:endParaRPr lang="en-GB" altLang="en-US" sz="2400" smtClean="0"/>
          </a:p>
          <a:p>
            <a:pPr lvl="1" eaLnBrk="1" hangingPunct="1">
              <a:lnSpc>
                <a:spcPct val="90000"/>
              </a:lnSpc>
            </a:pPr>
            <a:r>
              <a:rPr lang="en-GB" altLang="en-US" sz="2000" smtClean="0"/>
              <a:t>What counts as a “secure” password?</a:t>
            </a:r>
          </a:p>
          <a:p>
            <a:pPr lvl="1" eaLnBrk="1" hangingPunct="1">
              <a:lnSpc>
                <a:spcPct val="90000"/>
              </a:lnSpc>
            </a:pPr>
            <a:r>
              <a:rPr lang="en-GB" altLang="en-US" sz="2000" smtClean="0"/>
              <a:t>What are the characteristics of user-selected passwords?</a:t>
            </a:r>
          </a:p>
          <a:p>
            <a:pPr lvl="1" eaLnBrk="1" hangingPunct="1">
              <a:lnSpc>
                <a:spcPct val="90000"/>
              </a:lnSpc>
            </a:pPr>
            <a:r>
              <a:rPr lang="en-GB" altLang="en-US" sz="2000" smtClean="0"/>
              <a:t>What is the literature concerning user-selected passwords?</a:t>
            </a:r>
          </a:p>
          <a:p>
            <a:pPr lvl="1" eaLnBrk="1" hangingPunct="1">
              <a:lnSpc>
                <a:spcPct val="90000"/>
              </a:lnSpc>
            </a:pPr>
            <a:r>
              <a:rPr lang="en-GB" altLang="en-US" sz="2000" smtClean="0"/>
              <a:t>How well-informed are computer users about security threats?</a:t>
            </a:r>
          </a:p>
          <a:p>
            <a:pPr lvl="1" eaLnBrk="1" hangingPunct="1">
              <a:lnSpc>
                <a:spcPct val="90000"/>
              </a:lnSpc>
            </a:pPr>
            <a:r>
              <a:rPr lang="en-GB" altLang="en-US" sz="2000" smtClean="0"/>
              <a:t>What prompts computer users to choose more secure passwords?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Effect transition="in" filter="box(in)">
                                      <p:cBhvr>
                                        <p:cTn id="11" dur="500"/>
                                        <p:tgtEl>
                                          <p:spTgt spid="22531">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box(in)">
                                      <p:cBhvr>
                                        <p:cTn id="15" dur="500"/>
                                        <p:tgtEl>
                                          <p:spTgt spid="22531">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Effect transition="in" filter="box(in)">
                                      <p:cBhvr>
                                        <p:cTn id="19" dur="500"/>
                                        <p:tgtEl>
                                          <p:spTgt spid="2253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2531">
                                            <p:txEl>
                                              <p:pRg st="4" end="4"/>
                                            </p:txEl>
                                          </p:spTgt>
                                        </p:tgtEl>
                                        <p:attrNameLst>
                                          <p:attrName>style.visibility</p:attrName>
                                        </p:attrNameLst>
                                      </p:cBhvr>
                                      <p:to>
                                        <p:strVal val="visible"/>
                                      </p:to>
                                    </p:set>
                                    <p:animEffect transition="in" filter="box(in)">
                                      <p:cBhvr>
                                        <p:cTn id="24" dur="500"/>
                                        <p:tgtEl>
                                          <p:spTgt spid="2253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2531">
                                            <p:txEl>
                                              <p:pRg st="5" end="5"/>
                                            </p:txEl>
                                          </p:spTgt>
                                        </p:tgtEl>
                                        <p:attrNameLst>
                                          <p:attrName>style.visibility</p:attrName>
                                        </p:attrNameLst>
                                      </p:cBhvr>
                                      <p:to>
                                        <p:strVal val="visible"/>
                                      </p:to>
                                    </p:set>
                                    <p:animEffect transition="in" filter="box(in)">
                                      <p:cBhvr>
                                        <p:cTn id="29" dur="500"/>
                                        <p:tgtEl>
                                          <p:spTgt spid="2253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2531">
                                            <p:txEl>
                                              <p:pRg st="6" end="6"/>
                                            </p:txEl>
                                          </p:spTgt>
                                        </p:tgtEl>
                                        <p:attrNameLst>
                                          <p:attrName>style.visibility</p:attrName>
                                        </p:attrNameLst>
                                      </p:cBhvr>
                                      <p:to>
                                        <p:strVal val="visible"/>
                                      </p:to>
                                    </p:set>
                                    <p:animEffect transition="in" filter="box(in)">
                                      <p:cBhvr>
                                        <p:cTn id="34" dur="500"/>
                                        <p:tgtEl>
                                          <p:spTgt spid="2253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2531">
                                            <p:txEl>
                                              <p:pRg st="7" end="7"/>
                                            </p:txEl>
                                          </p:spTgt>
                                        </p:tgtEl>
                                        <p:attrNameLst>
                                          <p:attrName>style.visibility</p:attrName>
                                        </p:attrNameLst>
                                      </p:cBhvr>
                                      <p:to>
                                        <p:strVal val="visible"/>
                                      </p:to>
                                    </p:set>
                                    <p:animEffect transition="in" filter="box(in)">
                                      <p:cBhvr>
                                        <p:cTn id="39" dur="500"/>
                                        <p:tgtEl>
                                          <p:spTgt spid="22531">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2531">
                                            <p:txEl>
                                              <p:pRg st="8" end="8"/>
                                            </p:txEl>
                                          </p:spTgt>
                                        </p:tgtEl>
                                        <p:attrNameLst>
                                          <p:attrName>style.visibility</p:attrName>
                                        </p:attrNameLst>
                                      </p:cBhvr>
                                      <p:to>
                                        <p:strVal val="visible"/>
                                      </p:to>
                                    </p:set>
                                    <p:animEffect transition="in" filter="box(in)">
                                      <p:cBhvr>
                                        <p:cTn id="44" dur="5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26627"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C0EBCDB-788C-4042-ABA6-38C1B8C665FD}" type="slidenum">
              <a:rPr lang="en-GB" altLang="en-US"/>
              <a:pPr/>
              <a:t>12</a:t>
            </a:fld>
            <a:endParaRPr lang="en-GB" altLang="en-US"/>
          </a:p>
        </p:txBody>
      </p:sp>
      <p:sp>
        <p:nvSpPr>
          <p:cNvPr id="26628" name="Rectangle 2"/>
          <p:cNvSpPr>
            <a:spLocks noGrp="1" noChangeArrowheads="1"/>
          </p:cNvSpPr>
          <p:nvPr>
            <p:ph type="title"/>
          </p:nvPr>
        </p:nvSpPr>
        <p:spPr/>
        <p:txBody>
          <a:bodyPr/>
          <a:lstStyle/>
          <a:p>
            <a:pPr eaLnBrk="1" hangingPunct="1"/>
            <a:r>
              <a:rPr lang="en-NZ" altLang="en-US" smtClean="0"/>
              <a:t>Examples (cont)</a:t>
            </a:r>
            <a:endParaRPr lang="en-GB" altLang="en-US" smtClean="0"/>
          </a:p>
        </p:txBody>
      </p:sp>
      <p:sp>
        <p:nvSpPr>
          <p:cNvPr id="41987" name="Rectangle 3"/>
          <p:cNvSpPr>
            <a:spLocks noGrp="1" noChangeArrowheads="1"/>
          </p:cNvSpPr>
          <p:nvPr>
            <p:ph type="body" idx="1"/>
          </p:nvPr>
        </p:nvSpPr>
        <p:spPr>
          <a:xfrm>
            <a:off x="827088" y="2017713"/>
            <a:ext cx="8128000" cy="4114800"/>
          </a:xfrm>
        </p:spPr>
        <p:txBody>
          <a:bodyPr/>
          <a:lstStyle/>
          <a:p>
            <a:pPr eaLnBrk="1" hangingPunct="1">
              <a:lnSpc>
                <a:spcPct val="90000"/>
              </a:lnSpc>
              <a:buFont typeface="Wingdings" panose="05000000000000000000" pitchFamily="2" charset="2"/>
              <a:buNone/>
            </a:pPr>
            <a:r>
              <a:rPr lang="en-GB" altLang="en-US" sz="2400" b="1" smtClean="0"/>
              <a:t>Topic - </a:t>
            </a:r>
            <a:r>
              <a:rPr lang="en-GB" altLang="en-US" sz="2400" smtClean="0"/>
              <a:t>E-waste</a:t>
            </a:r>
          </a:p>
          <a:p>
            <a:pPr eaLnBrk="1" hangingPunct="1">
              <a:lnSpc>
                <a:spcPct val="90000"/>
              </a:lnSpc>
            </a:pPr>
            <a:r>
              <a:rPr lang="en-GB" altLang="en-US" sz="2400" b="1" smtClean="0"/>
              <a:t>Research Question</a:t>
            </a:r>
          </a:p>
          <a:p>
            <a:pPr lvl="1" eaLnBrk="1" hangingPunct="1">
              <a:lnSpc>
                <a:spcPct val="90000"/>
              </a:lnSpc>
            </a:pPr>
            <a:r>
              <a:rPr lang="en-GB" altLang="en-US" sz="2000" smtClean="0"/>
              <a:t>How is the problem of electronic waste being addressed?</a:t>
            </a:r>
          </a:p>
          <a:p>
            <a:pPr eaLnBrk="1" hangingPunct="1">
              <a:lnSpc>
                <a:spcPct val="90000"/>
              </a:lnSpc>
            </a:pPr>
            <a:r>
              <a:rPr lang="en-GB" altLang="en-US" sz="2400" b="1" smtClean="0"/>
              <a:t>Sub questions</a:t>
            </a:r>
          </a:p>
          <a:p>
            <a:pPr lvl="1" eaLnBrk="1" hangingPunct="1">
              <a:lnSpc>
                <a:spcPct val="90000"/>
              </a:lnSpc>
            </a:pPr>
            <a:r>
              <a:rPr lang="en-GB" altLang="en-US" sz="2000" smtClean="0"/>
              <a:t>What is electronic waste?</a:t>
            </a:r>
          </a:p>
          <a:p>
            <a:pPr lvl="1" eaLnBrk="1" hangingPunct="1">
              <a:lnSpc>
                <a:spcPct val="90000"/>
              </a:lnSpc>
            </a:pPr>
            <a:r>
              <a:rPr lang="en-GB" altLang="en-US" sz="2000" smtClean="0"/>
              <a:t>Who is affected by electronic waste, and how?</a:t>
            </a:r>
          </a:p>
          <a:p>
            <a:pPr lvl="1" eaLnBrk="1" hangingPunct="1">
              <a:lnSpc>
                <a:spcPct val="90000"/>
              </a:lnSpc>
            </a:pPr>
            <a:r>
              <a:rPr lang="en-GB" altLang="en-US" sz="2000" smtClean="0"/>
              <a:t>How can e-waste be eliminated?</a:t>
            </a:r>
          </a:p>
          <a:p>
            <a:pPr lvl="1" eaLnBrk="1" hangingPunct="1">
              <a:lnSpc>
                <a:spcPct val="90000"/>
              </a:lnSpc>
            </a:pPr>
            <a:r>
              <a:rPr lang="en-GB" altLang="en-US" sz="2000" smtClean="0"/>
              <a:t>What are the options for re-cycling?</a:t>
            </a:r>
          </a:p>
          <a:p>
            <a:pPr lvl="1" eaLnBrk="1" hangingPunct="1">
              <a:lnSpc>
                <a:spcPct val="90000"/>
              </a:lnSpc>
            </a:pPr>
            <a:r>
              <a:rPr lang="en-GB" altLang="en-US" sz="2000" smtClean="0"/>
              <a:t>What are the incentives for businesses to minimise pollution?</a:t>
            </a:r>
          </a:p>
          <a:p>
            <a:pPr lvl="1" eaLnBrk="1" hangingPunct="1">
              <a:lnSpc>
                <a:spcPct val="90000"/>
              </a:lnSpc>
            </a:pPr>
            <a:r>
              <a:rPr lang="en-GB" altLang="en-US" sz="2000" smtClean="0"/>
              <a:t>What regulations have been introduced?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ox(in)">
                                      <p:cBhvr>
                                        <p:cTn id="7" dur="500"/>
                                        <p:tgtEl>
                                          <p:spTgt spid="41987">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animEffect transition="in" filter="box(in)">
                                      <p:cBhvr>
                                        <p:cTn id="11" dur="500"/>
                                        <p:tgtEl>
                                          <p:spTgt spid="41987">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Effect transition="in" filter="box(in)">
                                      <p:cBhvr>
                                        <p:cTn id="15" dur="500"/>
                                        <p:tgtEl>
                                          <p:spTgt spid="41987">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animEffect transition="in" filter="box(in)">
                                      <p:cBhvr>
                                        <p:cTn id="19" dur="500"/>
                                        <p:tgtEl>
                                          <p:spTgt spid="4198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1987">
                                            <p:txEl>
                                              <p:pRg st="4" end="4"/>
                                            </p:txEl>
                                          </p:spTgt>
                                        </p:tgtEl>
                                        <p:attrNameLst>
                                          <p:attrName>style.visibility</p:attrName>
                                        </p:attrNameLst>
                                      </p:cBhvr>
                                      <p:to>
                                        <p:strVal val="visible"/>
                                      </p:to>
                                    </p:set>
                                    <p:animEffect transition="in" filter="box(in)">
                                      <p:cBhvr>
                                        <p:cTn id="24" dur="500"/>
                                        <p:tgtEl>
                                          <p:spTgt spid="4198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1987">
                                            <p:txEl>
                                              <p:pRg st="5" end="5"/>
                                            </p:txEl>
                                          </p:spTgt>
                                        </p:tgtEl>
                                        <p:attrNameLst>
                                          <p:attrName>style.visibility</p:attrName>
                                        </p:attrNameLst>
                                      </p:cBhvr>
                                      <p:to>
                                        <p:strVal val="visible"/>
                                      </p:to>
                                    </p:set>
                                    <p:animEffect transition="in" filter="box(in)">
                                      <p:cBhvr>
                                        <p:cTn id="29" dur="500"/>
                                        <p:tgtEl>
                                          <p:spTgt spid="41987">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1987">
                                            <p:txEl>
                                              <p:pRg st="6" end="6"/>
                                            </p:txEl>
                                          </p:spTgt>
                                        </p:tgtEl>
                                        <p:attrNameLst>
                                          <p:attrName>style.visibility</p:attrName>
                                        </p:attrNameLst>
                                      </p:cBhvr>
                                      <p:to>
                                        <p:strVal val="visible"/>
                                      </p:to>
                                    </p:set>
                                    <p:animEffect transition="in" filter="box(in)">
                                      <p:cBhvr>
                                        <p:cTn id="34" dur="500"/>
                                        <p:tgtEl>
                                          <p:spTgt spid="41987">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41987">
                                            <p:txEl>
                                              <p:pRg st="7" end="7"/>
                                            </p:txEl>
                                          </p:spTgt>
                                        </p:tgtEl>
                                        <p:attrNameLst>
                                          <p:attrName>style.visibility</p:attrName>
                                        </p:attrNameLst>
                                      </p:cBhvr>
                                      <p:to>
                                        <p:strVal val="visible"/>
                                      </p:to>
                                    </p:set>
                                    <p:animEffect transition="in" filter="box(in)">
                                      <p:cBhvr>
                                        <p:cTn id="39" dur="500"/>
                                        <p:tgtEl>
                                          <p:spTgt spid="41987">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41987">
                                            <p:txEl>
                                              <p:pRg st="8" end="8"/>
                                            </p:txEl>
                                          </p:spTgt>
                                        </p:tgtEl>
                                        <p:attrNameLst>
                                          <p:attrName>style.visibility</p:attrName>
                                        </p:attrNameLst>
                                      </p:cBhvr>
                                      <p:to>
                                        <p:strVal val="visible"/>
                                      </p:to>
                                    </p:set>
                                    <p:animEffect transition="in" filter="box(in)">
                                      <p:cBhvr>
                                        <p:cTn id="44" dur="500"/>
                                        <p:tgtEl>
                                          <p:spTgt spid="41987">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41987">
                                            <p:txEl>
                                              <p:pRg st="9" end="9"/>
                                            </p:txEl>
                                          </p:spTgt>
                                        </p:tgtEl>
                                        <p:attrNameLst>
                                          <p:attrName>style.visibility</p:attrName>
                                        </p:attrNameLst>
                                      </p:cBhvr>
                                      <p:to>
                                        <p:strVal val="visible"/>
                                      </p:to>
                                    </p:set>
                                    <p:animEffect transition="in" filter="box(in)">
                                      <p:cBhvr>
                                        <p:cTn id="49" dur="500"/>
                                        <p:tgtEl>
                                          <p:spTgt spid="419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28675"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15D8344-22F9-4884-83FB-41B5B24FB2B8}" type="slidenum">
              <a:rPr lang="en-GB" altLang="en-US"/>
              <a:pPr/>
              <a:t>13</a:t>
            </a:fld>
            <a:endParaRPr lang="en-GB" altLang="en-US"/>
          </a:p>
        </p:txBody>
      </p:sp>
      <p:sp>
        <p:nvSpPr>
          <p:cNvPr id="28676" name="Rectangle 2"/>
          <p:cNvSpPr>
            <a:spLocks noGrp="1" noChangeArrowheads="1"/>
          </p:cNvSpPr>
          <p:nvPr>
            <p:ph type="title"/>
          </p:nvPr>
        </p:nvSpPr>
        <p:spPr/>
        <p:txBody>
          <a:bodyPr/>
          <a:lstStyle/>
          <a:p>
            <a:pPr eaLnBrk="1" hangingPunct="1"/>
            <a:r>
              <a:rPr lang="en-NZ" altLang="en-US" smtClean="0"/>
              <a:t>Examples (cont)</a:t>
            </a:r>
            <a:endParaRPr lang="en-GB" altLang="en-US" smtClean="0"/>
          </a:p>
        </p:txBody>
      </p:sp>
      <p:sp>
        <p:nvSpPr>
          <p:cNvPr id="44035" name="Rectangle 3"/>
          <p:cNvSpPr>
            <a:spLocks noGrp="1" noChangeArrowheads="1"/>
          </p:cNvSpPr>
          <p:nvPr>
            <p:ph type="body" idx="1"/>
          </p:nvPr>
        </p:nvSpPr>
        <p:spPr>
          <a:xfrm>
            <a:off x="827088" y="2017713"/>
            <a:ext cx="8128000" cy="4114800"/>
          </a:xfrm>
        </p:spPr>
        <p:txBody>
          <a:bodyPr/>
          <a:lstStyle/>
          <a:p>
            <a:pPr eaLnBrk="1" hangingPunct="1">
              <a:lnSpc>
                <a:spcPct val="90000"/>
              </a:lnSpc>
              <a:buFont typeface="Wingdings" panose="05000000000000000000" pitchFamily="2" charset="2"/>
              <a:buNone/>
            </a:pPr>
            <a:r>
              <a:rPr lang="en-GB" altLang="en-US" sz="2400" b="1" smtClean="0"/>
              <a:t>Topic - </a:t>
            </a:r>
            <a:r>
              <a:rPr lang="en-GB" altLang="en-US" sz="2400" smtClean="0"/>
              <a:t>Democracy and Internet Voting</a:t>
            </a:r>
            <a:endParaRPr lang="en-GB" altLang="en-US" sz="2400" b="1" smtClean="0"/>
          </a:p>
          <a:p>
            <a:pPr eaLnBrk="1" hangingPunct="1">
              <a:lnSpc>
                <a:spcPct val="90000"/>
              </a:lnSpc>
            </a:pPr>
            <a:r>
              <a:rPr lang="en-GB" altLang="en-US" sz="2400" b="1" smtClean="0"/>
              <a:t>Research</a:t>
            </a:r>
            <a:r>
              <a:rPr lang="en-GB" altLang="en-US" sz="2400" smtClean="0"/>
              <a:t> </a:t>
            </a:r>
            <a:r>
              <a:rPr lang="en-GB" altLang="en-US" sz="2400" b="1" smtClean="0"/>
              <a:t>Question</a:t>
            </a:r>
            <a:endParaRPr lang="en-GB" altLang="en-US" sz="2400" smtClean="0"/>
          </a:p>
          <a:p>
            <a:pPr lvl="1" eaLnBrk="1" hangingPunct="1">
              <a:lnSpc>
                <a:spcPct val="90000"/>
              </a:lnSpc>
            </a:pPr>
            <a:r>
              <a:rPr lang="en-GB" altLang="en-US" sz="2000" smtClean="0"/>
              <a:t>How can elections be conducted fairly using Internet voting?</a:t>
            </a:r>
            <a:endParaRPr lang="en-GB" altLang="en-US" sz="2000" b="1" smtClean="0"/>
          </a:p>
          <a:p>
            <a:pPr eaLnBrk="1" hangingPunct="1">
              <a:lnSpc>
                <a:spcPct val="90000"/>
              </a:lnSpc>
            </a:pPr>
            <a:r>
              <a:rPr lang="en-GB" altLang="en-US" sz="2400" b="1" smtClean="0"/>
              <a:t>Sub questions</a:t>
            </a:r>
            <a:endParaRPr lang="en-GB" altLang="en-US" sz="2400" smtClean="0"/>
          </a:p>
          <a:p>
            <a:pPr lvl="1" eaLnBrk="1" hangingPunct="1">
              <a:lnSpc>
                <a:spcPct val="90000"/>
              </a:lnSpc>
            </a:pPr>
            <a:r>
              <a:rPr lang="en-GB" altLang="en-US" sz="2000" smtClean="0"/>
              <a:t>What constitutes a “fair” election?</a:t>
            </a:r>
          </a:p>
          <a:p>
            <a:pPr lvl="1" eaLnBrk="1" hangingPunct="1">
              <a:lnSpc>
                <a:spcPct val="90000"/>
              </a:lnSpc>
            </a:pPr>
            <a:r>
              <a:rPr lang="en-GB" altLang="en-US" sz="2000" smtClean="0"/>
              <a:t>What technological risks threaten the security of Internet voting? </a:t>
            </a:r>
          </a:p>
          <a:p>
            <a:pPr lvl="1" eaLnBrk="1" hangingPunct="1">
              <a:lnSpc>
                <a:spcPct val="90000"/>
              </a:lnSpc>
            </a:pPr>
            <a:r>
              <a:rPr lang="en-GB" altLang="en-US" sz="2000" smtClean="0"/>
              <a:t>What can be learned from elections which have trialled Internet voting previously?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ox(in)">
                                      <p:cBhvr>
                                        <p:cTn id="7" dur="500"/>
                                        <p:tgtEl>
                                          <p:spTgt spid="44035">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Effect transition="in" filter="box(in)">
                                      <p:cBhvr>
                                        <p:cTn id="11" dur="500"/>
                                        <p:tgtEl>
                                          <p:spTgt spid="44035">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box(in)">
                                      <p:cBhvr>
                                        <p:cTn id="15" dur="500"/>
                                        <p:tgtEl>
                                          <p:spTgt spid="44035">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Effect transition="in" filter="box(in)">
                                      <p:cBhvr>
                                        <p:cTn id="19" dur="500"/>
                                        <p:tgtEl>
                                          <p:spTgt spid="4403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4035">
                                            <p:txEl>
                                              <p:pRg st="4" end="4"/>
                                            </p:txEl>
                                          </p:spTgt>
                                        </p:tgtEl>
                                        <p:attrNameLst>
                                          <p:attrName>style.visibility</p:attrName>
                                        </p:attrNameLst>
                                      </p:cBhvr>
                                      <p:to>
                                        <p:strVal val="visible"/>
                                      </p:to>
                                    </p:set>
                                    <p:animEffect transition="in" filter="box(in)">
                                      <p:cBhvr>
                                        <p:cTn id="24" dur="500"/>
                                        <p:tgtEl>
                                          <p:spTgt spid="440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4035">
                                            <p:txEl>
                                              <p:pRg st="5" end="5"/>
                                            </p:txEl>
                                          </p:spTgt>
                                        </p:tgtEl>
                                        <p:attrNameLst>
                                          <p:attrName>style.visibility</p:attrName>
                                        </p:attrNameLst>
                                      </p:cBhvr>
                                      <p:to>
                                        <p:strVal val="visible"/>
                                      </p:to>
                                    </p:set>
                                    <p:animEffect transition="in" filter="box(in)">
                                      <p:cBhvr>
                                        <p:cTn id="29" dur="500"/>
                                        <p:tgtEl>
                                          <p:spTgt spid="44035">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4035">
                                            <p:txEl>
                                              <p:pRg st="6" end="6"/>
                                            </p:txEl>
                                          </p:spTgt>
                                        </p:tgtEl>
                                        <p:attrNameLst>
                                          <p:attrName>style.visibility</p:attrName>
                                        </p:attrNameLst>
                                      </p:cBhvr>
                                      <p:to>
                                        <p:strVal val="visible"/>
                                      </p:to>
                                    </p:set>
                                    <p:animEffect transition="in" filter="box(in)">
                                      <p:cBhvr>
                                        <p:cTn id="34" dur="500"/>
                                        <p:tgtEl>
                                          <p:spTgt spid="44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6147"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6E97558-23D1-4D9F-A70F-7D16640412C3}" type="slidenum">
              <a:rPr lang="en-GB" altLang="en-US"/>
              <a:pPr/>
              <a:t>2</a:t>
            </a:fld>
            <a:endParaRPr lang="en-GB" altLang="en-US"/>
          </a:p>
        </p:txBody>
      </p:sp>
      <p:sp>
        <p:nvSpPr>
          <p:cNvPr id="6148" name="Rectangle 2"/>
          <p:cNvSpPr>
            <a:spLocks noGrp="1" noChangeArrowheads="1"/>
          </p:cNvSpPr>
          <p:nvPr>
            <p:ph type="title"/>
          </p:nvPr>
        </p:nvSpPr>
        <p:spPr/>
        <p:txBody>
          <a:bodyPr/>
          <a:lstStyle/>
          <a:p>
            <a:pPr eaLnBrk="1" hangingPunct="1"/>
            <a:r>
              <a:rPr lang="en-NZ" altLang="en-US" smtClean="0"/>
              <a:t>A Critical Step </a:t>
            </a:r>
            <a:endParaRPr lang="en-GB" altLang="en-US" smtClean="0"/>
          </a:p>
        </p:txBody>
      </p:sp>
      <p:sp>
        <p:nvSpPr>
          <p:cNvPr id="6149" name="Rectangle 5"/>
          <p:cNvSpPr>
            <a:spLocks noGrp="1" noChangeArrowheads="1"/>
          </p:cNvSpPr>
          <p:nvPr>
            <p:ph type="body" idx="1"/>
          </p:nvPr>
        </p:nvSpPr>
        <p:spPr>
          <a:xfrm>
            <a:off x="684213" y="2017713"/>
            <a:ext cx="7566025" cy="4114800"/>
          </a:xfrm>
        </p:spPr>
        <p:txBody>
          <a:bodyPr/>
          <a:lstStyle/>
          <a:p>
            <a:pPr algn="ctr" eaLnBrk="1" hangingPunct="1">
              <a:buFont typeface="Wingdings" panose="05000000000000000000" pitchFamily="2" charset="2"/>
              <a:buNone/>
            </a:pPr>
            <a:endParaRPr lang="en-NZ" altLang="en-US" i="1" smtClean="0"/>
          </a:p>
          <a:p>
            <a:pPr algn="ctr" eaLnBrk="1" hangingPunct="1">
              <a:buFont typeface="Wingdings" panose="05000000000000000000" pitchFamily="2" charset="2"/>
              <a:buNone/>
            </a:pPr>
            <a:r>
              <a:rPr lang="en-NZ" altLang="en-US" i="1" smtClean="0"/>
              <a:t>“The research problem serves as the foundation of a research study: if it is well formulated, you can expect a good study to follow” </a:t>
            </a:r>
            <a:br>
              <a:rPr lang="en-NZ" altLang="en-US" i="1" smtClean="0"/>
            </a:br>
            <a:endParaRPr lang="en-NZ" altLang="en-US" i="1" smtClean="0"/>
          </a:p>
          <a:p>
            <a:pPr algn="ctr" eaLnBrk="1" hangingPunct="1">
              <a:buFont typeface="Wingdings" panose="05000000000000000000" pitchFamily="2" charset="2"/>
              <a:buNone/>
            </a:pPr>
            <a:r>
              <a:rPr lang="en-NZ" altLang="en-US" i="1" smtClean="0"/>
              <a:t>(Kumar, 1999, p35.)</a:t>
            </a:r>
            <a:endParaRPr lang="en-GB" altLang="en-US" i="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animEffect transition="in" filter="box(in)">
                                      <p:cBhvr>
                                        <p:cTn id="7" dur="500"/>
                                        <p:tgtEl>
                                          <p:spTgt spid="6149">
                                            <p:txEl>
                                              <p:pRg st="1" end="1"/>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149">
                                            <p:txEl>
                                              <p:pRg st="2" end="2"/>
                                            </p:txEl>
                                          </p:spTgt>
                                        </p:tgtEl>
                                        <p:attrNameLst>
                                          <p:attrName>style.visibility</p:attrName>
                                        </p:attrNameLst>
                                      </p:cBhvr>
                                      <p:to>
                                        <p:strVal val="visible"/>
                                      </p:to>
                                    </p:set>
                                    <p:animEffect transition="in" filter="box(in)">
                                      <p:cBhvr>
                                        <p:cTn id="11" dur="500"/>
                                        <p:tgtEl>
                                          <p:spTgt spid="6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8195"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8C74CD9-76B7-4EAC-8433-98FCDB786B1C}" type="slidenum">
              <a:rPr lang="en-GB" altLang="en-US"/>
              <a:pPr/>
              <a:t>3</a:t>
            </a:fld>
            <a:endParaRPr lang="en-GB" altLang="en-US"/>
          </a:p>
        </p:txBody>
      </p:sp>
      <p:sp>
        <p:nvSpPr>
          <p:cNvPr id="8196" name="Rectangle 2"/>
          <p:cNvSpPr>
            <a:spLocks noGrp="1" noChangeArrowheads="1"/>
          </p:cNvSpPr>
          <p:nvPr>
            <p:ph type="title"/>
          </p:nvPr>
        </p:nvSpPr>
        <p:spPr/>
        <p:txBody>
          <a:bodyPr/>
          <a:lstStyle/>
          <a:p>
            <a:pPr eaLnBrk="1" hangingPunct="1"/>
            <a:r>
              <a:rPr lang="en-GB" altLang="en-US" smtClean="0"/>
              <a:t>Two Categories </a:t>
            </a:r>
          </a:p>
        </p:txBody>
      </p:sp>
      <p:sp>
        <p:nvSpPr>
          <p:cNvPr id="8197" name="Rectangle 3"/>
          <p:cNvSpPr>
            <a:spLocks noGrp="1" noChangeArrowheads="1"/>
          </p:cNvSpPr>
          <p:nvPr>
            <p:ph type="body" idx="1"/>
          </p:nvPr>
        </p:nvSpPr>
        <p:spPr>
          <a:xfrm>
            <a:off x="971550" y="2017713"/>
            <a:ext cx="7983538" cy="4435475"/>
          </a:xfrm>
        </p:spPr>
        <p:txBody>
          <a:bodyPr/>
          <a:lstStyle/>
          <a:p>
            <a:pPr eaLnBrk="1" hangingPunct="1"/>
            <a:r>
              <a:rPr lang="en-GB" altLang="en-US" smtClean="0"/>
              <a:t>Research Question</a:t>
            </a:r>
          </a:p>
          <a:p>
            <a:pPr lvl="1" eaLnBrk="1" hangingPunct="1"/>
            <a:r>
              <a:rPr lang="en-GB" altLang="en-US" smtClean="0"/>
              <a:t>An open question</a:t>
            </a:r>
          </a:p>
          <a:p>
            <a:pPr lvl="1" eaLnBrk="1" hangingPunct="1"/>
            <a:r>
              <a:rPr lang="en-GB" altLang="en-US" smtClean="0"/>
              <a:t>Usually with “how?”, “why?”,  or “what?”</a:t>
            </a:r>
          </a:p>
          <a:p>
            <a:pPr lvl="1" eaLnBrk="1" hangingPunct="1"/>
            <a:r>
              <a:rPr lang="en-NZ" altLang="en-US" smtClean="0"/>
              <a:t>Associated sub-questions</a:t>
            </a:r>
          </a:p>
          <a:p>
            <a:pPr eaLnBrk="1" hangingPunct="1"/>
            <a:r>
              <a:rPr lang="en-NZ" altLang="en-US" smtClean="0"/>
              <a:t>Problem Statement</a:t>
            </a:r>
          </a:p>
          <a:p>
            <a:pPr lvl="1" eaLnBrk="1" hangingPunct="1"/>
            <a:r>
              <a:rPr lang="en-NZ" altLang="en-US" smtClean="0"/>
              <a:t>A thesis you believe to be true</a:t>
            </a:r>
          </a:p>
          <a:p>
            <a:pPr lvl="1" eaLnBrk="1" hangingPunct="1"/>
            <a:r>
              <a:rPr lang="en-NZ" altLang="en-US" smtClean="0"/>
              <a:t>Make a claim</a:t>
            </a:r>
            <a:endParaRPr lang="en-GB"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10243"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5B24392-CC9E-4F3B-B662-208BAC1094F2}" type="slidenum">
              <a:rPr lang="en-GB" altLang="en-US"/>
              <a:pPr/>
              <a:t>4</a:t>
            </a:fld>
            <a:endParaRPr lang="en-GB" altLang="en-US"/>
          </a:p>
        </p:txBody>
      </p:sp>
      <p:sp>
        <p:nvSpPr>
          <p:cNvPr id="10244" name="Rectangle 2"/>
          <p:cNvSpPr>
            <a:spLocks noGrp="1" noChangeArrowheads="1"/>
          </p:cNvSpPr>
          <p:nvPr>
            <p:ph type="title"/>
          </p:nvPr>
        </p:nvSpPr>
        <p:spPr/>
        <p:txBody>
          <a:bodyPr/>
          <a:lstStyle/>
          <a:p>
            <a:pPr eaLnBrk="1" hangingPunct="1"/>
            <a:r>
              <a:rPr lang="en-GB" altLang="en-US" sz="3200" smtClean="0"/>
              <a:t>Problem Statements/Research Questions</a:t>
            </a:r>
            <a:endParaRPr lang="en-GB" altLang="en-US" smtClean="0"/>
          </a:p>
        </p:txBody>
      </p:sp>
      <p:sp>
        <p:nvSpPr>
          <p:cNvPr id="10245" name="Rectangle 19"/>
          <p:cNvSpPr>
            <a:spLocks noGrp="1" noChangeArrowheads="1"/>
          </p:cNvSpPr>
          <p:nvPr>
            <p:ph type="body" idx="1"/>
          </p:nvPr>
        </p:nvSpPr>
        <p:spPr/>
        <p:txBody>
          <a:bodyPr/>
          <a:lstStyle/>
          <a:p>
            <a:pPr marL="609600" indent="-609600" eaLnBrk="1" hangingPunct="1"/>
            <a:r>
              <a:rPr lang="en-NZ" altLang="en-US" sz="2800" smtClean="0"/>
              <a:t>Provide structure</a:t>
            </a:r>
          </a:p>
          <a:p>
            <a:pPr marL="609600" indent="-609600" eaLnBrk="1" hangingPunct="1"/>
            <a:r>
              <a:rPr lang="en-NZ" altLang="en-US" sz="2800" smtClean="0"/>
              <a:t>Set limits </a:t>
            </a:r>
          </a:p>
          <a:p>
            <a:pPr marL="609600" indent="-609600" eaLnBrk="1" hangingPunct="1"/>
            <a:r>
              <a:rPr lang="en-NZ" altLang="en-US" sz="2800" smtClean="0"/>
              <a:t>Answerable</a:t>
            </a:r>
          </a:p>
          <a:p>
            <a:pPr marL="609600" indent="-609600" eaLnBrk="1" hangingPunct="1"/>
            <a:r>
              <a:rPr lang="en-NZ" altLang="en-US" sz="2800" smtClean="0"/>
              <a:t>Narrow, but not trivial</a:t>
            </a:r>
          </a:p>
          <a:p>
            <a:pPr marL="609600" indent="-609600" eaLnBrk="1" hangingPunct="1"/>
            <a:r>
              <a:rPr lang="en-NZ" altLang="en-US" sz="2800" smtClean="0"/>
              <a:t>Clear, unambiguous</a:t>
            </a:r>
          </a:p>
          <a:p>
            <a:pPr marL="609600" indent="-609600" eaLnBrk="1" hangingPunct="1"/>
            <a:r>
              <a:rPr lang="en-NZ" altLang="en-US" sz="2800" smtClean="0"/>
              <a:t>Stated as questions </a:t>
            </a:r>
          </a:p>
          <a:p>
            <a:pPr marL="609600" indent="-609600" eaLnBrk="1" hangingPunct="1"/>
            <a:r>
              <a:rPr lang="en-NZ" altLang="en-US" sz="2800" smtClean="0"/>
              <a:t>Contain at least two variables</a:t>
            </a:r>
            <a:endParaRPr lang="en-GB" altLang="en-US"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12291"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493D460-5568-4EBB-A963-FD9327D66770}" type="slidenum">
              <a:rPr lang="en-GB" altLang="en-US"/>
              <a:pPr/>
              <a:t>5</a:t>
            </a:fld>
            <a:endParaRPr lang="en-GB" altLang="en-US"/>
          </a:p>
        </p:txBody>
      </p:sp>
      <p:sp>
        <p:nvSpPr>
          <p:cNvPr id="12292" name="Rectangle 2"/>
          <p:cNvSpPr>
            <a:spLocks noGrp="1" noChangeArrowheads="1"/>
          </p:cNvSpPr>
          <p:nvPr>
            <p:ph type="title"/>
          </p:nvPr>
        </p:nvSpPr>
        <p:spPr/>
        <p:txBody>
          <a:bodyPr/>
          <a:lstStyle/>
          <a:p>
            <a:pPr eaLnBrk="1" hangingPunct="1"/>
            <a:r>
              <a:rPr lang="en-GB" altLang="en-US" smtClean="0"/>
              <a:t>Types of Research Questions </a:t>
            </a:r>
          </a:p>
        </p:txBody>
      </p:sp>
      <p:sp>
        <p:nvSpPr>
          <p:cNvPr id="12293" name="Rectangle 5"/>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NZ" altLang="en-US"/>
          </a:p>
        </p:txBody>
      </p:sp>
      <p:sp>
        <p:nvSpPr>
          <p:cNvPr id="12294" name="Rectangle 7"/>
          <p:cNvSpPr>
            <a:spLocks noGrp="1" noChangeArrowheads="1"/>
          </p:cNvSpPr>
          <p:nvPr>
            <p:ph type="body" idx="1"/>
          </p:nvPr>
        </p:nvSpPr>
        <p:spPr/>
        <p:txBody>
          <a:bodyPr/>
          <a:lstStyle/>
          <a:p>
            <a:pPr marL="609600" indent="-609600" eaLnBrk="1" hangingPunct="1"/>
            <a:r>
              <a:rPr lang="en-NZ" altLang="en-US" sz="2800" smtClean="0"/>
              <a:t>Descriptive</a:t>
            </a:r>
          </a:p>
          <a:p>
            <a:pPr marL="1322388" lvl="1" indent="-533400" eaLnBrk="1" hangingPunct="1"/>
            <a:r>
              <a:rPr lang="en-NZ" altLang="en-US" sz="2400" smtClean="0"/>
              <a:t>Who?, What?, Where?, When?</a:t>
            </a:r>
          </a:p>
          <a:p>
            <a:pPr marL="609600" indent="-609600" eaLnBrk="1" hangingPunct="1"/>
            <a:r>
              <a:rPr lang="en-NZ" altLang="en-US" sz="2800" smtClean="0"/>
              <a:t>Evaluative</a:t>
            </a:r>
          </a:p>
          <a:p>
            <a:pPr marL="1322388" lvl="1" indent="-533400" eaLnBrk="1" hangingPunct="1"/>
            <a:r>
              <a:rPr lang="en-NZ" altLang="en-US" sz="2400" smtClean="0"/>
              <a:t>How good?, How effective?, How serious?, How cost effective?, . . .</a:t>
            </a:r>
          </a:p>
          <a:p>
            <a:pPr marL="1322388" lvl="1" indent="-533400" eaLnBrk="1" hangingPunct="1"/>
            <a:r>
              <a:rPr lang="en-NZ" altLang="en-US" sz="2400" smtClean="0"/>
              <a:t>Whose point of view . . . ?</a:t>
            </a:r>
          </a:p>
          <a:p>
            <a:pPr marL="1322388" lvl="1" indent="-533400" eaLnBrk="1" hangingPunct="1"/>
            <a:endParaRPr lang="en-NZ" altLang="en-US" sz="2400" smtClean="0"/>
          </a:p>
          <a:p>
            <a:pPr marL="1322388" lvl="1" indent="-533400" eaLnBrk="1" hangingPunct="1"/>
            <a:endParaRPr lang="en-NZ" altLang="en-US" sz="2400" smtClean="0"/>
          </a:p>
          <a:p>
            <a:pPr marL="609600" indent="-609600" eaLnBrk="1" hangingPunct="1">
              <a:buFont typeface="Wingdings" panose="05000000000000000000" pitchFamily="2" charset="2"/>
              <a:buNone/>
            </a:pPr>
            <a:r>
              <a:rPr lang="en-NZ" altLang="en-US" sz="2000" smtClean="0"/>
              <a:t>(Knight, P.  (2002) </a:t>
            </a:r>
            <a:r>
              <a:rPr lang="en-NZ" altLang="en-US" sz="2000" i="1" smtClean="0"/>
              <a:t>Small-scale research.  </a:t>
            </a:r>
            <a:r>
              <a:rPr lang="en-NZ" altLang="en-US" sz="2000" smtClean="0"/>
              <a:t>London: SAGE)</a:t>
            </a:r>
            <a:endParaRPr lang="en-NZ" alt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14339"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80B8921-1834-4397-BCD4-E8CCFE78CEAA}" type="slidenum">
              <a:rPr lang="en-GB" altLang="en-US"/>
              <a:pPr/>
              <a:t>6</a:t>
            </a:fld>
            <a:endParaRPr lang="en-GB" altLang="en-US"/>
          </a:p>
        </p:txBody>
      </p:sp>
      <p:sp>
        <p:nvSpPr>
          <p:cNvPr id="14340" name="Rectangle 2"/>
          <p:cNvSpPr>
            <a:spLocks noGrp="1" noChangeArrowheads="1"/>
          </p:cNvSpPr>
          <p:nvPr>
            <p:ph type="title"/>
          </p:nvPr>
        </p:nvSpPr>
        <p:spPr/>
        <p:txBody>
          <a:bodyPr/>
          <a:lstStyle/>
          <a:p>
            <a:pPr eaLnBrk="1" hangingPunct="1"/>
            <a:r>
              <a:rPr lang="en-GB" altLang="en-US" smtClean="0"/>
              <a:t>Types of Research Questions </a:t>
            </a:r>
          </a:p>
        </p:txBody>
      </p:sp>
      <p:sp>
        <p:nvSpPr>
          <p:cNvPr id="14341" name="Rectangle 3"/>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NZ" altLang="en-US"/>
          </a:p>
        </p:txBody>
      </p:sp>
      <p:sp>
        <p:nvSpPr>
          <p:cNvPr id="14342" name="Rectangle 4"/>
          <p:cNvSpPr>
            <a:spLocks noGrp="1" noChangeArrowheads="1"/>
          </p:cNvSpPr>
          <p:nvPr>
            <p:ph type="body" idx="1"/>
          </p:nvPr>
        </p:nvSpPr>
        <p:spPr/>
        <p:txBody>
          <a:bodyPr/>
          <a:lstStyle/>
          <a:p>
            <a:pPr marL="609600" indent="-609600" eaLnBrk="1" hangingPunct="1">
              <a:lnSpc>
                <a:spcPct val="80000"/>
              </a:lnSpc>
            </a:pPr>
            <a:r>
              <a:rPr lang="en-NZ" altLang="en-US" sz="2800" smtClean="0"/>
              <a:t>Narrative – form of descriptive</a:t>
            </a:r>
          </a:p>
          <a:p>
            <a:pPr marL="1322388" lvl="1" indent="-533400" eaLnBrk="1" hangingPunct="1">
              <a:lnSpc>
                <a:spcPct val="80000"/>
              </a:lnSpc>
            </a:pPr>
            <a:r>
              <a:rPr lang="en-NZ" altLang="en-US" sz="2400" smtClean="0"/>
              <a:t>What . . . happens?, </a:t>
            </a:r>
          </a:p>
          <a:p>
            <a:pPr marL="1322388" lvl="1" indent="-533400" eaLnBrk="1" hangingPunct="1">
              <a:lnSpc>
                <a:spcPct val="80000"/>
              </a:lnSpc>
            </a:pPr>
            <a:r>
              <a:rPr lang="en-NZ" altLang="en-US" sz="2400" smtClean="0"/>
              <a:t>How . . . does it happen?</a:t>
            </a:r>
          </a:p>
          <a:p>
            <a:pPr marL="609600" indent="-609600" eaLnBrk="1" hangingPunct="1">
              <a:lnSpc>
                <a:spcPct val="80000"/>
              </a:lnSpc>
            </a:pPr>
            <a:r>
              <a:rPr lang="en-NZ" altLang="en-US" sz="2800" smtClean="0"/>
              <a:t>Causal – powerful </a:t>
            </a:r>
          </a:p>
          <a:p>
            <a:pPr marL="1322388" lvl="1" indent="-533400" eaLnBrk="1" hangingPunct="1">
              <a:lnSpc>
                <a:spcPct val="80000"/>
              </a:lnSpc>
            </a:pPr>
            <a:r>
              <a:rPr lang="en-NZ" altLang="en-US" sz="2400" smtClean="0"/>
              <a:t>Why?</a:t>
            </a:r>
          </a:p>
          <a:p>
            <a:pPr marL="1322388" lvl="1" indent="-533400" eaLnBrk="1" hangingPunct="1">
              <a:lnSpc>
                <a:spcPct val="80000"/>
              </a:lnSpc>
            </a:pPr>
            <a:r>
              <a:rPr lang="en-NZ" altLang="en-US" sz="2400" smtClean="0"/>
              <a:t>Can the answer be found?</a:t>
            </a:r>
          </a:p>
          <a:p>
            <a:pPr marL="609600" indent="-609600" eaLnBrk="1" hangingPunct="1">
              <a:lnSpc>
                <a:spcPct val="80000"/>
              </a:lnSpc>
            </a:pPr>
            <a:r>
              <a:rPr lang="en-NZ" altLang="en-US" sz="2800" smtClean="0"/>
              <a:t>Effects</a:t>
            </a:r>
          </a:p>
          <a:p>
            <a:pPr marL="1322388" lvl="1" indent="-533400" eaLnBrk="1" hangingPunct="1">
              <a:lnSpc>
                <a:spcPct val="80000"/>
              </a:lnSpc>
            </a:pPr>
            <a:r>
              <a:rPr lang="en-NZ" altLang="en-US" sz="2400" smtClean="0"/>
              <a:t>What was the result of some change or intervention?</a:t>
            </a:r>
          </a:p>
          <a:p>
            <a:pPr marL="609600" indent="-609600" eaLnBrk="1" hangingPunct="1">
              <a:lnSpc>
                <a:spcPct val="80000"/>
              </a:lnSpc>
              <a:buFont typeface="Wingdings" panose="05000000000000000000" pitchFamily="2" charset="2"/>
              <a:buNone/>
            </a:pPr>
            <a:endParaRPr lang="en-NZ" altLang="en-US" sz="2000" smtClean="0"/>
          </a:p>
          <a:p>
            <a:pPr marL="609600" indent="-609600" eaLnBrk="1" hangingPunct="1">
              <a:lnSpc>
                <a:spcPct val="80000"/>
              </a:lnSpc>
              <a:buFont typeface="Wingdings" panose="05000000000000000000" pitchFamily="2" charset="2"/>
              <a:buNone/>
            </a:pPr>
            <a:r>
              <a:rPr lang="en-NZ" altLang="en-US" sz="2000" smtClean="0"/>
              <a:t>(Knight, P.  (2002) </a:t>
            </a:r>
            <a:r>
              <a:rPr lang="en-NZ" altLang="en-US" sz="2000" i="1" smtClean="0"/>
              <a:t>Small-scale research.  </a:t>
            </a:r>
            <a:r>
              <a:rPr lang="en-NZ" altLang="en-US" sz="2000" smtClean="0"/>
              <a:t>London: SAGE)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16387"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1ACE98A-BC27-4F56-8943-47666A348582}" type="slidenum">
              <a:rPr lang="en-GB" altLang="en-US"/>
              <a:pPr/>
              <a:t>7</a:t>
            </a:fld>
            <a:endParaRPr lang="en-GB" altLang="en-US"/>
          </a:p>
        </p:txBody>
      </p:sp>
      <p:sp>
        <p:nvSpPr>
          <p:cNvPr id="16388" name="Rectangle 2"/>
          <p:cNvSpPr>
            <a:spLocks noGrp="1" noChangeArrowheads="1"/>
          </p:cNvSpPr>
          <p:nvPr>
            <p:ph type="title"/>
          </p:nvPr>
        </p:nvSpPr>
        <p:spPr/>
        <p:txBody>
          <a:bodyPr/>
          <a:lstStyle/>
          <a:p>
            <a:pPr eaLnBrk="1" hangingPunct="1"/>
            <a:r>
              <a:rPr lang="en-NZ" altLang="en-US" sz="4000" smtClean="0"/>
              <a:t>Examples of Research Questions</a:t>
            </a:r>
            <a:endParaRPr lang="en-GB" altLang="en-US" sz="4000" smtClean="0"/>
          </a:p>
        </p:txBody>
      </p:sp>
      <p:sp>
        <p:nvSpPr>
          <p:cNvPr id="16389" name="Rectangle 3"/>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AutoNum type="arabicPeriod"/>
            </a:pPr>
            <a:r>
              <a:rPr lang="en-GB" altLang="en-US" sz="2800" smtClean="0"/>
              <a:t>How is the problem of electronic waste being addressed?</a:t>
            </a:r>
          </a:p>
          <a:p>
            <a:pPr marL="609600" indent="-609600" eaLnBrk="1" hangingPunct="1">
              <a:lnSpc>
                <a:spcPct val="90000"/>
              </a:lnSpc>
              <a:buFont typeface="Wingdings" panose="05000000000000000000" pitchFamily="2" charset="2"/>
              <a:buAutoNum type="arabicPeriod"/>
            </a:pPr>
            <a:r>
              <a:rPr lang="en-GB" altLang="en-US" sz="2800" smtClean="0"/>
              <a:t>What factors influence professional acceptance of computer technologies?</a:t>
            </a:r>
          </a:p>
          <a:p>
            <a:pPr marL="609600" indent="-609600" eaLnBrk="1" hangingPunct="1">
              <a:lnSpc>
                <a:spcPct val="90000"/>
              </a:lnSpc>
              <a:buFont typeface="Wingdings" panose="05000000000000000000" pitchFamily="2" charset="2"/>
              <a:buAutoNum type="arabicPeriod"/>
            </a:pPr>
            <a:r>
              <a:rPr lang="en-GB" altLang="en-US" sz="2800" smtClean="0"/>
              <a:t>How can Internet retailing replicate the social experience of traditional shopping?</a:t>
            </a:r>
          </a:p>
          <a:p>
            <a:pPr marL="609600" indent="-609600" eaLnBrk="1" hangingPunct="1">
              <a:lnSpc>
                <a:spcPct val="90000"/>
              </a:lnSpc>
              <a:buFont typeface="Wingdings" panose="05000000000000000000" pitchFamily="2" charset="2"/>
              <a:buAutoNum type="arabicPeriod"/>
            </a:pPr>
            <a:r>
              <a:rPr lang="en-GB" altLang="en-US" sz="2800" smtClean="0"/>
              <a:t>Why have small businesses in New Zealand failed to adopt e-business at expected levels?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18435"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1898EA9-B58F-4A90-A312-EFA0FFE16813}" type="slidenum">
              <a:rPr lang="en-GB" altLang="en-US"/>
              <a:pPr/>
              <a:t>8</a:t>
            </a:fld>
            <a:endParaRPr lang="en-GB" altLang="en-US"/>
          </a:p>
        </p:txBody>
      </p:sp>
      <p:sp>
        <p:nvSpPr>
          <p:cNvPr id="18436" name="Rectangle 2"/>
          <p:cNvSpPr>
            <a:spLocks noGrp="1" noChangeArrowheads="1"/>
          </p:cNvSpPr>
          <p:nvPr>
            <p:ph type="title"/>
          </p:nvPr>
        </p:nvSpPr>
        <p:spPr/>
        <p:txBody>
          <a:bodyPr/>
          <a:lstStyle/>
          <a:p>
            <a:pPr eaLnBrk="1" hangingPunct="1"/>
            <a:r>
              <a:rPr lang="en-NZ" altLang="en-US" sz="4000" smtClean="0"/>
              <a:t>Examples of Research Questions</a:t>
            </a:r>
            <a:endParaRPr lang="en-GB" altLang="en-US" sz="4000" smtClean="0"/>
          </a:p>
        </p:txBody>
      </p:sp>
      <p:sp>
        <p:nvSpPr>
          <p:cNvPr id="18437" name="Rectangle 3"/>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AutoNum type="arabicPeriod" startAt="5"/>
            </a:pPr>
            <a:r>
              <a:rPr lang="en-GB" altLang="en-US" sz="2800" smtClean="0"/>
              <a:t>How can elections be conducted fairly over the Internet?</a:t>
            </a:r>
          </a:p>
          <a:p>
            <a:pPr marL="609600" indent="-609600" eaLnBrk="1" hangingPunct="1">
              <a:lnSpc>
                <a:spcPct val="90000"/>
              </a:lnSpc>
              <a:buFont typeface="Wingdings" panose="05000000000000000000" pitchFamily="2" charset="2"/>
              <a:buAutoNum type="arabicPeriod" startAt="5"/>
            </a:pPr>
            <a:r>
              <a:rPr lang="en-GB" altLang="en-US" sz="2800" smtClean="0"/>
              <a:t>How will agent technology impact on personal privacy?</a:t>
            </a:r>
          </a:p>
          <a:p>
            <a:pPr marL="609600" indent="-609600" eaLnBrk="1" hangingPunct="1">
              <a:lnSpc>
                <a:spcPct val="90000"/>
              </a:lnSpc>
              <a:buFont typeface="Wingdings" panose="05000000000000000000" pitchFamily="2" charset="2"/>
              <a:buAutoNum type="arabicPeriod" startAt="5"/>
            </a:pPr>
            <a:r>
              <a:rPr lang="en-GB" altLang="en-US" sz="2800" smtClean="0"/>
              <a:t>What effect do network delays have on the perceived usability of distributed documents on the Internet?</a:t>
            </a:r>
          </a:p>
          <a:p>
            <a:pPr marL="609600" indent="-609600" eaLnBrk="1" hangingPunct="1">
              <a:lnSpc>
                <a:spcPct val="90000"/>
              </a:lnSpc>
              <a:buFont typeface="Wingdings" panose="05000000000000000000" pitchFamily="2" charset="2"/>
              <a:buAutoNum type="arabicPeriod" startAt="5"/>
            </a:pPr>
            <a:r>
              <a:rPr lang="en-GB" altLang="en-US" sz="2800" smtClean="0"/>
              <a:t>What factors limit the effectiveness of email communication?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GB" altLang="en-US"/>
              <a:t>561.788</a:t>
            </a:r>
          </a:p>
        </p:txBody>
      </p:sp>
      <p:sp>
        <p:nvSpPr>
          <p:cNvPr id="20483"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23B5858-BCFE-4E7A-91DF-EBABF985FE4E}" type="slidenum">
              <a:rPr lang="en-GB" altLang="en-US"/>
              <a:pPr/>
              <a:t>9</a:t>
            </a:fld>
            <a:endParaRPr lang="en-GB" altLang="en-US"/>
          </a:p>
        </p:txBody>
      </p:sp>
      <p:sp>
        <p:nvSpPr>
          <p:cNvPr id="20484" name="Rectangle 2"/>
          <p:cNvSpPr>
            <a:spLocks noGrp="1" noChangeArrowheads="1"/>
          </p:cNvSpPr>
          <p:nvPr>
            <p:ph type="title"/>
          </p:nvPr>
        </p:nvSpPr>
        <p:spPr/>
        <p:txBody>
          <a:bodyPr/>
          <a:lstStyle/>
          <a:p>
            <a:pPr eaLnBrk="1" hangingPunct="1"/>
            <a:r>
              <a:rPr lang="en-NZ" altLang="en-US" sz="4000" smtClean="0"/>
              <a:t>Examples of Problem Statements</a:t>
            </a:r>
            <a:endParaRPr lang="en-GB" altLang="en-US" sz="4000" smtClean="0"/>
          </a:p>
        </p:txBody>
      </p:sp>
      <p:sp>
        <p:nvSpPr>
          <p:cNvPr id="20485" name="Rectangle 4"/>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AutoNum type="arabicPeriod"/>
            </a:pPr>
            <a:r>
              <a:rPr lang="en-GB" altLang="en-US" smtClean="0"/>
              <a:t>E-waste : the IT industry can no longer ignore its responsibility</a:t>
            </a:r>
          </a:p>
          <a:p>
            <a:pPr marL="609600" indent="-609600" eaLnBrk="1" hangingPunct="1">
              <a:lnSpc>
                <a:spcPct val="90000"/>
              </a:lnSpc>
              <a:buFont typeface="Wingdings" panose="05000000000000000000" pitchFamily="2" charset="2"/>
              <a:buAutoNum type="arabicPeriod"/>
            </a:pPr>
            <a:r>
              <a:rPr lang="en-GB" altLang="en-US" smtClean="0"/>
              <a:t>User selected passwords provide little real protection</a:t>
            </a:r>
          </a:p>
          <a:p>
            <a:pPr marL="609600" indent="-609600" eaLnBrk="1" hangingPunct="1">
              <a:lnSpc>
                <a:spcPct val="90000"/>
              </a:lnSpc>
              <a:buFont typeface="Wingdings" panose="05000000000000000000" pitchFamily="2" charset="2"/>
              <a:buAutoNum type="arabicPeriod"/>
            </a:pPr>
            <a:r>
              <a:rPr lang="en-GB" altLang="en-US" smtClean="0"/>
              <a:t>Software agents: the next serious privacy threat</a:t>
            </a:r>
          </a:p>
          <a:p>
            <a:pPr marL="609600" indent="-609600" eaLnBrk="1" hangingPunct="1">
              <a:lnSpc>
                <a:spcPct val="90000"/>
              </a:lnSpc>
              <a:buFont typeface="Wingdings" panose="05000000000000000000" pitchFamily="2" charset="2"/>
              <a:buAutoNum type="arabicPeriod"/>
            </a:pPr>
            <a:r>
              <a:rPr lang="en-GB" altLang="en-US" smtClean="0"/>
              <a:t>E-business: not yet a viable option for small businesses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936</TotalTime>
  <Words>1062</Words>
  <Application>Microsoft Office PowerPoint</Application>
  <PresentationFormat>On-screen Show (4:3)</PresentationFormat>
  <Paragraphs>153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Tahoma</vt:lpstr>
      <vt:lpstr>Times New Roman</vt:lpstr>
      <vt:lpstr>Wingdings</vt:lpstr>
      <vt:lpstr>Blends</vt:lpstr>
      <vt:lpstr>Hot Topic in Software </vt:lpstr>
      <vt:lpstr>A Critical Step </vt:lpstr>
      <vt:lpstr>Two Categories </vt:lpstr>
      <vt:lpstr>Problem Statements/Research Questions</vt:lpstr>
      <vt:lpstr>Types of Research Questions </vt:lpstr>
      <vt:lpstr>Types of Research Questions </vt:lpstr>
      <vt:lpstr>Examples of Research Questions</vt:lpstr>
      <vt:lpstr>Examples of Research Questions</vt:lpstr>
      <vt:lpstr>Examples of Problem Statements</vt:lpstr>
      <vt:lpstr>Examples of Problem Statements</vt:lpstr>
      <vt:lpstr>Examples </vt:lpstr>
      <vt:lpstr>Examples (cont)</vt:lpstr>
      <vt:lpstr>Examples (cont)</vt:lpstr>
    </vt:vector>
  </TitlesOfParts>
  <Company>Manukau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Technologies</dc:title>
  <dc:subject>The Research Question</dc:subject>
  <dc:creator>Chris Mayhew</dc:creator>
  <cp:lastModifiedBy>Fadi Fayez</cp:lastModifiedBy>
  <cp:revision>24</cp:revision>
  <dcterms:created xsi:type="dcterms:W3CDTF">2004-07-20T03:51:14Z</dcterms:created>
  <dcterms:modified xsi:type="dcterms:W3CDTF">2018-02-16T02:09:13Z</dcterms:modified>
</cp:coreProperties>
</file>