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72" r:id="rId2"/>
    <p:sldId id="263" r:id="rId3"/>
    <p:sldId id="273" r:id="rId4"/>
    <p:sldId id="260" r:id="rId5"/>
    <p:sldId id="257" r:id="rId6"/>
    <p:sldId id="258" r:id="rId7"/>
    <p:sldId id="259" r:id="rId8"/>
    <p:sldId id="261" r:id="rId9"/>
    <p:sldId id="262" r:id="rId10"/>
    <p:sldId id="279" r:id="rId11"/>
    <p:sldId id="266" r:id="rId12"/>
    <p:sldId id="277" r:id="rId13"/>
    <p:sldId id="267" r:id="rId14"/>
    <p:sldId id="268" r:id="rId15"/>
    <p:sldId id="269" r:id="rId16"/>
    <p:sldId id="276" r:id="rId17"/>
    <p:sldId id="278" r:id="rId18"/>
    <p:sldId id="271" r:id="rId19"/>
    <p:sldId id="27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 t="3038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5C978-7AF5-4DAF-A67E-971079865935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2F894-5A0B-455B-9AE9-559B4FFCE535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266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8FC0A-F9D9-4B71-A240-7505B87FF1F5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95C3F-2C3A-408C-8C2A-6D60D3B529C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0340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A3AF5-35D0-4475-BC17-74EDAB435719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86576-4937-4276-AEE9-7C30D3B5D7E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172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74A44-96FF-428A-BC6E-7587CB8C3AD4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73A11-42CD-40C9-9C49-9E3614DCD7A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767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7FFB5-241B-4C68-824F-8C7B42E32CD5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BF0C4-C492-40C5-80F5-DB805FF9B58C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281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DE2A1-C6EF-4B6B-8665-44B4F195E8FD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8068A-33AE-4A89-A687-5D1732B3CEE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78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D3020-7B77-40B6-9307-B3F1BF2177DF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E2530-E69D-499E-9613-B2A4C744690B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5177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7E1ED3-5748-4206-994E-B425868F9BA1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43831-FD0F-4012-A364-EAD88EF03C1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2310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4C3A3-DD14-41F4-8364-4BDE987BF735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50F52-6FE3-4923-9057-2BDEE743D45D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8835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9F52-227D-4C23-9272-6601D5214ED4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F6B0FC5-4CAC-40CE-AFB7-209F2A3BFAB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210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AC057-4434-4943-8912-34424C30E1E1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92A25-58D5-4BE1-9794-3BED2C16205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651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6188075"/>
            <a:ext cx="3575050" cy="66992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6188075"/>
            <a:ext cx="9145588" cy="669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65125"/>
            <a:ext cx="835183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8313" y="981075"/>
            <a:ext cx="8351837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304800" y="6362700"/>
            <a:ext cx="1146175" cy="354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AE29C33F-0D8D-4C1E-B3DC-F73FE6CA7BE9}" type="datetimeFigureOut">
              <a:rPr lang="en-NZ"/>
              <a:pPr>
                <a:defRPr/>
              </a:pPr>
              <a:t>19/02/2018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cap="all" spc="200" baseline="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CDAF0EF-5FDF-43AE-8AA1-E930ABC936D3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7" r:id="rId2"/>
    <p:sldLayoutId id="2147483945" r:id="rId3"/>
    <p:sldLayoutId id="2147483938" r:id="rId4"/>
    <p:sldLayoutId id="2147483939" r:id="rId5"/>
    <p:sldLayoutId id="2147483940" r:id="rId6"/>
    <p:sldLayoutId id="2147483941" r:id="rId7"/>
    <p:sldLayoutId id="2147483946" r:id="rId8"/>
    <p:sldLayoutId id="2147483947" r:id="rId9"/>
    <p:sldLayoutId id="2147483942" r:id="rId10"/>
    <p:sldLayoutId id="214748394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chris.mayhew@manukau.ac.n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pJ36KzHJG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NZ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NZ" altLang="en-US" smtClean="0"/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025"/>
            <a:ext cx="9144000" cy="695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50825" y="728663"/>
            <a:ext cx="5905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4000" i="1">
                <a:solidFill>
                  <a:srgbClr val="FF0000"/>
                </a:solidFill>
                <a:latin typeface="Helvetica" panose="020B0604020202020204" pitchFamily="34" charset="0"/>
              </a:rPr>
              <a:t>Management of ICT</a:t>
            </a:r>
            <a:endParaRPr lang="en-NZ" altLang="en-US" sz="4000" b="0" i="1">
              <a:solidFill>
                <a:srgbClr val="FF0000"/>
              </a:solidFill>
              <a:latin typeface="Helvetica" panose="020B0604020202020204" pitchFamily="34" charset="0"/>
            </a:endParaRP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250825" y="20638"/>
            <a:ext cx="57610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Font typeface="Arial" panose="020B0604020202020204" pitchFamily="34" charset="0"/>
              <a:defRPr sz="16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NZ" altLang="en-US" sz="4000" i="1">
                <a:solidFill>
                  <a:srgbClr val="0070C0"/>
                </a:solidFill>
                <a:latin typeface="Helvetica" panose="020B0604020202020204" pitchFamily="34" charset="0"/>
              </a:rPr>
              <a:t>Welcome to  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11638" y="6021388"/>
            <a:ext cx="4932362" cy="836612"/>
          </a:xfrm>
          <a:prstGeom prst="rect">
            <a:avLst/>
          </a:prstGeom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Franklin Gothic Medium" pitchFamily="34" charset="0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NZ" sz="4000" b="1" i="1" dirty="0" smtClean="0">
                <a:solidFill>
                  <a:srgbClr val="FF0000"/>
                </a:solidFill>
                <a:latin typeface="Helvetica" pitchFamily="34" charset="0"/>
              </a:rPr>
              <a:t>Course outline</a:t>
            </a:r>
            <a:endParaRPr lang="en-NZ" sz="4000" b="1" i="1" dirty="0">
              <a:solidFill>
                <a:srgbClr val="FF0000"/>
              </a:solidFill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learning Hours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Total learning hours for this course are 150 hours (10 hours per credit)</a:t>
            </a:r>
          </a:p>
          <a:p>
            <a:r>
              <a:rPr lang="en-NZ" dirty="0" smtClean="0"/>
              <a:t>Expected to be apportioned as follows:  </a:t>
            </a:r>
            <a:endParaRPr lang="en-NZ" dirty="0"/>
          </a:p>
          <a:p>
            <a:pPr lvl="1">
              <a:tabLst>
                <a:tab pos="7172325" algn="r"/>
              </a:tabLst>
            </a:pPr>
            <a:r>
              <a:rPr lang="en-US" dirty="0"/>
              <a:t>In-class hours (including lectures, tutorials, seminars and workshops) = 	48 hours</a:t>
            </a:r>
            <a:endParaRPr lang="en-NZ" dirty="0"/>
          </a:p>
          <a:p>
            <a:pPr lvl="1">
              <a:tabLst>
                <a:tab pos="7172325" algn="r"/>
              </a:tabLst>
            </a:pPr>
            <a:r>
              <a:rPr lang="en-US" dirty="0" smtClean="0"/>
              <a:t>Online </a:t>
            </a:r>
            <a:r>
              <a:rPr lang="en-US" dirty="0"/>
              <a:t>Canvas or other LMS activities = 	8 hours</a:t>
            </a:r>
            <a:endParaRPr lang="en-NZ" dirty="0"/>
          </a:p>
          <a:p>
            <a:pPr lvl="1">
              <a:tabLst>
                <a:tab pos="7172325" algn="r"/>
              </a:tabLst>
            </a:pPr>
            <a:r>
              <a:rPr lang="en-US" dirty="0" smtClean="0"/>
              <a:t>Independent </a:t>
            </a:r>
            <a:r>
              <a:rPr lang="en-US" dirty="0"/>
              <a:t>reading and research = 	20 hours</a:t>
            </a:r>
            <a:endParaRPr lang="en-NZ" dirty="0"/>
          </a:p>
          <a:p>
            <a:pPr lvl="1">
              <a:tabLst>
                <a:tab pos="7172325" algn="r"/>
              </a:tabLst>
            </a:pPr>
            <a:r>
              <a:rPr lang="en-US" dirty="0" smtClean="0"/>
              <a:t>Collaborative </a:t>
            </a:r>
            <a:r>
              <a:rPr lang="en-US" dirty="0"/>
              <a:t>/ Group activities and discussion outside of class times = 	54 hours</a:t>
            </a:r>
            <a:endParaRPr lang="en-NZ" dirty="0"/>
          </a:p>
          <a:p>
            <a:pPr lvl="1">
              <a:tabLst>
                <a:tab pos="7172325" algn="r"/>
              </a:tabLst>
            </a:pPr>
            <a:r>
              <a:rPr lang="en-US" dirty="0" smtClean="0"/>
              <a:t>Graded </a:t>
            </a:r>
            <a:r>
              <a:rPr lang="en-US" dirty="0"/>
              <a:t>Assessment activities (e.g., researching, analysis &amp; writing) = 	20 hours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8859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Assessments</a:t>
            </a:r>
            <a:endParaRPr lang="en-N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30078"/>
              </p:ext>
            </p:extLst>
          </p:nvPr>
        </p:nvGraphicFramePr>
        <p:xfrm>
          <a:off x="323850" y="1052513"/>
          <a:ext cx="8569325" cy="3114622"/>
        </p:xfrm>
        <a:graphic>
          <a:graphicData uri="http://schemas.openxmlformats.org/drawingml/2006/table">
            <a:tbl>
              <a:tblPr/>
              <a:tblGrid>
                <a:gridCol w="1848733"/>
                <a:gridCol w="1391305"/>
                <a:gridCol w="1297908"/>
                <a:gridCol w="2210336"/>
                <a:gridCol w="1821043"/>
              </a:tblGrid>
              <a:tr h="641232">
                <a:tc>
                  <a:txBody>
                    <a:bodyPr/>
                    <a:lstStyle>
                      <a:lvl1pPr marL="90488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904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ITEM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Learning Outcomes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904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% Weight</a:t>
                      </a:r>
                      <a:endParaRPr kumimoji="0" lang="en-NZ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904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Date</a:t>
                      </a:r>
                      <a:endParaRPr kumimoji="0" lang="en-NZ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Submission Method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69837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Portfolio Part A</a:t>
                      </a:r>
                      <a:endParaRPr kumimoji="0" lang="en-NZ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  <a:endParaRPr kumimoji="0" lang="en-NZ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LO 1 -2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30%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23 March 2018, </a:t>
                      </a: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/>
                      </a:r>
                      <a:b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</a:b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5.00 pm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CANVAS</a:t>
                      </a:r>
                      <a:endParaRPr kumimoji="0" lang="en-NZ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757099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Portfolio Part B</a:t>
                      </a:r>
                      <a:endParaRPr kumimoji="0" lang="en-NZ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Franklin Gothic Book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  <a:endParaRPr kumimoji="0" lang="en-NZ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LO 3 -</a:t>
                      </a: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 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40%</a:t>
                      </a:r>
                    </a:p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 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13 April 2018 at </a:t>
                      </a: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5.00pm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CANVAS</a:t>
                      </a:r>
                      <a:endParaRPr kumimoji="0" lang="en-NZ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560831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Research Essay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LO 5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30%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9 April 2018 at </a:t>
                      </a: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9.00am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CANVAS 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  <a:tr h="320616">
                <a:tc>
                  <a:txBody>
                    <a:bodyPr/>
                    <a:lstStyle>
                      <a:lvl1pPr marL="90488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90488" marR="0" lvl="0" indent="0" algn="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TOTAL:</a:t>
                      </a:r>
                      <a:endParaRPr kumimoji="0" lang="en-NZ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90488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8890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100%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marL="90488">
                        <a:spcBef>
                          <a:spcPts val="800"/>
                        </a:spcBef>
                        <a:buFont typeface="Arial" charset="0"/>
                        <a:defRPr sz="1400" b="1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>
                        <a:spcBef>
                          <a:spcPts val="3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fontAlgn="base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sz="1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90488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 </a:t>
                      </a:r>
                      <a:endParaRPr kumimoji="0" lang="en-NZ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6" marR="68586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23850" y="4168775"/>
            <a:ext cx="7993063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NZ" dirty="0">
                <a:latin typeface="+mn-lt"/>
                <a:cs typeface="+mn-cs"/>
              </a:rPr>
              <a:t>To pass this course: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dirty="0">
                <a:latin typeface="+mn-lt"/>
                <a:cs typeface="+mn-cs"/>
              </a:rPr>
              <a:t>Attain a mark of 50% or more for the course overall to achieve a </a:t>
            </a:r>
            <a:r>
              <a:rPr lang="en-NZ" dirty="0" smtClean="0">
                <a:latin typeface="+mn-lt"/>
                <a:cs typeface="+mn-cs"/>
              </a:rPr>
              <a:t>pass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dirty="0" smtClean="0">
                <a:latin typeface="+mn-lt"/>
                <a:cs typeface="+mn-cs"/>
              </a:rPr>
              <a:t>The Research Essay is </a:t>
            </a:r>
            <a:r>
              <a:rPr lang="en-NZ" b="1" dirty="0" smtClean="0">
                <a:latin typeface="+mn-lt"/>
                <a:cs typeface="+mn-cs"/>
              </a:rPr>
              <a:t>mandatory, </a:t>
            </a:r>
            <a:r>
              <a:rPr lang="en-NZ" dirty="0" smtClean="0">
                <a:latin typeface="+mn-lt"/>
                <a:cs typeface="+mn-cs"/>
              </a:rPr>
              <a:t>i.e. you must submit it</a:t>
            </a:r>
            <a:endParaRPr lang="en-NZ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Misconduct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0" indent="-282575" eaLnBrk="1" hangingPunct="1">
              <a:spcBef>
                <a:spcPts val="600"/>
              </a:spcBef>
              <a:buClr>
                <a:srgbClr val="3891A7"/>
              </a:buClr>
              <a:buSzPct val="80000"/>
              <a:buFont typeface="Wingdings 2" pitchFamily="18" charset="2"/>
              <a:buChar char=""/>
            </a:pPr>
            <a:r>
              <a:rPr lang="en-US" sz="3200" b="0" dirty="0">
                <a:solidFill>
                  <a:prstClr val="black"/>
                </a:solidFill>
                <a:latin typeface="Gill Sans MT"/>
              </a:rPr>
              <a:t>What is misconduct?</a:t>
            </a:r>
          </a:p>
          <a:p>
            <a:pPr marL="639763" lvl="1" indent="-236538" eaLnBrk="1" hangingPunct="1">
              <a:spcBef>
                <a:spcPts val="550"/>
              </a:spcBef>
              <a:buClr>
                <a:srgbClr val="3891A7"/>
              </a:buClr>
              <a:buFont typeface="Verdana" pitchFamily="34" charset="0"/>
              <a:buChar char="◦"/>
            </a:pPr>
            <a:r>
              <a:rPr lang="en-US" sz="2800" dirty="0">
                <a:solidFill>
                  <a:prstClr val="black"/>
                </a:solidFill>
                <a:latin typeface="Gill Sans MT"/>
              </a:rPr>
              <a:t>Misconduct is handing in someone else’s work as if it were your own</a:t>
            </a:r>
            <a:r>
              <a:rPr lang="en-US" sz="2800" dirty="0" smtClean="0">
                <a:solidFill>
                  <a:prstClr val="black"/>
                </a:solidFill>
                <a:latin typeface="Gill Sans MT"/>
              </a:rPr>
              <a:t>.</a:t>
            </a:r>
          </a:p>
          <a:p>
            <a:pPr marL="868363" lvl="2" indent="-236538" eaLnBrk="1" hangingPunct="1">
              <a:spcBef>
                <a:spcPts val="550"/>
              </a:spcBef>
              <a:buClr>
                <a:srgbClr val="3891A7"/>
              </a:buClr>
              <a:buFont typeface="Verdana" pitchFamily="34" charset="0"/>
              <a:buChar char="◦"/>
            </a:pPr>
            <a:r>
              <a:rPr lang="en-US" sz="2800" dirty="0" smtClean="0">
                <a:solidFill>
                  <a:prstClr val="black"/>
                </a:solidFill>
                <a:latin typeface="Gill Sans MT"/>
              </a:rPr>
              <a:t>Referencing esp. for research essay</a:t>
            </a:r>
            <a:endParaRPr lang="en-US" sz="2800" dirty="0">
              <a:solidFill>
                <a:prstClr val="black"/>
              </a:solidFill>
              <a:latin typeface="Gill Sans MT"/>
            </a:endParaRPr>
          </a:p>
          <a:p>
            <a:pPr marL="639763" lvl="1" indent="-236538" eaLnBrk="1" hangingPunct="1">
              <a:spcBef>
                <a:spcPts val="550"/>
              </a:spcBef>
              <a:buClr>
                <a:srgbClr val="3891A7"/>
              </a:buClr>
              <a:buFont typeface="Verdana" pitchFamily="34" charset="0"/>
              <a:buChar char="◦"/>
            </a:pPr>
            <a:r>
              <a:rPr lang="en-US" sz="2800" dirty="0">
                <a:solidFill>
                  <a:prstClr val="black"/>
                </a:solidFill>
                <a:latin typeface="Gill Sans MT"/>
              </a:rPr>
              <a:t>It’s OK to share ideas, but not to share assignments</a:t>
            </a:r>
          </a:p>
          <a:p>
            <a:pPr marL="639763" lvl="1" indent="-236538" eaLnBrk="1" hangingPunct="1">
              <a:spcBef>
                <a:spcPts val="550"/>
              </a:spcBef>
              <a:buClr>
                <a:srgbClr val="3891A7"/>
              </a:buClr>
              <a:buFont typeface="Verdana" pitchFamily="34" charset="0"/>
              <a:buChar char="◦"/>
            </a:pPr>
            <a:r>
              <a:rPr lang="en-US" sz="2800" dirty="0">
                <a:solidFill>
                  <a:prstClr val="black"/>
                </a:solidFill>
                <a:latin typeface="Gill Sans MT"/>
              </a:rPr>
              <a:t>Show evidence that you have thought for yourself</a:t>
            </a:r>
          </a:p>
          <a:p>
            <a:endParaRPr lang="en-NZ" b="0" dirty="0"/>
          </a:p>
        </p:txBody>
      </p:sp>
    </p:spTree>
    <p:extLst>
      <p:ext uri="{BB962C8B-B14F-4D97-AF65-F5344CB8AC3E}">
        <p14:creationId xmlns:p14="http://schemas.microsoft.com/office/powerpoint/2010/main" val="16373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Topics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765175"/>
            <a:ext cx="8424862" cy="5256213"/>
          </a:xfrm>
        </p:spPr>
        <p:txBody>
          <a:bodyPr rtlCol="0">
            <a:no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sz="2800" b="0" dirty="0" smtClean="0"/>
              <a:t>ICT Infrastructure – software, hardware, people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sz="2800" b="0" dirty="0" smtClean="0"/>
              <a:t>ICT governance, strategy, policy, and action plan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sz="2800" b="0" dirty="0"/>
              <a:t>Alignment of business and ICT strategies</a:t>
            </a:r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sz="2800" b="0" dirty="0"/>
              <a:t>Alignment of </a:t>
            </a:r>
            <a:r>
              <a:rPr lang="en-NZ" sz="2800" b="0" dirty="0" smtClean="0"/>
              <a:t>business </a:t>
            </a:r>
            <a:r>
              <a:rPr lang="en-NZ" sz="2800" b="0" dirty="0"/>
              <a:t>processes and ICT processes </a:t>
            </a:r>
            <a:endParaRPr lang="en-NZ" sz="2800" b="0" dirty="0" smtClean="0"/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NZ" sz="2800" b="0" dirty="0" smtClean="0"/>
              <a:t>ICT Strategy development frameworks and tools –SWOT Analysis, PEST Analysis, Gartner Quadrant, </a:t>
            </a:r>
            <a:r>
              <a:rPr lang="en-NZ" altLang="en-US" sz="2800" b="0" dirty="0"/>
              <a:t>Enterprise F</a:t>
            </a:r>
            <a:r>
              <a:rPr lang="en-NZ" altLang="en-US" sz="2800" b="0" dirty="0" smtClean="0"/>
              <a:t>rameworks</a:t>
            </a:r>
            <a:r>
              <a:rPr lang="en-NZ" sz="2800" b="0" dirty="0"/>
              <a:t>, ICT Balanced Scorecard</a:t>
            </a:r>
            <a:endParaRPr lang="en-NZ" altLang="en-US" sz="2800" b="0" dirty="0"/>
          </a:p>
          <a:p>
            <a:pPr marL="457200" indent="-4572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NZ" sz="2800" b="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N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521575" cy="547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Topics (Contd..)</a:t>
            </a:r>
            <a:endParaRPr lang="en-NZ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755650" y="765175"/>
            <a:ext cx="7997825" cy="5184775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ICT Improvement strategies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ICT organisational structure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ICT risks &amp; risk management plan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ICT portfolio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088" y="188913"/>
            <a:ext cx="7521575" cy="547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Topics - Emerging technologies</a:t>
            </a:r>
            <a:endParaRPr lang="en-NZ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55650" y="765175"/>
            <a:ext cx="7997825" cy="4176713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Big data and data analytics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Cloud computing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ICT ethical and privacy issues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Research in IS and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NZ" dirty="0" smtClean="0"/>
              <a:t>Exploring ICT Infrastructure</a:t>
            </a:r>
            <a:endParaRPr lang="en-NZ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altLang="en-US" sz="2800" b="0" smtClean="0"/>
              <a:t>People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Portfolio Parts A and B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Part A – 30%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Prepare an ICT strategic plan and action plan for an organisation </a:t>
            </a:r>
            <a:endParaRPr lang="en-US" dirty="0" smtClean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Part B – 40%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Prepare an ICT </a:t>
            </a:r>
            <a:r>
              <a:rPr lang="en-US" dirty="0" err="1"/>
              <a:t>organisational</a:t>
            </a:r>
            <a:r>
              <a:rPr lang="en-US" dirty="0"/>
              <a:t> structure, ICT Policies and a risk management plan for the organisation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Portfolio is a team work assessment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NZ" dirty="0"/>
              <a:t>F</a:t>
            </a:r>
            <a:r>
              <a:rPr lang="en-NZ" dirty="0" smtClean="0"/>
              <a:t>our </a:t>
            </a:r>
            <a:r>
              <a:rPr lang="en-NZ" dirty="0"/>
              <a:t>to five students will work together as senior ICT managers and the team leader as the Chief Information Officer to prepare an ICT Management Portfolio for a selected </a:t>
            </a:r>
            <a:r>
              <a:rPr lang="en-NZ" dirty="0" smtClean="0"/>
              <a:t>organisation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 smtClean="0"/>
              <a:t>Team Selection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8578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Class Task in group</a:t>
            </a:r>
            <a:endParaRPr lang="en-NZ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68313" y="981075"/>
            <a:ext cx="8351837" cy="4392613"/>
          </a:xfrm>
        </p:spPr>
        <p:txBody>
          <a:bodyPr/>
          <a:lstStyle/>
          <a:p>
            <a:pPr marL="0" indent="0" eaLnBrk="1" hangingPunct="1"/>
            <a:r>
              <a:rPr lang="en-NZ" altLang="en-US" sz="2400" smtClean="0"/>
              <a:t>Work on Group Discussion Item #1 provided in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Reading for Next class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13187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sz="3000" dirty="0" smtClean="0"/>
              <a:t>Definitions</a:t>
            </a:r>
            <a:r>
              <a:rPr lang="en-NZ" dirty="0" smtClean="0"/>
              <a:t>: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Software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Hardware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Information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Information Technology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Information Systems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Transaction Systems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Decision Support Systems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Intelligent Systems</a:t>
            </a:r>
          </a:p>
          <a:p>
            <a:pPr marL="173736" lvl="1" indent="-173736" eaLnBrk="1" fontAlgn="auto" hangingPunct="1">
              <a:spcAft>
                <a:spcPts val="0"/>
              </a:spcAft>
              <a:defRPr/>
            </a:pPr>
            <a:r>
              <a:rPr lang="en-NZ" sz="2400" dirty="0" smtClean="0"/>
              <a:t>ICT Infrastructure</a:t>
            </a:r>
            <a:endParaRPr lang="en-NZ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Course Management</a:t>
            </a:r>
            <a:endParaRPr lang="en-NZ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913187"/>
          </a:xfrm>
        </p:spPr>
        <p:txBody>
          <a:bodyPr/>
          <a:lstStyle/>
          <a:p>
            <a:pPr eaLnBrk="1" hangingPunct="1"/>
            <a:r>
              <a:rPr lang="en-NZ" altLang="en-US" dirty="0" smtClean="0"/>
              <a:t>Coordinator and Lecturer</a:t>
            </a:r>
          </a:p>
          <a:p>
            <a:pPr eaLnBrk="1" hangingPunct="1">
              <a:spcBef>
                <a:spcPts val="600"/>
              </a:spcBef>
            </a:pPr>
            <a:r>
              <a:rPr lang="en-NZ" altLang="en-US" b="0" dirty="0" smtClean="0"/>
              <a:t>	</a:t>
            </a:r>
            <a:r>
              <a:rPr lang="en-NZ" altLang="en-US" sz="3200" b="0" dirty="0" smtClean="0">
                <a:latin typeface="Helvetica" panose="020B0604020202020204" pitchFamily="34" charset="0"/>
              </a:rPr>
              <a:t>Dr Chris Mayhew</a:t>
            </a:r>
          </a:p>
          <a:p>
            <a:pPr eaLnBrk="1" hangingPunct="1">
              <a:spcBef>
                <a:spcPts val="600"/>
              </a:spcBef>
            </a:pPr>
            <a:r>
              <a:rPr lang="en-NZ" altLang="en-US" b="0" dirty="0" smtClean="0"/>
              <a:t>	Email – </a:t>
            </a:r>
            <a:r>
              <a:rPr lang="en-NZ" altLang="en-US" b="0" dirty="0" smtClean="0">
                <a:hlinkClick r:id="rId2"/>
              </a:rPr>
              <a:t>chris.mayhew@manukau.ac.nz</a:t>
            </a:r>
            <a:endParaRPr lang="en-NZ" altLang="en-US" b="0" dirty="0" smtClean="0"/>
          </a:p>
          <a:p>
            <a:pPr eaLnBrk="1" hangingPunct="1">
              <a:spcBef>
                <a:spcPts val="600"/>
              </a:spcBef>
            </a:pPr>
            <a:r>
              <a:rPr lang="en-NZ" altLang="en-US" b="0" dirty="0" smtClean="0"/>
              <a:t>	Phone – (09) 975 4637</a:t>
            </a:r>
          </a:p>
          <a:p>
            <a:pPr eaLnBrk="1" hangingPunct="1">
              <a:spcBef>
                <a:spcPts val="600"/>
              </a:spcBef>
            </a:pPr>
            <a:r>
              <a:rPr lang="en-NZ" altLang="en-US" b="0" dirty="0" smtClean="0"/>
              <a:t>	Office - Level 3 </a:t>
            </a:r>
            <a:endParaRPr lang="en-NZ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About Me …</a:t>
            </a:r>
            <a:endParaRPr lang="en-NZ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68313" y="908050"/>
            <a:ext cx="7875587" cy="5184775"/>
          </a:xfrm>
        </p:spPr>
        <p:txBody>
          <a:bodyPr/>
          <a:lstStyle/>
          <a:p>
            <a:pPr eaLnBrk="1" hangingPunct="1"/>
            <a:r>
              <a:rPr lang="en-NZ" altLang="en-US" sz="2400" b="0" smtClean="0"/>
              <a:t>Born and grew up in Dunedin.</a:t>
            </a:r>
          </a:p>
          <a:p>
            <a:pPr eaLnBrk="1" hangingPunct="1">
              <a:buFontTx/>
              <a:buChar char="-"/>
            </a:pPr>
            <a:r>
              <a:rPr lang="en-NZ" altLang="en-US" sz="2000" b="0" smtClean="0"/>
              <a:t>B.E. (Chemical Engineering) from the University of Canterbury, 1974.</a:t>
            </a:r>
          </a:p>
          <a:p>
            <a:pPr eaLnBrk="1" hangingPunct="1">
              <a:buFontTx/>
              <a:buChar char="-"/>
            </a:pPr>
            <a:r>
              <a:rPr lang="en-NZ" altLang="en-US" sz="2000" b="0" smtClean="0"/>
              <a:t>PhD from the University of Canterbury, 1978</a:t>
            </a:r>
          </a:p>
          <a:p>
            <a:pPr eaLnBrk="1" hangingPunct="1">
              <a:buFontTx/>
              <a:buChar char="-"/>
            </a:pPr>
            <a:r>
              <a:rPr lang="en-NZ" altLang="en-US" sz="2000" b="0" smtClean="0"/>
              <a:t>Project Engineer – BP Oil NZ Ltd 1978 to 1984</a:t>
            </a:r>
          </a:p>
          <a:p>
            <a:pPr eaLnBrk="1" hangingPunct="1">
              <a:buFontTx/>
              <a:buChar char="-"/>
            </a:pPr>
            <a:r>
              <a:rPr lang="en-NZ" altLang="en-US" sz="2000" b="0" smtClean="0"/>
              <a:t>IBM New Zealand – 1985 to 2001</a:t>
            </a:r>
          </a:p>
          <a:p>
            <a:pPr lvl="3" eaLnBrk="1" hangingPunct="1">
              <a:buFontTx/>
              <a:buChar char="-"/>
            </a:pPr>
            <a:r>
              <a:rPr lang="en-NZ" altLang="en-US" sz="2000" smtClean="0"/>
              <a:t>1985 – 1992 Systems Engineer CAD/CAM &amp; Telecoms, Wellington</a:t>
            </a:r>
          </a:p>
          <a:p>
            <a:pPr lvl="3" eaLnBrk="1" hangingPunct="1">
              <a:buFontTx/>
              <a:buChar char="-"/>
            </a:pPr>
            <a:r>
              <a:rPr lang="en-NZ" altLang="en-US" sz="2000" smtClean="0"/>
              <a:t>1992 – 1994 Test Analyst, ICMS Project Office, Wellington</a:t>
            </a:r>
          </a:p>
          <a:p>
            <a:pPr lvl="3" eaLnBrk="1" hangingPunct="1">
              <a:buFontTx/>
              <a:buChar char="-"/>
            </a:pPr>
            <a:r>
              <a:rPr lang="en-NZ" altLang="en-US" sz="2000" smtClean="0"/>
              <a:t>1995 – 1996 Implementation Analyst, ICMS Nynex Project, Lancing UK</a:t>
            </a:r>
          </a:p>
          <a:p>
            <a:pPr lvl="3" eaLnBrk="1" hangingPunct="1">
              <a:buFontTx/>
              <a:buChar char="-"/>
            </a:pPr>
            <a:r>
              <a:rPr lang="en-NZ" altLang="en-US" sz="2000" smtClean="0"/>
              <a:t>1997 – 2001 Senior Support Analyst, ICMS Worldwide, Auckland </a:t>
            </a:r>
          </a:p>
          <a:p>
            <a:pPr lvl="1" eaLnBrk="1" hangingPunct="1">
              <a:buFontTx/>
              <a:buChar char="-"/>
            </a:pPr>
            <a:r>
              <a:rPr lang="en-NZ" altLang="en-US" sz="2000" smtClean="0"/>
              <a:t>2002 to Present – Manukau Institute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Introduce yourself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853363" cy="3579812"/>
          </a:xfrm>
        </p:spPr>
        <p:txBody>
          <a:bodyPr/>
          <a:lstStyle/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NZ" altLang="en-US" sz="2400" smtClean="0"/>
              <a:t>Talk to another student in the class, gather the following information. 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NZ" altLang="en-US" sz="2400" smtClean="0"/>
              <a:t>Name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NZ" altLang="en-US" sz="2400" smtClean="0"/>
              <a:t>Target major e.g. networking, software development, etc.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NZ" altLang="en-US" sz="2400" smtClean="0"/>
              <a:t>Current work 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NZ" altLang="en-US" sz="2400" smtClean="0"/>
              <a:t>ICT related experience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NZ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Purpose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521575" cy="3841750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NZ" sz="2800" b="0" dirty="0" smtClean="0"/>
              <a:t>to </a:t>
            </a:r>
            <a:r>
              <a:rPr lang="en-NZ" sz="2800" b="0" dirty="0"/>
              <a:t>provide an </a:t>
            </a:r>
            <a:r>
              <a:rPr lang="en-AU" sz="2800" b="0" dirty="0"/>
              <a:t>overview </a:t>
            </a:r>
            <a:r>
              <a:rPr lang="en-AU" sz="2800" b="0" dirty="0" smtClean="0"/>
              <a:t>of: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sz="2800" b="0" dirty="0" smtClean="0"/>
              <a:t>The development of ICT management strategies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sz="2800" b="0" dirty="0" smtClean="0"/>
              <a:t>The development of ICT action plan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sz="2800" b="0" dirty="0" smtClean="0"/>
              <a:t>The development of ICT policies</a:t>
            </a:r>
            <a:r>
              <a:rPr lang="en-AU" sz="2800" b="0" dirty="0"/>
              <a:t>, and </a:t>
            </a:r>
            <a:endParaRPr lang="en-AU" sz="2800" b="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sz="2800" b="0" dirty="0" smtClean="0"/>
              <a:t>The development of soft skills </a:t>
            </a:r>
            <a:r>
              <a:rPr lang="en-AU" sz="2800" b="0" dirty="0"/>
              <a:t>appropriate for the ICT industry, and </a:t>
            </a:r>
            <a:endParaRPr lang="en-AU" sz="2800" b="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AU" sz="2800" b="0" dirty="0" smtClean="0"/>
              <a:t>Preparing ICT </a:t>
            </a:r>
            <a:r>
              <a:rPr lang="en-AU" sz="2800" b="0" dirty="0"/>
              <a:t>risks management plan. </a:t>
            </a:r>
            <a:endParaRPr lang="en-AU" sz="2800" b="0" dirty="0" smtClean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NZ" sz="2800" b="0" dirty="0" smtClean="0"/>
              <a:t>Current </a:t>
            </a:r>
            <a:r>
              <a:rPr lang="en-NZ" sz="2800" b="0" dirty="0"/>
              <a:t>and future ICT </a:t>
            </a:r>
            <a:r>
              <a:rPr lang="en-NZ" sz="2800" b="0" dirty="0" smtClean="0"/>
              <a:t>Technologies</a:t>
            </a:r>
            <a:endParaRPr lang="en-NZ" sz="2800" b="0" dirty="0"/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en-NZ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Learning Outcomes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00138"/>
            <a:ext cx="7997825" cy="4992687"/>
          </a:xfrm>
        </p:spPr>
        <p:txBody>
          <a:bodyPr rtlCol="0"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NZ" sz="2400" dirty="0" smtClean="0"/>
              <a:t>Use </a:t>
            </a:r>
            <a:r>
              <a:rPr lang="en-NZ" sz="2400" dirty="0"/>
              <a:t>appropriate </a:t>
            </a:r>
            <a:r>
              <a:rPr lang="en-NZ" sz="2400" dirty="0">
                <a:solidFill>
                  <a:srgbClr val="FF0000"/>
                </a:solidFill>
              </a:rPr>
              <a:t>frameworks for analysing ICT infrastructure</a:t>
            </a:r>
            <a:r>
              <a:rPr lang="en-NZ" sz="2400" dirty="0"/>
              <a:t>, and </a:t>
            </a:r>
            <a:r>
              <a:rPr lang="en-NZ" sz="2400" dirty="0">
                <a:solidFill>
                  <a:srgbClr val="00B050"/>
                </a:solidFill>
              </a:rPr>
              <a:t>prepare  ICT strategies and action plans</a:t>
            </a:r>
            <a:r>
              <a:rPr lang="en-NZ" sz="2400" dirty="0"/>
              <a:t>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NZ" sz="2400" dirty="0"/>
              <a:t>Apply an enterprise framework/architecture for </a:t>
            </a:r>
            <a:r>
              <a:rPr lang="en-NZ" sz="2400" dirty="0">
                <a:solidFill>
                  <a:srgbClr val="0070C0"/>
                </a:solidFill>
              </a:rPr>
              <a:t>aligning business processes with information systems process</a:t>
            </a:r>
            <a:r>
              <a:rPr lang="en-NZ" sz="2400" dirty="0"/>
              <a:t>es;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NZ" sz="2400" dirty="0">
                <a:solidFill>
                  <a:srgbClr val="7030A0"/>
                </a:solidFill>
              </a:rPr>
              <a:t>Develop ICT policies and protocols </a:t>
            </a:r>
            <a:r>
              <a:rPr lang="en-NZ" sz="2400" dirty="0"/>
              <a:t>for a medium to large organisation;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NZ" sz="2400" dirty="0"/>
              <a:t>Prepare </a:t>
            </a:r>
            <a:r>
              <a:rPr lang="en-NZ" sz="2400" dirty="0">
                <a:solidFill>
                  <a:srgbClr val="FF0000"/>
                </a:solidFill>
              </a:rPr>
              <a:t>a risk management plan </a:t>
            </a:r>
            <a:r>
              <a:rPr lang="en-NZ" sz="2400" dirty="0"/>
              <a:t>for the ICT infrastructure </a:t>
            </a:r>
            <a:r>
              <a:rPr lang="en-NZ" sz="2400" dirty="0">
                <a:solidFill>
                  <a:srgbClr val="00B0F0"/>
                </a:solidFill>
              </a:rPr>
              <a:t>using an appropriate risk management framework</a:t>
            </a:r>
            <a:r>
              <a:rPr lang="en-NZ" sz="2400" dirty="0"/>
              <a:t>;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NZ" sz="2400" dirty="0">
                <a:solidFill>
                  <a:srgbClr val="002060"/>
                </a:solidFill>
              </a:rPr>
              <a:t>Analyse the usage and impact of current and future ICT innovations</a:t>
            </a:r>
            <a:r>
              <a:rPr lang="en-NZ" sz="2400" dirty="0"/>
              <a:t> in the context of an organisation.</a:t>
            </a:r>
          </a:p>
          <a:p>
            <a:pPr marL="531813" indent="-531813" eaLnBrk="1" fontAlgn="auto" hangingPunct="1">
              <a:spcAft>
                <a:spcPts val="0"/>
              </a:spcAft>
              <a:defRPr/>
            </a:pPr>
            <a:endParaRPr lang="en-NZ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Reading Materials</a:t>
            </a:r>
            <a:endParaRPr lang="en-NZ"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GB" altLang="en-US" sz="2800" dirty="0" smtClean="0"/>
              <a:t>Online materials </a:t>
            </a:r>
            <a:r>
              <a:rPr lang="en-GB" altLang="en-US" sz="2800" b="0" dirty="0" smtClean="0"/>
              <a:t>including text, audio and video. </a:t>
            </a:r>
            <a:endParaRPr lang="en-GB" altLang="en-US" sz="2800" b="0" dirty="0" smtClean="0"/>
          </a:p>
          <a:p>
            <a:pPr marL="0" indent="0" eaLnBrk="1" hangingPunct="1"/>
            <a:endParaRPr lang="en-GB" altLang="en-US" sz="2800" b="0" dirty="0" smtClean="0"/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GB" altLang="en-US" sz="2800" b="0" dirty="0" smtClean="0">
                <a:hlinkClick r:id="rId2"/>
              </a:rPr>
              <a:t>The future of ICT</a:t>
            </a:r>
            <a:r>
              <a:rPr lang="en-GB" altLang="en-US" sz="2800" b="0" dirty="0" smtClean="0"/>
              <a:t>?</a:t>
            </a:r>
            <a:r>
              <a:rPr lang="en-GB" altLang="en-US" sz="2800" b="0" dirty="0" smtClean="0"/>
              <a:t>   </a:t>
            </a:r>
            <a:endParaRPr lang="en-NZ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Pre- &amp; co-requisites</a:t>
            </a:r>
            <a:endParaRPr lang="en-NZ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4025" y="947738"/>
            <a:ext cx="8351838" cy="5207000"/>
          </a:xfrm>
        </p:spPr>
        <p:txBody>
          <a:bodyPr/>
          <a:lstStyle/>
          <a:p>
            <a:pPr marL="273050" indent="-273050" eaLnBrk="1" hangingPunct="1">
              <a:buFont typeface="Arial" panose="020B0604020202020204" pitchFamily="34" charset="0"/>
              <a:buChar char="•"/>
              <a:defRPr/>
            </a:pPr>
            <a:r>
              <a:rPr lang="en-NZ" altLang="en-US" sz="2800" dirty="0" smtClean="0"/>
              <a:t>Pre-requisite for </a:t>
            </a:r>
            <a:r>
              <a:rPr lang="en-NZ" altLang="en-US" sz="2800" dirty="0" smtClean="0"/>
              <a:t>BDT </a:t>
            </a:r>
            <a:r>
              <a:rPr lang="en-NZ" altLang="en-US" sz="2800" dirty="0" smtClean="0"/>
              <a:t>Students: </a:t>
            </a:r>
          </a:p>
          <a:p>
            <a:pPr marL="627063" lvl="3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NZ" sz="2800" dirty="0"/>
              <a:t>Business Information Systems</a:t>
            </a:r>
          </a:p>
          <a:p>
            <a:pPr marL="627063" lvl="3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NZ" sz="2800" dirty="0"/>
              <a:t>Change </a:t>
            </a:r>
            <a:r>
              <a:rPr lang="en-NZ" sz="2800" dirty="0" smtClean="0"/>
              <a:t>and Project Management </a:t>
            </a:r>
            <a:r>
              <a:rPr lang="en-NZ" sz="2800" dirty="0"/>
              <a:t>in </a:t>
            </a:r>
            <a:r>
              <a:rPr lang="en-NZ" sz="2800" dirty="0" smtClean="0"/>
              <a:t>IT</a:t>
            </a:r>
          </a:p>
          <a:p>
            <a:pPr marL="287338" lvl="3" indent="0" eaLnBrk="1" hangingPunct="1">
              <a:buFont typeface="Wingdings" panose="05000000000000000000" pitchFamily="2" charset="2"/>
              <a:buNone/>
              <a:defRPr/>
            </a:pPr>
            <a:endParaRPr lang="en-NZ" sz="2800" dirty="0"/>
          </a:p>
          <a:p>
            <a:pPr marL="273050" indent="-273050" eaLnBrk="1" hangingPunct="1">
              <a:buFont typeface="Arial" panose="020B0604020202020204" pitchFamily="34" charset="0"/>
              <a:buChar char="•"/>
              <a:defRPr/>
            </a:pPr>
            <a:r>
              <a:rPr lang="en-NZ" altLang="en-US" sz="2800" dirty="0"/>
              <a:t>Pre-requisite for Grad Dip ICT Students:  </a:t>
            </a:r>
          </a:p>
          <a:p>
            <a:pPr marL="627063" lvl="3" indent="-339725" eaLnBrk="1" hangingPunct="1">
              <a:buFont typeface="Arial" panose="020B0604020202020204" pitchFamily="34" charset="0"/>
              <a:buChar char="•"/>
              <a:defRPr/>
            </a:pPr>
            <a:r>
              <a:rPr lang="en-NZ" altLang="en-US" sz="2800" dirty="0" smtClean="0"/>
              <a:t>As advised by the Programme Leader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NZ" dirty="0" smtClean="0"/>
              <a:t>BYOD </a:t>
            </a:r>
            <a:r>
              <a:rPr lang="en-NZ" dirty="0"/>
              <a:t>(Bring Your Own Device)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altLang="en-US" sz="2800" dirty="0" smtClean="0"/>
              <a:t>A laptop </a:t>
            </a:r>
            <a:r>
              <a:rPr lang="en-NZ" altLang="en-US" sz="2800" dirty="0" smtClean="0"/>
              <a:t>is </a:t>
            </a:r>
            <a:r>
              <a:rPr lang="en-NZ" altLang="en-US" sz="2800" dirty="0" smtClean="0"/>
              <a:t>required for this course.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881</TotalTime>
  <Words>719</Words>
  <Application>Microsoft Office PowerPoint</Application>
  <PresentationFormat>On-screen Show (4:3)</PresentationFormat>
  <Paragraphs>144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Franklin Gothic Book</vt:lpstr>
      <vt:lpstr>Franklin Gothic Medium</vt:lpstr>
      <vt:lpstr>Gill Sans MT</vt:lpstr>
      <vt:lpstr>Helvetica</vt:lpstr>
      <vt:lpstr>Times New Roman</vt:lpstr>
      <vt:lpstr>Tunga</vt:lpstr>
      <vt:lpstr>Verdana</vt:lpstr>
      <vt:lpstr>Wingdings</vt:lpstr>
      <vt:lpstr>Wingdings 2</vt:lpstr>
      <vt:lpstr>Angles</vt:lpstr>
      <vt:lpstr>PowerPoint Presentation</vt:lpstr>
      <vt:lpstr>Course Management</vt:lpstr>
      <vt:lpstr>About Me …</vt:lpstr>
      <vt:lpstr>Introduce yourself </vt:lpstr>
      <vt:lpstr>Purpose</vt:lpstr>
      <vt:lpstr>Learning Outcomes</vt:lpstr>
      <vt:lpstr>Reading Materials</vt:lpstr>
      <vt:lpstr>Pre- &amp; co-requisites</vt:lpstr>
      <vt:lpstr>BYOD (Bring Your Own Device) </vt:lpstr>
      <vt:lpstr>learning Hours </vt:lpstr>
      <vt:lpstr>Assessments</vt:lpstr>
      <vt:lpstr>Misconduct</vt:lpstr>
      <vt:lpstr>Topics</vt:lpstr>
      <vt:lpstr>Topics (Contd..)</vt:lpstr>
      <vt:lpstr>Topics - Emerging technologies</vt:lpstr>
      <vt:lpstr>Exploring ICT Infrastructure</vt:lpstr>
      <vt:lpstr>Portfolio Parts A and B</vt:lpstr>
      <vt:lpstr>Class Task in group</vt:lpstr>
      <vt:lpstr>Reading for Next class</vt:lpstr>
    </vt:vector>
  </TitlesOfParts>
  <Company>Manukau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Improvement Strategy</dc:title>
  <dc:creator>Daud Ahmed</dc:creator>
  <cp:lastModifiedBy>Chris Mayhew</cp:lastModifiedBy>
  <cp:revision>71</cp:revision>
  <dcterms:created xsi:type="dcterms:W3CDTF">2014-04-13T19:57:37Z</dcterms:created>
  <dcterms:modified xsi:type="dcterms:W3CDTF">2018-02-19T00:43:32Z</dcterms:modified>
</cp:coreProperties>
</file>