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A07-D62F-4808-B761-9EEEEA7B8487}" type="datetimeFigureOut">
              <a:rPr lang="en-NZ" smtClean="0"/>
              <a:t>26/02/2018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A313-B00B-4840-A6CB-78F99E51E9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A07-D62F-4808-B761-9EEEEA7B8487}" type="datetimeFigureOut">
              <a:rPr lang="en-NZ" smtClean="0"/>
              <a:t>26/02/2018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A313-B00B-4840-A6CB-78F99E51E9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A07-D62F-4808-B761-9EEEEA7B8487}" type="datetimeFigureOut">
              <a:rPr lang="en-NZ" smtClean="0"/>
              <a:t>26/02/2018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A313-B00B-4840-A6CB-78F99E51E9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A07-D62F-4808-B761-9EEEEA7B8487}" type="datetimeFigureOut">
              <a:rPr lang="en-NZ" smtClean="0"/>
              <a:t>26/02/2018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A313-B00B-4840-A6CB-78F99E51E9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A07-D62F-4808-B761-9EEEEA7B8487}" type="datetimeFigureOut">
              <a:rPr lang="en-NZ" smtClean="0"/>
              <a:t>26/02/2018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A313-B00B-4840-A6CB-78F99E51E9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A07-D62F-4808-B761-9EEEEA7B8487}" type="datetimeFigureOut">
              <a:rPr lang="en-NZ" smtClean="0"/>
              <a:t>26/02/2018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A313-B00B-4840-A6CB-78F99E51E9DF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A07-D62F-4808-B761-9EEEEA7B8487}" type="datetimeFigureOut">
              <a:rPr lang="en-NZ" smtClean="0"/>
              <a:t>26/02/2018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A313-B00B-4840-A6CB-78F99E51E9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A07-D62F-4808-B761-9EEEEA7B8487}" type="datetimeFigureOut">
              <a:rPr lang="en-NZ" smtClean="0"/>
              <a:t>26/02/2018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A313-B00B-4840-A6CB-78F99E51E9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A07-D62F-4808-B761-9EEEEA7B8487}" type="datetimeFigureOut">
              <a:rPr lang="en-NZ" smtClean="0"/>
              <a:t>26/02/2018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A313-B00B-4840-A6CB-78F99E51E9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A07-D62F-4808-B761-9EEEEA7B8487}" type="datetimeFigureOut">
              <a:rPr lang="en-NZ" smtClean="0"/>
              <a:t>26/02/2018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0CA313-B00B-4840-A6CB-78F99E51E9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4A07-D62F-4808-B761-9EEEEA7B8487}" type="datetimeFigureOut">
              <a:rPr lang="en-NZ" smtClean="0"/>
              <a:t>26/02/2018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A313-B00B-4840-A6CB-78F99E51E9DF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924A07-D62F-4808-B761-9EEEEA7B8487}" type="datetimeFigureOut">
              <a:rPr lang="en-NZ" smtClean="0"/>
              <a:t>26/02/2018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B0CA313-B00B-4840-A6CB-78F99E51E9DF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95603" y="1672876"/>
            <a:ext cx="5823995" cy="1204306"/>
          </a:xfrm>
        </p:spPr>
        <p:txBody>
          <a:bodyPr/>
          <a:lstStyle/>
          <a:p>
            <a:r>
              <a:rPr lang="en-NZ" dirty="0" smtClean="0"/>
              <a:t>MIT Strategic Plan 2012-20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56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MIT Vision and purpose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i="1" dirty="0"/>
              <a:t>MIT will be widely recognised as the leading ITP in New Zealand</a:t>
            </a:r>
            <a:r>
              <a:rPr lang="en-NZ" i="1" dirty="0" smtClean="0"/>
              <a:t>. (old)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i="1" dirty="0" smtClean="0"/>
              <a:t>Getting people into great jobs. (Current)</a:t>
            </a:r>
          </a:p>
          <a:p>
            <a:pPr marL="0" indent="0"/>
            <a:r>
              <a:rPr lang="en-NZ" i="1" dirty="0" smtClean="0"/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/>
              <a:t>Transforming lives, organisations and communities through learning.</a:t>
            </a:r>
            <a:endParaRPr lang="en-NZ" i="1" dirty="0" smtClean="0"/>
          </a:p>
        </p:txBody>
      </p:sp>
    </p:spTree>
    <p:extLst>
      <p:ext uri="{BB962C8B-B14F-4D97-AF65-F5344CB8AC3E}">
        <p14:creationId xmlns:p14="http://schemas.microsoft.com/office/powerpoint/2010/main" val="4952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Mission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To </a:t>
            </a:r>
            <a:r>
              <a:rPr lang="en-NZ" dirty="0"/>
              <a:t>deliver vocationally focussed tertiary education, research </a:t>
            </a:r>
            <a:r>
              <a:rPr lang="en-NZ" dirty="0" smtClean="0"/>
              <a:t>and technology </a:t>
            </a:r>
            <a:r>
              <a:rPr lang="en-NZ" dirty="0"/>
              <a:t>transfer that ensures Auckland’s economy, graduates, employers </a:t>
            </a:r>
            <a:r>
              <a:rPr lang="en-NZ" dirty="0" smtClean="0"/>
              <a:t>and communities </a:t>
            </a:r>
            <a:r>
              <a:rPr lang="en-NZ" dirty="0"/>
              <a:t>have the capability and skills to achieve their potential</a:t>
            </a:r>
            <a:r>
              <a:rPr lang="en-NZ" dirty="0" smtClean="0"/>
              <a:t>.</a:t>
            </a:r>
          </a:p>
          <a:p>
            <a:pPr marL="355600" indent="0" algn="ctr"/>
            <a:r>
              <a:rPr lang="en-NZ" b="0" i="1" dirty="0" smtClean="0"/>
              <a:t>MIT </a:t>
            </a:r>
            <a:r>
              <a:rPr lang="en-NZ" b="0" i="1" dirty="0"/>
              <a:t>recognises that it has a special obligation to serve the people, communities </a:t>
            </a:r>
            <a:r>
              <a:rPr lang="en-NZ" b="0" i="1" dirty="0" smtClean="0"/>
              <a:t>and employers </a:t>
            </a:r>
            <a:r>
              <a:rPr lang="en-NZ" b="0" i="1" dirty="0"/>
              <a:t>of Counties </a:t>
            </a:r>
            <a:r>
              <a:rPr lang="en-NZ" b="0" i="1" dirty="0" err="1"/>
              <a:t>Manukau</a:t>
            </a:r>
            <a:r>
              <a:rPr lang="en-NZ" b="0" i="1" dirty="0"/>
              <a:t> and that achieving significantly improved </a:t>
            </a:r>
            <a:r>
              <a:rPr lang="en-NZ" b="0" i="1" dirty="0" smtClean="0"/>
              <a:t>tertiary education</a:t>
            </a:r>
            <a:r>
              <a:rPr lang="en-NZ" b="0" i="1" dirty="0"/>
              <a:t> </a:t>
            </a:r>
            <a:r>
              <a:rPr lang="en-NZ" b="0" i="1" dirty="0" smtClean="0"/>
              <a:t>outcomes </a:t>
            </a:r>
            <a:r>
              <a:rPr lang="en-NZ" b="0" i="1" dirty="0"/>
              <a:t>in this sub-region is critical to both our mission and to the future economic </a:t>
            </a:r>
            <a:r>
              <a:rPr lang="en-NZ" b="0" i="1" dirty="0" smtClean="0"/>
              <a:t>and social </a:t>
            </a:r>
            <a:r>
              <a:rPr lang="en-NZ" b="0" i="1" dirty="0"/>
              <a:t>prosperity of the nation.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6311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values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WE ARE </a:t>
            </a:r>
            <a:r>
              <a:rPr lang="en-NZ" dirty="0" smtClean="0"/>
              <a:t>REAL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We </a:t>
            </a:r>
            <a:r>
              <a:rPr lang="en-NZ" dirty="0"/>
              <a:t>are genuine, honest and down to earth</a:t>
            </a:r>
            <a:r>
              <a:rPr lang="en-NZ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MANAAKITANGA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We care </a:t>
            </a:r>
            <a:r>
              <a:rPr lang="en-NZ" dirty="0"/>
              <a:t>for others to nurture achievement</a:t>
            </a:r>
            <a:r>
              <a:rPr lang="en-NZ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WE ARE </a:t>
            </a:r>
            <a:r>
              <a:rPr lang="en-NZ" dirty="0" smtClean="0"/>
              <a:t>CONNECTED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We </a:t>
            </a:r>
            <a:r>
              <a:rPr lang="en-NZ" dirty="0"/>
              <a:t>are well connected, open and approachable</a:t>
            </a:r>
            <a:r>
              <a:rPr lang="en-NZ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WE ARE </a:t>
            </a:r>
            <a:r>
              <a:rPr lang="en-NZ" dirty="0" smtClean="0"/>
              <a:t>EXCELLENT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 smtClean="0"/>
              <a:t>We </a:t>
            </a:r>
            <a:r>
              <a:rPr lang="en-NZ" dirty="0"/>
              <a:t>get great results and celebrate success.</a:t>
            </a:r>
          </a:p>
        </p:txBody>
      </p:sp>
    </p:spTree>
    <p:extLst>
      <p:ext uri="{BB962C8B-B14F-4D97-AF65-F5344CB8AC3E}">
        <p14:creationId xmlns:p14="http://schemas.microsoft.com/office/powerpoint/2010/main" val="4620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Goals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0" dirty="0"/>
              <a:t>We will measure ourselves against five key goals which are:</a:t>
            </a:r>
          </a:p>
          <a:p>
            <a:r>
              <a:rPr lang="en-NZ" b="0" dirty="0"/>
              <a:t>1. Improved Employability and Progression;</a:t>
            </a:r>
          </a:p>
          <a:p>
            <a:r>
              <a:rPr lang="en-NZ" b="0" dirty="0"/>
              <a:t>2. Increased Participation;</a:t>
            </a:r>
          </a:p>
          <a:p>
            <a:r>
              <a:rPr lang="en-NZ" b="0" dirty="0"/>
              <a:t>3. Improved Success and Retention;</a:t>
            </a:r>
          </a:p>
          <a:p>
            <a:r>
              <a:rPr lang="en-NZ" b="0" dirty="0"/>
              <a:t>4. Enhanced Experience and Satisfaction; and</a:t>
            </a:r>
          </a:p>
          <a:p>
            <a:r>
              <a:rPr lang="en-NZ" b="0" dirty="0"/>
              <a:t>5. Increased Consultancy.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572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Measurement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0" dirty="0"/>
              <a:t>Of these five goals the goal of “Improved Employability and Progression” will be an area </a:t>
            </a:r>
            <a:r>
              <a:rPr lang="en-NZ" b="0" dirty="0" smtClean="0"/>
              <a:t>of particular </a:t>
            </a:r>
            <a:r>
              <a:rPr lang="en-NZ" b="0" dirty="0"/>
              <a:t>focus for the duration of the period covered by this plan.</a:t>
            </a:r>
          </a:p>
          <a:p>
            <a:r>
              <a:rPr lang="en-NZ" b="0" dirty="0"/>
              <a:t>In 2020 we will know we have succeeded if we have: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/>
              <a:t>90% of graduates in employment or higher study within 6 months;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/>
              <a:t>12,000 Domestic EFTS and 1,000 International EFTS;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/>
              <a:t>85% Course Completion and 5,000 Qualification Completions at Level 4 and above;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/>
              <a:t>Student Satisfaction of 8.5 out of 10;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0" dirty="0"/>
              <a:t>$20m per annum of consultancy income.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212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65760"/>
            <a:ext cx="7660332" cy="548640"/>
          </a:xfrm>
        </p:spPr>
        <p:txBody>
          <a:bodyPr/>
          <a:lstStyle/>
          <a:p>
            <a:r>
              <a:rPr lang="en-NZ" dirty="0" smtClean="0"/>
              <a:t>MIT organisational Structure </a:t>
            </a:r>
            <a:r>
              <a:rPr lang="en-NZ" dirty="0" smtClean="0"/>
              <a:t>(</a:t>
            </a:r>
            <a:r>
              <a:rPr lang="en-NZ" sz="2000" dirty="0" smtClean="0"/>
              <a:t>February 2018)</a:t>
            </a:r>
            <a:endParaRPr lang="en-NZ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592"/>
            <a:ext cx="9144000" cy="52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37</TotalTime>
  <Words>318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Franklin Gothic Medium</vt:lpstr>
      <vt:lpstr>Tunga</vt:lpstr>
      <vt:lpstr>Wingdings</vt:lpstr>
      <vt:lpstr>Angles</vt:lpstr>
      <vt:lpstr>MIT Strategic Plan 2012-20</vt:lpstr>
      <vt:lpstr>MIT Vision and purpose</vt:lpstr>
      <vt:lpstr>Mission</vt:lpstr>
      <vt:lpstr>values</vt:lpstr>
      <vt:lpstr>Goals</vt:lpstr>
      <vt:lpstr>Measurement</vt:lpstr>
      <vt:lpstr>MIT organisational Structure (February 2018)</vt:lpstr>
    </vt:vector>
  </TitlesOfParts>
  <Company>Manukau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Strategic Plan 2012-20</dc:title>
  <dc:creator>Daud Ahmed</dc:creator>
  <cp:lastModifiedBy>Chris Mayhew</cp:lastModifiedBy>
  <cp:revision>9</cp:revision>
  <dcterms:created xsi:type="dcterms:W3CDTF">2015-03-17T19:39:35Z</dcterms:created>
  <dcterms:modified xsi:type="dcterms:W3CDTF">2018-02-25T23:52:36Z</dcterms:modified>
</cp:coreProperties>
</file>