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governanceusa.com/shop/p-754-iso9001-iso-9001-quality-management-systems-qms-requirements.aspx" TargetMode="External"/><Relationship Id="rId2" Type="http://schemas.openxmlformats.org/officeDocument/2006/relationships/hyperlink" Target="http://www.itgovernanceusa.com/shop/p-752-iso9000-iso-9000-qms-fundamentals-vocabulary-pdf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governanceusa.com/shop/p-755-iso9004-iso-9004-managing-sustained-success-of-an-organisation-pdf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governanceusa.com/shop/p-644-iso14001-iso-14001-ems-requirements.aspx" TargetMode="External"/><Relationship Id="rId7" Type="http://schemas.openxmlformats.org/officeDocument/2006/relationships/hyperlink" Target="http://www.itgovernanceusa.com/shop/p-749-iso38500-iso-38500-it-governance-standard.aspx" TargetMode="External"/><Relationship Id="rId2" Type="http://schemas.openxmlformats.org/officeDocument/2006/relationships/hyperlink" Target="http://www.itgovernanceusa.com/shop/p-702-iso24762-iso-24762-disaster-recovery-service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governanceusa.com/shop/p-678-iso19770-2-isoiec-19770-2-sam-part-2-software-identification-tag.aspx" TargetMode="External"/><Relationship Id="rId5" Type="http://schemas.openxmlformats.org/officeDocument/2006/relationships/hyperlink" Target="http://www.itgovernanceusa.com/shop/p-677-iso19770-1-iso-19770-1-software-asset-management-processes.aspx" TargetMode="External"/><Relationship Id="rId4" Type="http://schemas.openxmlformats.org/officeDocument/2006/relationships/hyperlink" Target="http://www.itgovernanceusa.com/shop/p-750-iso50001-iso-50001-energy-management-systems-requirements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governanceusa.com/standards.aspx#7" TargetMode="External"/><Relationship Id="rId3" Type="http://schemas.openxmlformats.org/officeDocument/2006/relationships/hyperlink" Target="http://www.itgovernanceusa.com/standards.aspx#2" TargetMode="External"/><Relationship Id="rId7" Type="http://schemas.openxmlformats.org/officeDocument/2006/relationships/hyperlink" Target="http://www.itgovernanceusa.com/standards.aspx#6" TargetMode="External"/><Relationship Id="rId2" Type="http://schemas.openxmlformats.org/officeDocument/2006/relationships/hyperlink" Target="http://www.itgovernanceusa.com/standards.aspx#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governanceusa.com/standards.aspx#5" TargetMode="External"/><Relationship Id="rId11" Type="http://schemas.openxmlformats.org/officeDocument/2006/relationships/hyperlink" Target="http://www.itgovernanceusa.com/standards.aspx#10" TargetMode="External"/><Relationship Id="rId5" Type="http://schemas.openxmlformats.org/officeDocument/2006/relationships/hyperlink" Target="http://www.itgovernanceusa.com/standards.aspx#4" TargetMode="External"/><Relationship Id="rId10" Type="http://schemas.openxmlformats.org/officeDocument/2006/relationships/hyperlink" Target="http://www.itgovernanceusa.com/standards.aspx#9" TargetMode="External"/><Relationship Id="rId4" Type="http://schemas.openxmlformats.org/officeDocument/2006/relationships/hyperlink" Target="http://www.itgovernanceusa.com/standards.aspx#3" TargetMode="External"/><Relationship Id="rId9" Type="http://schemas.openxmlformats.org/officeDocument/2006/relationships/hyperlink" Target="http://www.itgovernanceusa.com/standards.aspx#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governanceusa.com/shop/p-684-iso20000-2-iso-20000-2-application-of-service-management.aspx" TargetMode="External"/><Relationship Id="rId2" Type="http://schemas.openxmlformats.org/officeDocument/2006/relationships/hyperlink" Target="http://www.itgovernanceusa.com/shop/p-683-iso20000-1-iso-20000-1-service-provider-requirement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governanceusa.com/shop/p-687-iso20000-5-iso-20000-5-service-management-implementation.aspx" TargetMode="External"/><Relationship Id="rId5" Type="http://schemas.openxmlformats.org/officeDocument/2006/relationships/hyperlink" Target="http://www.itgovernanceusa.com/shop/p-686-iso20000-4-iso-20000-4-process-reference-model.aspx" TargetMode="External"/><Relationship Id="rId4" Type="http://schemas.openxmlformats.org/officeDocument/2006/relationships/hyperlink" Target="http://www.itgovernanceusa.com/shop/p-685-iso20000-3-iso-20000-3-guidance-on-scope-definition.aspx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governanceusa.com/product/2022.aspx" TargetMode="External"/><Relationship Id="rId3" Type="http://schemas.openxmlformats.org/officeDocument/2006/relationships/hyperlink" Target="http://www.itgovernanceusa.com/shop/p-707-iso27000-iso-27000-isms-overview-and-vocabulary.aspx" TargetMode="External"/><Relationship Id="rId7" Type="http://schemas.openxmlformats.org/officeDocument/2006/relationships/hyperlink" Target="http://www.itgovernanceusa.com/shop/p-725-iso27003-iso-27003-isms-implementation-guidance.aspx" TargetMode="External"/><Relationship Id="rId2" Type="http://schemas.openxmlformats.org/officeDocument/2006/relationships/hyperlink" Target="http://www.itgovernanceusa.com/shop/p-1368-pas-555-2013-cyber-security-risk-governance-and-managemen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governanceusa.com/shop/p-1375-isoiec-27002-2013-iso27002-iso-27002-code-of-practice-for-infosec-controls.aspx" TargetMode="External"/><Relationship Id="rId11" Type="http://schemas.openxmlformats.org/officeDocument/2006/relationships/hyperlink" Target="http://www.itgovernanceusa.com/shop/p-729-iso27007-iso-27007-isms-auditing.aspx" TargetMode="External"/><Relationship Id="rId5" Type="http://schemas.openxmlformats.org/officeDocument/2006/relationships/hyperlink" Target="http://www.itgovernanceusa.com/shop/p-721-iso27002-iso-27002-code-of-practice-for-ism.aspx" TargetMode="External"/><Relationship Id="rId10" Type="http://schemas.openxmlformats.org/officeDocument/2006/relationships/hyperlink" Target="http://www.itgovernanceusa.com/shop/p-728-iso27006-iso-27006-audit-and-certification-of-isms.aspx" TargetMode="External"/><Relationship Id="rId4" Type="http://schemas.openxmlformats.org/officeDocument/2006/relationships/hyperlink" Target="http://www.itgovernanceusa.com/shop/p-1374.aspx" TargetMode="External"/><Relationship Id="rId9" Type="http://schemas.openxmlformats.org/officeDocument/2006/relationships/hyperlink" Target="http://www.itgovernanceusa.com/shop/p-727-iso27005-iso-27005-isrm.asp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governanceusa.com/shop/p-735-iso27033-1-iso-27033-1-network-security-part-1.aspx" TargetMode="External"/><Relationship Id="rId3" Type="http://schemas.openxmlformats.org/officeDocument/2006/relationships/hyperlink" Target="http://www.itgovernanceusa.com/shop/p-731-iso27010-iso-27010-infosec-communications.aspx" TargetMode="External"/><Relationship Id="rId7" Type="http://schemas.openxmlformats.org/officeDocument/2006/relationships/hyperlink" Target="http://www.itgovernanceusa.com/shop/p-733-iso27031-isoiec-27031-guidelines-for-ict-readiness-for-business-continuity.aspx" TargetMode="External"/><Relationship Id="rId12" Type="http://schemas.openxmlformats.org/officeDocument/2006/relationships/hyperlink" Target="http://www.itgovernanceusa.com/shop/p-400-bs7799-3-bs-7799-3-risk-management-guidelines.aspx" TargetMode="External"/><Relationship Id="rId2" Type="http://schemas.openxmlformats.org/officeDocument/2006/relationships/hyperlink" Target="http://www.itgovernanceusa.com/shop/p-730-iso27008-isoiec-27008-guidelines-for-auditors-on-information-security-control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governanceusa.com/shop/p-1370-iso27019-iso-27019-information-security-for-the-energy-utility-industry.aspx" TargetMode="External"/><Relationship Id="rId11" Type="http://schemas.openxmlformats.org/officeDocument/2006/relationships/hyperlink" Target="http://www.itgovernanceusa.com/shop/p-740-iso27799-iso-27799-isms-in-the-health-sector.aspx" TargetMode="External"/><Relationship Id="rId5" Type="http://schemas.openxmlformats.org/officeDocument/2006/relationships/hyperlink" Target="http://www.itgovernanceusa.com/shop/p-1354-iso27014-iso-27014-governance-of-information-security.aspx" TargetMode="External"/><Relationship Id="rId10" Type="http://schemas.openxmlformats.org/officeDocument/2006/relationships/hyperlink" Target="http://www.itgovernanceusa.com/product/260.aspx" TargetMode="External"/><Relationship Id="rId4" Type="http://schemas.openxmlformats.org/officeDocument/2006/relationships/hyperlink" Target="http://www.itgovernanceusa.com/shop/p-1277-iso27013-iso-27013-integrated-implementation-of-iso27001-and-iso20000.aspx" TargetMode="External"/><Relationship Id="rId9" Type="http://schemas.openxmlformats.org/officeDocument/2006/relationships/hyperlink" Target="http://www.itgovernanceusa.com/shop/p-734-iso27032-iso-27032-guidelines-for-cybersecurity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governanceusa.com/shop/p-669-iso18028-4-iso-18028-4-securing-remote-access.aspx" TargetMode="External"/><Relationship Id="rId2" Type="http://schemas.openxmlformats.org/officeDocument/2006/relationships/hyperlink" Target="http://www.itgovernanceusa.com/shop/p-668-iso18028-3-iso-18028-3-securing-communications-between-network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governanceusa.com/shop/p-670-iso18028-5-iso-18028-5-securing-communications-across-networks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governanceusa.com/shop/p-747-iso31000-iso-31000-risk-management-guidelines.aspx" TargetMode="External"/><Relationship Id="rId2" Type="http://schemas.openxmlformats.org/officeDocument/2006/relationships/hyperlink" Target="http://www.itgovernanceusa.com/shop/p-748-iso31010-iso-31010-risk-assessment-technique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governanceusa.com/shop/p-396-bs31100-bs-31100-code-of-practice-for-risk-management-and-guidance-for-iso31000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governanceusa.com/product/2537.aspx" TargetMode="External"/><Relationship Id="rId2" Type="http://schemas.openxmlformats.org/officeDocument/2006/relationships/hyperlink" Target="http://www.itgovernanceusa.com/shop/p-733-iso27031-isoiec-27031-guidelines-for-ict-readiness-for-business-continuity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tgovernanceusa.com/shop/p-395-bs25999-2-bs-25999-2-specification-for-business-continuity-management.aspx" TargetMode="External"/><Relationship Id="rId4" Type="http://schemas.openxmlformats.org/officeDocument/2006/relationships/hyperlink" Target="http://www.itgovernanceusa.com/shop/p-394-bs25999-1-code-of-practice-for-business-continuity-managemen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ICT Standards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63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b="1" dirty="0"/>
              <a:t>Quality Management Systems </a:t>
            </a:r>
            <a:r>
              <a:rPr lang="en-NZ" b="1" dirty="0" smtClean="0"/>
              <a:t>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ISO9000:2005</a:t>
            </a:r>
            <a:r>
              <a:rPr lang="en-NZ" dirty="0"/>
              <a:t> (ISO9000) Quality Management Systems – Fundamentals &amp; Vocabulary</a:t>
            </a:r>
          </a:p>
          <a:p>
            <a:r>
              <a:rPr lang="en-NZ" dirty="0">
                <a:hlinkClick r:id="rId3"/>
              </a:rPr>
              <a:t>ISO9001:2008</a:t>
            </a:r>
            <a:r>
              <a:rPr lang="en-NZ" dirty="0"/>
              <a:t> (ISO9000) Quality Management Systems – Requirements</a:t>
            </a:r>
          </a:p>
          <a:p>
            <a:r>
              <a:rPr lang="en-NZ" dirty="0">
                <a:hlinkClick r:id="rId4"/>
              </a:rPr>
              <a:t>ISO9004:2009</a:t>
            </a:r>
            <a:r>
              <a:rPr lang="en-NZ" dirty="0"/>
              <a:t> (ISO9000) Managing Sustained Success of an Organization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892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b="1" dirty="0"/>
              <a:t>Disaster Recovery Standards</a:t>
            </a:r>
          </a:p>
          <a:p>
            <a:pPr lvl="1"/>
            <a:r>
              <a:rPr lang="en-NZ" dirty="0">
                <a:hlinkClick r:id="rId2"/>
              </a:rPr>
              <a:t>ISO/IEC 24762:2008</a:t>
            </a:r>
            <a:r>
              <a:rPr lang="en-NZ" dirty="0"/>
              <a:t> (ISO24762) </a:t>
            </a:r>
            <a:r>
              <a:rPr lang="en-NZ" dirty="0" smtClean="0"/>
              <a:t>Disaster </a:t>
            </a:r>
            <a:r>
              <a:rPr lang="en-NZ" dirty="0"/>
              <a:t>Recovery Service Guidelines</a:t>
            </a:r>
          </a:p>
          <a:p>
            <a:r>
              <a:rPr lang="en-NZ" b="1" dirty="0"/>
              <a:t>Environment and Energy </a:t>
            </a:r>
            <a:r>
              <a:rPr lang="en-NZ" b="1" dirty="0" smtClean="0"/>
              <a:t>Standards</a:t>
            </a:r>
            <a:endParaRPr lang="en-NZ" b="1" dirty="0"/>
          </a:p>
          <a:p>
            <a:pPr lvl="1"/>
            <a:r>
              <a:rPr lang="en-NZ" dirty="0">
                <a:hlinkClick r:id="rId3"/>
              </a:rPr>
              <a:t>ISO14001:2004</a:t>
            </a:r>
            <a:r>
              <a:rPr lang="en-NZ" dirty="0"/>
              <a:t> (ISO14001) Environmental Management Systems – Specifications</a:t>
            </a:r>
          </a:p>
          <a:p>
            <a:pPr lvl="1"/>
            <a:r>
              <a:rPr lang="en-NZ" dirty="0">
                <a:hlinkClick r:id="rId4"/>
              </a:rPr>
              <a:t>ISO50001:2011</a:t>
            </a:r>
            <a:r>
              <a:rPr lang="en-NZ" dirty="0"/>
              <a:t> (ISO50001) Energy Management Systems – Requirements</a:t>
            </a:r>
          </a:p>
          <a:p>
            <a:r>
              <a:rPr lang="en-NZ" b="1" dirty="0"/>
              <a:t>Software Asset Management Standards</a:t>
            </a:r>
          </a:p>
          <a:p>
            <a:pPr lvl="1"/>
            <a:r>
              <a:rPr lang="en-NZ" dirty="0">
                <a:hlinkClick r:id="rId5"/>
              </a:rPr>
              <a:t>ISO/IEC 19770-1:2006</a:t>
            </a:r>
            <a:r>
              <a:rPr lang="en-NZ" dirty="0"/>
              <a:t> (ISO19770-1) Software Asset Management Processes</a:t>
            </a:r>
          </a:p>
          <a:p>
            <a:pPr lvl="1"/>
            <a:r>
              <a:rPr lang="en-NZ" dirty="0">
                <a:hlinkClick r:id="rId6"/>
              </a:rPr>
              <a:t>ISO/IEC 19770-2:2009</a:t>
            </a:r>
            <a:r>
              <a:rPr lang="en-NZ" dirty="0"/>
              <a:t> (ISO19770-2) Software Identification Tag</a:t>
            </a:r>
          </a:p>
          <a:p>
            <a:r>
              <a:rPr lang="en-NZ" b="1" dirty="0"/>
              <a:t>Corporate Governance Standards</a:t>
            </a:r>
          </a:p>
          <a:p>
            <a:pPr lvl="1"/>
            <a:r>
              <a:rPr lang="en-NZ" dirty="0">
                <a:hlinkClick r:id="rId7"/>
              </a:rPr>
              <a:t>ISO38500:2008</a:t>
            </a:r>
            <a:r>
              <a:rPr lang="en-NZ" dirty="0"/>
              <a:t> (ISO38500) Corporate Governance – Code of Best Practice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756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Key publishers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ISO/IEC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- International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Organization for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Standardization/International Electro-technical Commission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ISO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- International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Organization for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</a:rPr>
              <a:t>BSI - British 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Key IT Management 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IT Service Management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Information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Security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Network Security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Risk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Management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Business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Continuity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Quality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Management Systems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Disaster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Recovery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Environment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and Energy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Software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Asset Management </a:t>
            </a: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NZ" dirty="0" smtClean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Corporate </a:t>
            </a:r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Governance Standards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361"/>
          </a:xfrm>
        </p:spPr>
        <p:txBody>
          <a:bodyPr/>
          <a:lstStyle/>
          <a:p>
            <a:r>
              <a:rPr lang="en-NZ" b="1" dirty="0"/>
              <a:t>IT Service Management </a:t>
            </a:r>
            <a:r>
              <a:rPr lang="en-NZ" b="1" dirty="0" smtClean="0"/>
              <a:t>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499281"/>
          </a:xfrm>
        </p:spPr>
        <p:txBody>
          <a:bodyPr/>
          <a:lstStyle/>
          <a:p>
            <a:r>
              <a:rPr lang="en-NZ" dirty="0" smtClean="0">
                <a:latin typeface="Calibri" panose="020F0502020204030204" pitchFamily="34" charset="0"/>
                <a:hlinkClick r:id="rId2"/>
              </a:rPr>
              <a:t>ISO/IEC </a:t>
            </a:r>
            <a:r>
              <a:rPr lang="en-NZ" dirty="0">
                <a:latin typeface="Calibri" panose="020F0502020204030204" pitchFamily="34" charset="0"/>
                <a:hlinkClick r:id="rId2"/>
              </a:rPr>
              <a:t>20000-1:2011</a:t>
            </a:r>
            <a:r>
              <a:rPr lang="en-NZ" dirty="0">
                <a:latin typeface="Calibri" panose="020F0502020204030204" pitchFamily="34" charset="0"/>
              </a:rPr>
              <a:t> (ISO20000-1) ITSM Specification</a:t>
            </a:r>
          </a:p>
          <a:p>
            <a:r>
              <a:rPr lang="en-NZ" dirty="0">
                <a:latin typeface="Calibri" panose="020F0502020204030204" pitchFamily="34" charset="0"/>
                <a:hlinkClick r:id="rId3"/>
              </a:rPr>
              <a:t>ISO/IEC 20000-2:2005</a:t>
            </a:r>
            <a:r>
              <a:rPr lang="en-NZ" dirty="0">
                <a:latin typeface="Calibri" panose="020F0502020204030204" pitchFamily="34" charset="0"/>
              </a:rPr>
              <a:t> (ISO20000-2) Application of Service Management</a:t>
            </a:r>
          </a:p>
          <a:p>
            <a:r>
              <a:rPr lang="en-NZ" dirty="0">
                <a:latin typeface="Calibri" panose="020F0502020204030204" pitchFamily="34" charset="0"/>
                <a:hlinkClick r:id="rId4"/>
              </a:rPr>
              <a:t>ISO/IEC 20000-3:2009</a:t>
            </a:r>
            <a:r>
              <a:rPr lang="en-NZ" dirty="0">
                <a:latin typeface="Calibri" panose="020F0502020204030204" pitchFamily="34" charset="0"/>
              </a:rPr>
              <a:t> (ISO20000-3) Guidance on Scope Definition</a:t>
            </a:r>
          </a:p>
          <a:p>
            <a:r>
              <a:rPr lang="en-NZ" dirty="0">
                <a:latin typeface="Calibri" panose="020F0502020204030204" pitchFamily="34" charset="0"/>
                <a:hlinkClick r:id="rId5"/>
              </a:rPr>
              <a:t>ISO/IEC 20000-4:2010</a:t>
            </a:r>
            <a:r>
              <a:rPr lang="en-NZ" dirty="0">
                <a:latin typeface="Calibri" panose="020F0502020204030204" pitchFamily="34" charset="0"/>
              </a:rPr>
              <a:t> (ISO20000-4) Process Reference Model</a:t>
            </a:r>
          </a:p>
          <a:p>
            <a:r>
              <a:rPr lang="en-NZ" dirty="0">
                <a:latin typeface="Calibri" panose="020F0502020204030204" pitchFamily="34" charset="0"/>
                <a:hlinkClick r:id="rId6"/>
              </a:rPr>
              <a:t>ISO/IEC 20000-5:2010</a:t>
            </a:r>
            <a:r>
              <a:rPr lang="en-NZ" dirty="0">
                <a:latin typeface="Calibri" panose="020F0502020204030204" pitchFamily="34" charset="0"/>
              </a:rPr>
              <a:t> (ISO20000-5) Exemplar Implementation Plan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77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725"/>
          </a:xfrm>
        </p:spPr>
        <p:txBody>
          <a:bodyPr/>
          <a:lstStyle/>
          <a:p>
            <a:r>
              <a:rPr lang="en-NZ" b="1" dirty="0"/>
              <a:t>Information Security </a:t>
            </a:r>
            <a:r>
              <a:rPr lang="en-NZ" b="1" dirty="0" smtClean="0"/>
              <a:t>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4365"/>
            <a:ext cx="8915400" cy="4606857"/>
          </a:xfrm>
        </p:spPr>
        <p:txBody>
          <a:bodyPr>
            <a:normAutofit/>
          </a:bodyPr>
          <a:lstStyle/>
          <a:p>
            <a:r>
              <a:rPr lang="en-NZ" dirty="0" smtClean="0">
                <a:hlinkClick r:id="rId2"/>
              </a:rPr>
              <a:t>PAS </a:t>
            </a:r>
            <a:r>
              <a:rPr lang="en-NZ" dirty="0">
                <a:hlinkClick r:id="rId2"/>
              </a:rPr>
              <a:t>555:2013</a:t>
            </a:r>
            <a:r>
              <a:rPr lang="en-NZ" dirty="0"/>
              <a:t> Cyber Security Risk Governance and Management</a:t>
            </a:r>
          </a:p>
          <a:p>
            <a:r>
              <a:rPr lang="en-NZ" dirty="0">
                <a:hlinkClick r:id="rId3"/>
              </a:rPr>
              <a:t>ISO/IEC 27000:2014</a:t>
            </a:r>
            <a:r>
              <a:rPr lang="en-NZ" dirty="0"/>
              <a:t> </a:t>
            </a:r>
            <a:r>
              <a:rPr lang="en-NZ" dirty="0" smtClean="0"/>
              <a:t>ISMS </a:t>
            </a:r>
            <a:r>
              <a:rPr lang="en-NZ" dirty="0"/>
              <a:t>Overview &amp; Vocabulary</a:t>
            </a:r>
          </a:p>
          <a:p>
            <a:r>
              <a:rPr lang="en-NZ" dirty="0">
                <a:hlinkClick r:id="rId4"/>
              </a:rPr>
              <a:t>ISO/IEC 27001 2013</a:t>
            </a:r>
            <a:r>
              <a:rPr lang="en-NZ" dirty="0"/>
              <a:t> </a:t>
            </a:r>
            <a:r>
              <a:rPr lang="en-NZ" dirty="0" smtClean="0"/>
              <a:t>ISMS </a:t>
            </a:r>
            <a:r>
              <a:rPr lang="en-NZ" dirty="0"/>
              <a:t>Requirements</a:t>
            </a:r>
          </a:p>
          <a:p>
            <a:r>
              <a:rPr lang="en-NZ" dirty="0">
                <a:hlinkClick r:id="rId5"/>
              </a:rPr>
              <a:t>ISO/IEC 27002:2005</a:t>
            </a:r>
            <a:r>
              <a:rPr lang="en-NZ" dirty="0"/>
              <a:t> </a:t>
            </a:r>
            <a:r>
              <a:rPr lang="en-NZ" dirty="0" smtClean="0"/>
              <a:t>ISMS </a:t>
            </a:r>
            <a:r>
              <a:rPr lang="en-NZ" dirty="0"/>
              <a:t>Code of Practice</a:t>
            </a:r>
          </a:p>
          <a:p>
            <a:r>
              <a:rPr lang="en-NZ" dirty="0">
                <a:hlinkClick r:id="rId6"/>
              </a:rPr>
              <a:t>ISO/IEC 27002:2013</a:t>
            </a:r>
            <a:r>
              <a:rPr lang="en-NZ" dirty="0"/>
              <a:t> </a:t>
            </a:r>
            <a:r>
              <a:rPr lang="en-NZ" dirty="0" smtClean="0"/>
              <a:t>Code </a:t>
            </a:r>
            <a:r>
              <a:rPr lang="en-NZ" dirty="0"/>
              <a:t>of Practice for InfoSec Controls</a:t>
            </a:r>
          </a:p>
          <a:p>
            <a:r>
              <a:rPr lang="en-NZ" dirty="0">
                <a:hlinkClick r:id="rId7"/>
              </a:rPr>
              <a:t>ISO/IEC 27003:2010</a:t>
            </a:r>
            <a:r>
              <a:rPr lang="en-NZ" dirty="0"/>
              <a:t> </a:t>
            </a:r>
            <a:r>
              <a:rPr lang="en-NZ" dirty="0" smtClean="0"/>
              <a:t>ISMS </a:t>
            </a:r>
            <a:r>
              <a:rPr lang="en-NZ" dirty="0"/>
              <a:t>Implementation Guidance</a:t>
            </a:r>
          </a:p>
          <a:p>
            <a:r>
              <a:rPr lang="en-NZ" dirty="0">
                <a:hlinkClick r:id="rId8"/>
              </a:rPr>
              <a:t>ISO/IEC 27004:2009</a:t>
            </a:r>
            <a:r>
              <a:rPr lang="en-NZ" dirty="0"/>
              <a:t> </a:t>
            </a:r>
            <a:r>
              <a:rPr lang="en-NZ" dirty="0" smtClean="0"/>
              <a:t>Information </a:t>
            </a:r>
            <a:r>
              <a:rPr lang="en-NZ" dirty="0"/>
              <a:t>Security Metrics and Measurements</a:t>
            </a:r>
          </a:p>
          <a:p>
            <a:r>
              <a:rPr lang="en-NZ" dirty="0">
                <a:hlinkClick r:id="rId9"/>
              </a:rPr>
              <a:t>ISO/IEC 27005:2011</a:t>
            </a:r>
            <a:r>
              <a:rPr lang="en-NZ" dirty="0"/>
              <a:t> </a:t>
            </a:r>
            <a:r>
              <a:rPr lang="en-NZ" dirty="0" smtClean="0"/>
              <a:t>Information </a:t>
            </a:r>
            <a:r>
              <a:rPr lang="en-NZ" dirty="0"/>
              <a:t>Security Risk Management</a:t>
            </a:r>
          </a:p>
          <a:p>
            <a:r>
              <a:rPr lang="en-NZ" dirty="0">
                <a:hlinkClick r:id="rId10"/>
              </a:rPr>
              <a:t>ISO/IEC 27006:2007</a:t>
            </a:r>
            <a:r>
              <a:rPr lang="en-NZ" dirty="0"/>
              <a:t> </a:t>
            </a:r>
            <a:r>
              <a:rPr lang="en-NZ" dirty="0" smtClean="0"/>
              <a:t>Requirements </a:t>
            </a:r>
            <a:r>
              <a:rPr lang="en-NZ" dirty="0"/>
              <a:t>for ISMS Certification Bodies</a:t>
            </a:r>
          </a:p>
          <a:p>
            <a:r>
              <a:rPr lang="en-NZ" dirty="0">
                <a:hlinkClick r:id="rId11"/>
              </a:rPr>
              <a:t>ISO/IEC 27007:2011</a:t>
            </a:r>
            <a:r>
              <a:rPr lang="en-NZ" dirty="0"/>
              <a:t> </a:t>
            </a:r>
            <a:r>
              <a:rPr lang="en-NZ" dirty="0" smtClean="0"/>
              <a:t>ISMS Auditing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00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725"/>
          </a:xfrm>
        </p:spPr>
        <p:txBody>
          <a:bodyPr/>
          <a:lstStyle/>
          <a:p>
            <a:r>
              <a:rPr lang="en-NZ" b="1" dirty="0"/>
              <a:t>Information Security </a:t>
            </a:r>
            <a:r>
              <a:rPr lang="en-NZ" b="1" dirty="0" smtClean="0"/>
              <a:t>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4365"/>
            <a:ext cx="9602788" cy="5163670"/>
          </a:xfrm>
        </p:spPr>
        <p:txBody>
          <a:bodyPr>
            <a:normAutofit/>
          </a:bodyPr>
          <a:lstStyle/>
          <a:p>
            <a:r>
              <a:rPr lang="en-NZ" dirty="0" smtClean="0">
                <a:hlinkClick r:id="rId2"/>
              </a:rPr>
              <a:t>ISO/IEC </a:t>
            </a:r>
            <a:r>
              <a:rPr lang="en-NZ" dirty="0">
                <a:hlinkClick r:id="rId2"/>
              </a:rPr>
              <a:t>27008:2011</a:t>
            </a:r>
            <a:r>
              <a:rPr lang="en-NZ" dirty="0"/>
              <a:t> </a:t>
            </a:r>
            <a:r>
              <a:rPr lang="en-NZ" dirty="0" smtClean="0"/>
              <a:t>Guidelines </a:t>
            </a:r>
            <a:r>
              <a:rPr lang="en-NZ" dirty="0"/>
              <a:t>for Auditors on Information Security Controls</a:t>
            </a:r>
          </a:p>
          <a:p>
            <a:r>
              <a:rPr lang="en-NZ" dirty="0">
                <a:hlinkClick r:id="rId3"/>
              </a:rPr>
              <a:t>ISO/IEC 27010:2012</a:t>
            </a:r>
            <a:r>
              <a:rPr lang="en-NZ" dirty="0"/>
              <a:t> </a:t>
            </a:r>
            <a:r>
              <a:rPr lang="en-NZ" dirty="0" smtClean="0"/>
              <a:t> </a:t>
            </a:r>
            <a:r>
              <a:rPr lang="en-NZ" dirty="0" err="1" smtClean="0"/>
              <a:t>Infosec</a:t>
            </a:r>
            <a:r>
              <a:rPr lang="en-NZ" dirty="0" smtClean="0"/>
              <a:t> </a:t>
            </a:r>
            <a:r>
              <a:rPr lang="en-NZ" dirty="0"/>
              <a:t>Communications</a:t>
            </a:r>
          </a:p>
          <a:p>
            <a:r>
              <a:rPr lang="en-NZ" dirty="0">
                <a:hlinkClick r:id="rId4"/>
              </a:rPr>
              <a:t>ISO/IEC 27013:2012</a:t>
            </a:r>
            <a:r>
              <a:rPr lang="en-NZ" dirty="0"/>
              <a:t> </a:t>
            </a:r>
            <a:r>
              <a:rPr lang="en-NZ" dirty="0" smtClean="0"/>
              <a:t> Integrated </a:t>
            </a:r>
            <a:r>
              <a:rPr lang="en-NZ" dirty="0"/>
              <a:t>Implementation of ISO27001 and ISO20000</a:t>
            </a:r>
          </a:p>
          <a:p>
            <a:r>
              <a:rPr lang="en-NZ" dirty="0">
                <a:hlinkClick r:id="rId5"/>
              </a:rPr>
              <a:t>ISO/IEC 27014:2013</a:t>
            </a:r>
            <a:r>
              <a:rPr lang="en-NZ" dirty="0"/>
              <a:t> </a:t>
            </a:r>
            <a:r>
              <a:rPr lang="en-NZ" dirty="0" smtClean="0"/>
              <a:t> Governance </a:t>
            </a:r>
            <a:r>
              <a:rPr lang="en-NZ" dirty="0"/>
              <a:t>of Information Security</a:t>
            </a:r>
          </a:p>
          <a:p>
            <a:r>
              <a:rPr lang="en-NZ" dirty="0">
                <a:hlinkClick r:id="rId6"/>
              </a:rPr>
              <a:t>ISO/IEC 27019:2013</a:t>
            </a:r>
            <a:r>
              <a:rPr lang="en-NZ" dirty="0"/>
              <a:t> </a:t>
            </a:r>
            <a:r>
              <a:rPr lang="en-NZ" dirty="0" smtClean="0"/>
              <a:t> Information </a:t>
            </a:r>
            <a:r>
              <a:rPr lang="en-NZ" dirty="0"/>
              <a:t>Security for the Energy Utility Industry</a:t>
            </a:r>
          </a:p>
          <a:p>
            <a:r>
              <a:rPr lang="en-NZ" dirty="0">
                <a:hlinkClick r:id="rId7"/>
              </a:rPr>
              <a:t>ISO/IEC 27031:2011</a:t>
            </a:r>
            <a:r>
              <a:rPr lang="en-NZ" dirty="0"/>
              <a:t> </a:t>
            </a:r>
            <a:r>
              <a:rPr lang="en-NZ" dirty="0" smtClean="0"/>
              <a:t> Guidelines </a:t>
            </a:r>
            <a:r>
              <a:rPr lang="en-NZ" dirty="0"/>
              <a:t>for ICT Readiness for Business Continuity</a:t>
            </a:r>
          </a:p>
          <a:p>
            <a:r>
              <a:rPr lang="en-NZ" dirty="0">
                <a:hlinkClick r:id="rId8"/>
              </a:rPr>
              <a:t>ISO/IEC </a:t>
            </a:r>
            <a:r>
              <a:rPr lang="en-NZ" dirty="0" smtClean="0">
                <a:hlinkClick r:id="rId8"/>
              </a:rPr>
              <a:t>27033-1:2009</a:t>
            </a:r>
            <a:r>
              <a:rPr lang="en-NZ" dirty="0"/>
              <a:t> </a:t>
            </a:r>
            <a:r>
              <a:rPr lang="en-NZ" dirty="0" smtClean="0"/>
              <a:t>Network </a:t>
            </a:r>
            <a:r>
              <a:rPr lang="en-NZ" dirty="0"/>
              <a:t>Security – Part 1</a:t>
            </a:r>
          </a:p>
          <a:p>
            <a:r>
              <a:rPr lang="en-NZ" dirty="0">
                <a:hlinkClick r:id="rId9"/>
              </a:rPr>
              <a:t>ISO/IEC 27032</a:t>
            </a:r>
            <a:r>
              <a:rPr lang="en-NZ" dirty="0"/>
              <a:t> </a:t>
            </a:r>
            <a:r>
              <a:rPr lang="en-NZ" dirty="0" smtClean="0"/>
              <a:t>Guidelines </a:t>
            </a:r>
            <a:r>
              <a:rPr lang="en-NZ" dirty="0"/>
              <a:t>for Cyber Security</a:t>
            </a:r>
          </a:p>
          <a:p>
            <a:r>
              <a:rPr lang="en-NZ" dirty="0">
                <a:hlinkClick r:id="rId10"/>
              </a:rPr>
              <a:t>ISO/IEC 27035</a:t>
            </a:r>
            <a:r>
              <a:rPr lang="en-NZ" dirty="0"/>
              <a:t> </a:t>
            </a:r>
            <a:r>
              <a:rPr lang="en-NZ" dirty="0" smtClean="0"/>
              <a:t>Information </a:t>
            </a:r>
            <a:r>
              <a:rPr lang="en-NZ" dirty="0"/>
              <a:t>technology – Security incident management</a:t>
            </a:r>
          </a:p>
          <a:p>
            <a:r>
              <a:rPr lang="en-NZ" dirty="0">
                <a:hlinkClick r:id="rId11"/>
              </a:rPr>
              <a:t>ISO27799:2008</a:t>
            </a:r>
            <a:r>
              <a:rPr lang="en-NZ" dirty="0"/>
              <a:t> </a:t>
            </a:r>
            <a:r>
              <a:rPr lang="en-NZ" dirty="0" smtClean="0"/>
              <a:t>Guidelines </a:t>
            </a:r>
            <a:r>
              <a:rPr lang="en-NZ" dirty="0"/>
              <a:t>for Managing Information Security in the Health Sector</a:t>
            </a:r>
          </a:p>
          <a:p>
            <a:r>
              <a:rPr lang="en-NZ" dirty="0">
                <a:hlinkClick r:id="rId12"/>
              </a:rPr>
              <a:t>BS7799-3:2006</a:t>
            </a:r>
            <a:r>
              <a:rPr lang="en-NZ" dirty="0"/>
              <a:t> </a:t>
            </a:r>
            <a:r>
              <a:rPr lang="en-NZ" dirty="0" smtClean="0"/>
              <a:t>Information </a:t>
            </a:r>
            <a:r>
              <a:rPr lang="en-NZ" dirty="0"/>
              <a:t>Security Risk Assessment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99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831"/>
          </a:xfrm>
        </p:spPr>
        <p:txBody>
          <a:bodyPr/>
          <a:lstStyle/>
          <a:p>
            <a:r>
              <a:rPr lang="en-NZ" b="1" dirty="0"/>
              <a:t>Network Security </a:t>
            </a:r>
            <a:r>
              <a:rPr lang="en-NZ" b="1" dirty="0" smtClean="0"/>
              <a:t>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7776"/>
            <a:ext cx="8915400" cy="4203446"/>
          </a:xfrm>
        </p:spPr>
        <p:txBody>
          <a:bodyPr/>
          <a:lstStyle/>
          <a:p>
            <a:r>
              <a:rPr lang="en-NZ" dirty="0" smtClean="0">
                <a:hlinkClick r:id="rId2"/>
              </a:rPr>
              <a:t>ISO/IEC </a:t>
            </a:r>
            <a:r>
              <a:rPr lang="en-NZ" dirty="0">
                <a:hlinkClick r:id="rId2"/>
              </a:rPr>
              <a:t>18028-3:2005</a:t>
            </a:r>
            <a:r>
              <a:rPr lang="en-NZ" dirty="0"/>
              <a:t> </a:t>
            </a:r>
            <a:r>
              <a:rPr lang="en-NZ" dirty="0" smtClean="0"/>
              <a:t>Securing </a:t>
            </a:r>
            <a:r>
              <a:rPr lang="en-NZ" dirty="0"/>
              <a:t>Communications Between Networks</a:t>
            </a:r>
          </a:p>
          <a:p>
            <a:r>
              <a:rPr lang="en-NZ" dirty="0">
                <a:hlinkClick r:id="rId3"/>
              </a:rPr>
              <a:t>ISO/IEC </a:t>
            </a:r>
            <a:r>
              <a:rPr lang="en-NZ" dirty="0" smtClean="0">
                <a:hlinkClick r:id="rId3"/>
              </a:rPr>
              <a:t>18028-4:2005</a:t>
            </a:r>
            <a:r>
              <a:rPr lang="en-NZ" dirty="0" smtClean="0"/>
              <a:t> Securing </a:t>
            </a:r>
            <a:r>
              <a:rPr lang="en-NZ" dirty="0"/>
              <a:t>Remote Access</a:t>
            </a:r>
          </a:p>
          <a:p>
            <a:r>
              <a:rPr lang="en-NZ" dirty="0">
                <a:hlinkClick r:id="rId4"/>
              </a:rPr>
              <a:t>ISO/IEC 18028-5</a:t>
            </a:r>
            <a:r>
              <a:rPr lang="en-NZ" dirty="0"/>
              <a:t> </a:t>
            </a:r>
            <a:r>
              <a:rPr lang="en-NZ" dirty="0" smtClean="0"/>
              <a:t>Securing </a:t>
            </a:r>
            <a:r>
              <a:rPr lang="en-NZ" dirty="0"/>
              <a:t>Communications Across Networks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915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043"/>
          </a:xfrm>
        </p:spPr>
        <p:txBody>
          <a:bodyPr/>
          <a:lstStyle/>
          <a:p>
            <a:r>
              <a:rPr lang="en-NZ" b="1" dirty="0"/>
              <a:t>Risk Management </a:t>
            </a:r>
            <a:r>
              <a:rPr lang="en-NZ" b="1" dirty="0" smtClean="0"/>
              <a:t>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ISO/IEC </a:t>
            </a:r>
            <a:r>
              <a:rPr lang="en-NZ" dirty="0">
                <a:hlinkClick r:id="rId2"/>
              </a:rPr>
              <a:t>31010:2009</a:t>
            </a:r>
            <a:r>
              <a:rPr lang="en-NZ" dirty="0"/>
              <a:t> (ISO31010) Risk Assessment Techniques</a:t>
            </a:r>
          </a:p>
          <a:p>
            <a:r>
              <a:rPr lang="en-NZ" dirty="0">
                <a:hlinkClick r:id="rId3"/>
              </a:rPr>
              <a:t>ISO31000:2009</a:t>
            </a:r>
            <a:r>
              <a:rPr lang="en-NZ" dirty="0"/>
              <a:t> (ISO31000) Risk Management Guidelines</a:t>
            </a:r>
          </a:p>
          <a:p>
            <a:r>
              <a:rPr lang="en-NZ" dirty="0">
                <a:hlinkClick r:id="rId4"/>
              </a:rPr>
              <a:t>BS31100:2008</a:t>
            </a:r>
            <a:r>
              <a:rPr lang="en-NZ" dirty="0"/>
              <a:t> (BS 31100) Risk Management – Code of Practice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501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Business Continuity </a:t>
            </a:r>
            <a:r>
              <a:rPr lang="en-NZ" b="1" dirty="0" smtClean="0"/>
              <a:t>Standards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ISO/IEC </a:t>
            </a:r>
            <a:r>
              <a:rPr lang="en-NZ" dirty="0">
                <a:hlinkClick r:id="rId2"/>
              </a:rPr>
              <a:t>27031:2011</a:t>
            </a:r>
            <a:r>
              <a:rPr lang="en-NZ" dirty="0"/>
              <a:t> (ISO27031) Guidelines for ICT Readiness for Business Continuity</a:t>
            </a:r>
          </a:p>
          <a:p>
            <a:r>
              <a:rPr lang="en-NZ" dirty="0">
                <a:hlinkClick r:id="rId3"/>
              </a:rPr>
              <a:t>ISO/IEC 22301:2012</a:t>
            </a:r>
            <a:r>
              <a:rPr lang="en-NZ" dirty="0"/>
              <a:t> (ISO22301) BCMS Requirements</a:t>
            </a:r>
          </a:p>
          <a:p>
            <a:r>
              <a:rPr lang="en-NZ" dirty="0">
                <a:hlinkClick r:id="rId4"/>
              </a:rPr>
              <a:t>BS25999-1:2006</a:t>
            </a:r>
            <a:r>
              <a:rPr lang="en-NZ" dirty="0"/>
              <a:t> (BS 25999-1) Business Continuity – Code of Practice</a:t>
            </a:r>
          </a:p>
          <a:p>
            <a:r>
              <a:rPr lang="en-NZ" dirty="0">
                <a:hlinkClick r:id="rId5"/>
              </a:rPr>
              <a:t>BS25999-2:2007</a:t>
            </a:r>
            <a:r>
              <a:rPr lang="en-NZ" dirty="0"/>
              <a:t> (BS 25999-2) Business Continuity – Specification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80873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104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ICT Standards</vt:lpstr>
      <vt:lpstr>Key publishers </vt:lpstr>
      <vt:lpstr>Key IT Management Standards</vt:lpstr>
      <vt:lpstr>IT Service Management Standards</vt:lpstr>
      <vt:lpstr>Information Security Standards</vt:lpstr>
      <vt:lpstr>Information Security Standards</vt:lpstr>
      <vt:lpstr>Network Security Standards</vt:lpstr>
      <vt:lpstr>Risk Management Standards</vt:lpstr>
      <vt:lpstr>Business Continuity Standards</vt:lpstr>
      <vt:lpstr>Quality Management Systems Standards</vt:lpstr>
      <vt:lpstr>Other standards</vt:lpstr>
    </vt:vector>
  </TitlesOfParts>
  <Company>Manukau Insiture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Strandards</dc:title>
  <dc:creator>JABR</dc:creator>
  <cp:lastModifiedBy>JABR</cp:lastModifiedBy>
  <cp:revision>5</cp:revision>
  <dcterms:created xsi:type="dcterms:W3CDTF">2016-10-15T12:31:12Z</dcterms:created>
  <dcterms:modified xsi:type="dcterms:W3CDTF">2017-05-16T20:57:43Z</dcterms:modified>
</cp:coreProperties>
</file>