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60" r:id="rId5"/>
    <p:sldId id="270" r:id="rId6"/>
    <p:sldId id="262" r:id="rId7"/>
    <p:sldId id="259" r:id="rId8"/>
    <p:sldId id="269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23" autoAdjust="0"/>
  </p:normalViewPr>
  <p:slideViewPr>
    <p:cSldViewPr>
      <p:cViewPr varScale="1">
        <p:scale>
          <a:sx n="76" d="100"/>
          <a:sy n="76" d="100"/>
        </p:scale>
        <p:origin x="12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CA670-E595-42F7-87B1-5F8262BA3208}" type="doc">
      <dgm:prSet loTypeId="urn:microsoft.com/office/officeart/2005/8/layout/radial6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NZ"/>
        </a:p>
      </dgm:t>
    </dgm:pt>
    <dgm:pt modelId="{A660A9CA-3454-49B5-B41D-1DB76A682C6B}">
      <dgm:prSet phldrT="[Text]"/>
      <dgm:spPr/>
      <dgm:t>
        <a:bodyPr/>
        <a:lstStyle/>
        <a:p>
          <a:r>
            <a:rPr lang="en-NZ" dirty="0" smtClean="0"/>
            <a:t>Portfolio Management</a:t>
          </a:r>
          <a:endParaRPr lang="en-NZ" dirty="0"/>
        </a:p>
      </dgm:t>
    </dgm:pt>
    <dgm:pt modelId="{3B90F636-4856-40DD-8119-7752097DB890}" type="parTrans" cxnId="{E0441F04-B809-4DCF-B935-44A72E4297E4}">
      <dgm:prSet/>
      <dgm:spPr/>
      <dgm:t>
        <a:bodyPr/>
        <a:lstStyle/>
        <a:p>
          <a:endParaRPr lang="en-NZ"/>
        </a:p>
      </dgm:t>
    </dgm:pt>
    <dgm:pt modelId="{87307FAD-911F-41BF-8C21-98F6324C141F}" type="sibTrans" cxnId="{E0441F04-B809-4DCF-B935-44A72E4297E4}">
      <dgm:prSet/>
      <dgm:spPr/>
      <dgm:t>
        <a:bodyPr/>
        <a:lstStyle/>
        <a:p>
          <a:endParaRPr lang="en-NZ"/>
        </a:p>
      </dgm:t>
    </dgm:pt>
    <dgm:pt modelId="{08405B37-5432-49E9-A6B9-DA99BF8527E0}">
      <dgm:prSet phldrT="[Text]"/>
      <dgm:spPr/>
      <dgm:t>
        <a:bodyPr/>
        <a:lstStyle/>
        <a:p>
          <a:r>
            <a:rPr lang="en-NZ" dirty="0" smtClean="0"/>
            <a:t>Need Identification</a:t>
          </a:r>
          <a:endParaRPr lang="en-NZ" dirty="0"/>
        </a:p>
      </dgm:t>
    </dgm:pt>
    <dgm:pt modelId="{2FB77930-FFEA-48BF-8057-BD169BF04ACF}" type="parTrans" cxnId="{2D094309-FDE7-42C1-9E3F-03472C6AD828}">
      <dgm:prSet/>
      <dgm:spPr/>
      <dgm:t>
        <a:bodyPr/>
        <a:lstStyle/>
        <a:p>
          <a:endParaRPr lang="en-NZ"/>
        </a:p>
      </dgm:t>
    </dgm:pt>
    <dgm:pt modelId="{E9D4A224-BE35-4340-97ED-AA1A7B18A8A2}" type="sibTrans" cxnId="{2D094309-FDE7-42C1-9E3F-03472C6AD828}">
      <dgm:prSet/>
      <dgm:spPr/>
      <dgm:t>
        <a:bodyPr/>
        <a:lstStyle/>
        <a:p>
          <a:endParaRPr lang="en-NZ"/>
        </a:p>
      </dgm:t>
    </dgm:pt>
    <dgm:pt modelId="{E657F56C-65A4-4F1F-832E-BA3B608CCF2C}">
      <dgm:prSet phldrT="[Text]"/>
      <dgm:spPr/>
      <dgm:t>
        <a:bodyPr/>
        <a:lstStyle/>
        <a:p>
          <a:r>
            <a:rPr lang="en-NZ" dirty="0" smtClean="0"/>
            <a:t>Evaluation</a:t>
          </a:r>
          <a:endParaRPr lang="en-NZ" dirty="0"/>
        </a:p>
      </dgm:t>
    </dgm:pt>
    <dgm:pt modelId="{D2C5F7C8-6752-49BC-B69D-B38651DD1213}" type="parTrans" cxnId="{F0C30B2D-BABE-4DF7-884D-DC6EF3B872E6}">
      <dgm:prSet/>
      <dgm:spPr/>
      <dgm:t>
        <a:bodyPr/>
        <a:lstStyle/>
        <a:p>
          <a:endParaRPr lang="en-NZ"/>
        </a:p>
      </dgm:t>
    </dgm:pt>
    <dgm:pt modelId="{A0650298-7086-4116-AB6E-13E831775305}" type="sibTrans" cxnId="{F0C30B2D-BABE-4DF7-884D-DC6EF3B872E6}">
      <dgm:prSet/>
      <dgm:spPr/>
      <dgm:t>
        <a:bodyPr/>
        <a:lstStyle/>
        <a:p>
          <a:endParaRPr lang="en-NZ"/>
        </a:p>
      </dgm:t>
    </dgm:pt>
    <dgm:pt modelId="{30BBC96A-08DF-4A3D-8629-32717793D94A}">
      <dgm:prSet phldrT="[Text]"/>
      <dgm:spPr/>
      <dgm:t>
        <a:bodyPr/>
        <a:lstStyle/>
        <a:p>
          <a:r>
            <a:rPr lang="en-NZ" dirty="0" smtClean="0"/>
            <a:t>Selection</a:t>
          </a:r>
          <a:endParaRPr lang="en-NZ" dirty="0"/>
        </a:p>
      </dgm:t>
    </dgm:pt>
    <dgm:pt modelId="{5BA22A2C-F9B8-44A3-B890-27BA6F586391}" type="parTrans" cxnId="{A60A1B68-597D-43A0-9129-A87EFE74C26E}">
      <dgm:prSet/>
      <dgm:spPr/>
      <dgm:t>
        <a:bodyPr/>
        <a:lstStyle/>
        <a:p>
          <a:endParaRPr lang="en-NZ"/>
        </a:p>
      </dgm:t>
    </dgm:pt>
    <dgm:pt modelId="{0C21767A-14BD-48A3-A943-BF5ED12F8543}" type="sibTrans" cxnId="{A60A1B68-597D-43A0-9129-A87EFE74C26E}">
      <dgm:prSet/>
      <dgm:spPr/>
      <dgm:t>
        <a:bodyPr/>
        <a:lstStyle/>
        <a:p>
          <a:endParaRPr lang="en-NZ"/>
        </a:p>
      </dgm:t>
    </dgm:pt>
    <dgm:pt modelId="{00EF527C-AC11-4E12-906B-1FE9F24F192D}">
      <dgm:prSet phldrT="[Text]"/>
      <dgm:spPr/>
      <dgm:t>
        <a:bodyPr/>
        <a:lstStyle/>
        <a:p>
          <a:r>
            <a:rPr lang="en-NZ" dirty="0" smtClean="0"/>
            <a:t>Timing</a:t>
          </a:r>
          <a:endParaRPr lang="en-NZ" dirty="0"/>
        </a:p>
      </dgm:t>
    </dgm:pt>
    <dgm:pt modelId="{DDC7EDB0-D3D6-4AC2-95E2-55AE58E75CE4}" type="parTrans" cxnId="{D20A3A7B-248C-4D32-9B02-6E1346D8A599}">
      <dgm:prSet/>
      <dgm:spPr/>
      <dgm:t>
        <a:bodyPr/>
        <a:lstStyle/>
        <a:p>
          <a:endParaRPr lang="en-NZ"/>
        </a:p>
      </dgm:t>
    </dgm:pt>
    <dgm:pt modelId="{54D1D864-5DBC-412D-B19D-16E2494B51C2}" type="sibTrans" cxnId="{D20A3A7B-248C-4D32-9B02-6E1346D8A599}">
      <dgm:prSet/>
      <dgm:spPr/>
      <dgm:t>
        <a:bodyPr/>
        <a:lstStyle/>
        <a:p>
          <a:endParaRPr lang="en-NZ"/>
        </a:p>
      </dgm:t>
    </dgm:pt>
    <dgm:pt modelId="{6663A2AB-D7CB-46F1-B0CF-F72C46D22D03}" type="pres">
      <dgm:prSet presAssocID="{6B4CA670-E595-42F7-87B1-5F8262BA320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E565319D-7F50-40F4-AC67-B3E2D11D7DA4}" type="pres">
      <dgm:prSet presAssocID="{A660A9CA-3454-49B5-B41D-1DB76A682C6B}" presName="centerShape" presStyleLbl="node0" presStyleIdx="0" presStyleCnt="1"/>
      <dgm:spPr/>
      <dgm:t>
        <a:bodyPr/>
        <a:lstStyle/>
        <a:p>
          <a:endParaRPr lang="en-NZ"/>
        </a:p>
      </dgm:t>
    </dgm:pt>
    <dgm:pt modelId="{2B37829B-5CC7-43A0-A5C9-4B6CE1F6E6C4}" type="pres">
      <dgm:prSet presAssocID="{08405B37-5432-49E9-A6B9-DA99BF8527E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C61E798B-DA39-4112-8416-FFDDF7595013}" type="pres">
      <dgm:prSet presAssocID="{08405B37-5432-49E9-A6B9-DA99BF8527E0}" presName="dummy" presStyleCnt="0"/>
      <dgm:spPr/>
    </dgm:pt>
    <dgm:pt modelId="{574D89BF-2D22-4CA1-AE1D-6491D83F5329}" type="pres">
      <dgm:prSet presAssocID="{E9D4A224-BE35-4340-97ED-AA1A7B18A8A2}" presName="sibTrans" presStyleLbl="sibTrans2D1" presStyleIdx="0" presStyleCnt="4"/>
      <dgm:spPr/>
      <dgm:t>
        <a:bodyPr/>
        <a:lstStyle/>
        <a:p>
          <a:endParaRPr lang="en-NZ"/>
        </a:p>
      </dgm:t>
    </dgm:pt>
    <dgm:pt modelId="{4A32BDEB-928C-4159-866D-1AB228AC20D0}" type="pres">
      <dgm:prSet presAssocID="{E657F56C-65A4-4F1F-832E-BA3B608CCF2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6851F02E-E4EA-4E5E-A06B-A2DCE22BEFCB}" type="pres">
      <dgm:prSet presAssocID="{E657F56C-65A4-4F1F-832E-BA3B608CCF2C}" presName="dummy" presStyleCnt="0"/>
      <dgm:spPr/>
    </dgm:pt>
    <dgm:pt modelId="{5A0CEF58-2F5D-4E0C-BF12-75CB44CD2EF9}" type="pres">
      <dgm:prSet presAssocID="{A0650298-7086-4116-AB6E-13E831775305}" presName="sibTrans" presStyleLbl="sibTrans2D1" presStyleIdx="1" presStyleCnt="4"/>
      <dgm:spPr/>
      <dgm:t>
        <a:bodyPr/>
        <a:lstStyle/>
        <a:p>
          <a:endParaRPr lang="en-NZ"/>
        </a:p>
      </dgm:t>
    </dgm:pt>
    <dgm:pt modelId="{9D8F23A3-732A-4630-8AB3-A1EB07A944AB}" type="pres">
      <dgm:prSet presAssocID="{30BBC96A-08DF-4A3D-8629-32717793D94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B6A00394-E043-47EF-A16A-ECC46D11BD85}" type="pres">
      <dgm:prSet presAssocID="{30BBC96A-08DF-4A3D-8629-32717793D94A}" presName="dummy" presStyleCnt="0"/>
      <dgm:spPr/>
    </dgm:pt>
    <dgm:pt modelId="{63982EB1-CF83-48FA-B12B-6F39398D5BD5}" type="pres">
      <dgm:prSet presAssocID="{0C21767A-14BD-48A3-A943-BF5ED12F8543}" presName="sibTrans" presStyleLbl="sibTrans2D1" presStyleIdx="2" presStyleCnt="4"/>
      <dgm:spPr/>
      <dgm:t>
        <a:bodyPr/>
        <a:lstStyle/>
        <a:p>
          <a:endParaRPr lang="en-NZ"/>
        </a:p>
      </dgm:t>
    </dgm:pt>
    <dgm:pt modelId="{E58E9C34-60D0-4EDC-8801-ABDB235A7909}" type="pres">
      <dgm:prSet presAssocID="{00EF527C-AC11-4E12-906B-1FE9F24F192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0874F3AC-5579-468D-BC1E-3903DC4DBB1E}" type="pres">
      <dgm:prSet presAssocID="{00EF527C-AC11-4E12-906B-1FE9F24F192D}" presName="dummy" presStyleCnt="0"/>
      <dgm:spPr/>
    </dgm:pt>
    <dgm:pt modelId="{6F3CE1EF-5DE6-4C2C-8141-B0F09A724F7B}" type="pres">
      <dgm:prSet presAssocID="{54D1D864-5DBC-412D-B19D-16E2494B51C2}" presName="sibTrans" presStyleLbl="sibTrans2D1" presStyleIdx="3" presStyleCnt="4"/>
      <dgm:spPr/>
      <dgm:t>
        <a:bodyPr/>
        <a:lstStyle/>
        <a:p>
          <a:endParaRPr lang="en-NZ"/>
        </a:p>
      </dgm:t>
    </dgm:pt>
  </dgm:ptLst>
  <dgm:cxnLst>
    <dgm:cxn modelId="{F0C30B2D-BABE-4DF7-884D-DC6EF3B872E6}" srcId="{A660A9CA-3454-49B5-B41D-1DB76A682C6B}" destId="{E657F56C-65A4-4F1F-832E-BA3B608CCF2C}" srcOrd="1" destOrd="0" parTransId="{D2C5F7C8-6752-49BC-B69D-B38651DD1213}" sibTransId="{A0650298-7086-4116-AB6E-13E831775305}"/>
    <dgm:cxn modelId="{D20A3A7B-248C-4D32-9B02-6E1346D8A599}" srcId="{A660A9CA-3454-49B5-B41D-1DB76A682C6B}" destId="{00EF527C-AC11-4E12-906B-1FE9F24F192D}" srcOrd="3" destOrd="0" parTransId="{DDC7EDB0-D3D6-4AC2-95E2-55AE58E75CE4}" sibTransId="{54D1D864-5DBC-412D-B19D-16E2494B51C2}"/>
    <dgm:cxn modelId="{69C5423D-7024-4EBF-905A-880670866084}" type="presOf" srcId="{A660A9CA-3454-49B5-B41D-1DB76A682C6B}" destId="{E565319D-7F50-40F4-AC67-B3E2D11D7DA4}" srcOrd="0" destOrd="0" presId="urn:microsoft.com/office/officeart/2005/8/layout/radial6"/>
    <dgm:cxn modelId="{A60A1B68-597D-43A0-9129-A87EFE74C26E}" srcId="{A660A9CA-3454-49B5-B41D-1DB76A682C6B}" destId="{30BBC96A-08DF-4A3D-8629-32717793D94A}" srcOrd="2" destOrd="0" parTransId="{5BA22A2C-F9B8-44A3-B890-27BA6F586391}" sibTransId="{0C21767A-14BD-48A3-A943-BF5ED12F8543}"/>
    <dgm:cxn modelId="{49C2EE7A-F020-488F-A084-B11EF8FAA619}" type="presOf" srcId="{08405B37-5432-49E9-A6B9-DA99BF8527E0}" destId="{2B37829B-5CC7-43A0-A5C9-4B6CE1F6E6C4}" srcOrd="0" destOrd="0" presId="urn:microsoft.com/office/officeart/2005/8/layout/radial6"/>
    <dgm:cxn modelId="{E0441F04-B809-4DCF-B935-44A72E4297E4}" srcId="{6B4CA670-E595-42F7-87B1-5F8262BA3208}" destId="{A660A9CA-3454-49B5-B41D-1DB76A682C6B}" srcOrd="0" destOrd="0" parTransId="{3B90F636-4856-40DD-8119-7752097DB890}" sibTransId="{87307FAD-911F-41BF-8C21-98F6324C141F}"/>
    <dgm:cxn modelId="{3E1868EF-9446-4A62-B308-8E669509F5BC}" type="presOf" srcId="{A0650298-7086-4116-AB6E-13E831775305}" destId="{5A0CEF58-2F5D-4E0C-BF12-75CB44CD2EF9}" srcOrd="0" destOrd="0" presId="urn:microsoft.com/office/officeart/2005/8/layout/radial6"/>
    <dgm:cxn modelId="{2D094309-FDE7-42C1-9E3F-03472C6AD828}" srcId="{A660A9CA-3454-49B5-B41D-1DB76A682C6B}" destId="{08405B37-5432-49E9-A6B9-DA99BF8527E0}" srcOrd="0" destOrd="0" parTransId="{2FB77930-FFEA-48BF-8057-BD169BF04ACF}" sibTransId="{E9D4A224-BE35-4340-97ED-AA1A7B18A8A2}"/>
    <dgm:cxn modelId="{55F6441F-C359-404A-A6EA-908E20C52E76}" type="presOf" srcId="{E657F56C-65A4-4F1F-832E-BA3B608CCF2C}" destId="{4A32BDEB-928C-4159-866D-1AB228AC20D0}" srcOrd="0" destOrd="0" presId="urn:microsoft.com/office/officeart/2005/8/layout/radial6"/>
    <dgm:cxn modelId="{56ADC0EB-7BC3-402C-BE80-55405AE29A5C}" type="presOf" srcId="{6B4CA670-E595-42F7-87B1-5F8262BA3208}" destId="{6663A2AB-D7CB-46F1-B0CF-F72C46D22D03}" srcOrd="0" destOrd="0" presId="urn:microsoft.com/office/officeart/2005/8/layout/radial6"/>
    <dgm:cxn modelId="{E9B56B87-E059-4CC0-9515-6F3A886E6FA5}" type="presOf" srcId="{00EF527C-AC11-4E12-906B-1FE9F24F192D}" destId="{E58E9C34-60D0-4EDC-8801-ABDB235A7909}" srcOrd="0" destOrd="0" presId="urn:microsoft.com/office/officeart/2005/8/layout/radial6"/>
    <dgm:cxn modelId="{5AF1C35C-D57C-47B4-9716-893DE8AF40E2}" type="presOf" srcId="{54D1D864-5DBC-412D-B19D-16E2494B51C2}" destId="{6F3CE1EF-5DE6-4C2C-8141-B0F09A724F7B}" srcOrd="0" destOrd="0" presId="urn:microsoft.com/office/officeart/2005/8/layout/radial6"/>
    <dgm:cxn modelId="{6A2A704C-9CF8-4E1E-971F-0E64F06E5887}" type="presOf" srcId="{0C21767A-14BD-48A3-A943-BF5ED12F8543}" destId="{63982EB1-CF83-48FA-B12B-6F39398D5BD5}" srcOrd="0" destOrd="0" presId="urn:microsoft.com/office/officeart/2005/8/layout/radial6"/>
    <dgm:cxn modelId="{EBE892F5-2CFD-42CD-A254-1663AC9A8DDC}" type="presOf" srcId="{30BBC96A-08DF-4A3D-8629-32717793D94A}" destId="{9D8F23A3-732A-4630-8AB3-A1EB07A944AB}" srcOrd="0" destOrd="0" presId="urn:microsoft.com/office/officeart/2005/8/layout/radial6"/>
    <dgm:cxn modelId="{CB1FC2D1-48C0-4355-813D-A5F3607DC550}" type="presOf" srcId="{E9D4A224-BE35-4340-97ED-AA1A7B18A8A2}" destId="{574D89BF-2D22-4CA1-AE1D-6491D83F5329}" srcOrd="0" destOrd="0" presId="urn:microsoft.com/office/officeart/2005/8/layout/radial6"/>
    <dgm:cxn modelId="{13D4730E-26AA-44A4-9972-F72C826BB279}" type="presParOf" srcId="{6663A2AB-D7CB-46F1-B0CF-F72C46D22D03}" destId="{E565319D-7F50-40F4-AC67-B3E2D11D7DA4}" srcOrd="0" destOrd="0" presId="urn:microsoft.com/office/officeart/2005/8/layout/radial6"/>
    <dgm:cxn modelId="{E8560B76-E61A-4417-A545-379AFA5E6464}" type="presParOf" srcId="{6663A2AB-D7CB-46F1-B0CF-F72C46D22D03}" destId="{2B37829B-5CC7-43A0-A5C9-4B6CE1F6E6C4}" srcOrd="1" destOrd="0" presId="urn:microsoft.com/office/officeart/2005/8/layout/radial6"/>
    <dgm:cxn modelId="{82762904-CFD9-4DA2-8F62-B413746A8159}" type="presParOf" srcId="{6663A2AB-D7CB-46F1-B0CF-F72C46D22D03}" destId="{C61E798B-DA39-4112-8416-FFDDF7595013}" srcOrd="2" destOrd="0" presId="urn:microsoft.com/office/officeart/2005/8/layout/radial6"/>
    <dgm:cxn modelId="{F8251ACB-7205-4740-839E-AD15B6393913}" type="presParOf" srcId="{6663A2AB-D7CB-46F1-B0CF-F72C46D22D03}" destId="{574D89BF-2D22-4CA1-AE1D-6491D83F5329}" srcOrd="3" destOrd="0" presId="urn:microsoft.com/office/officeart/2005/8/layout/radial6"/>
    <dgm:cxn modelId="{242D8982-D46C-4113-8F19-9AD6D320978C}" type="presParOf" srcId="{6663A2AB-D7CB-46F1-B0CF-F72C46D22D03}" destId="{4A32BDEB-928C-4159-866D-1AB228AC20D0}" srcOrd="4" destOrd="0" presId="urn:microsoft.com/office/officeart/2005/8/layout/radial6"/>
    <dgm:cxn modelId="{27DD3EE4-CB95-4F4B-BAC3-E3B7C3B17675}" type="presParOf" srcId="{6663A2AB-D7CB-46F1-B0CF-F72C46D22D03}" destId="{6851F02E-E4EA-4E5E-A06B-A2DCE22BEFCB}" srcOrd="5" destOrd="0" presId="urn:microsoft.com/office/officeart/2005/8/layout/radial6"/>
    <dgm:cxn modelId="{BED72836-9DAC-46C2-9019-1C3DB935F3D5}" type="presParOf" srcId="{6663A2AB-D7CB-46F1-B0CF-F72C46D22D03}" destId="{5A0CEF58-2F5D-4E0C-BF12-75CB44CD2EF9}" srcOrd="6" destOrd="0" presId="urn:microsoft.com/office/officeart/2005/8/layout/radial6"/>
    <dgm:cxn modelId="{22B8C3E2-FCB1-4B46-8D5B-C9731F2D37E0}" type="presParOf" srcId="{6663A2AB-D7CB-46F1-B0CF-F72C46D22D03}" destId="{9D8F23A3-732A-4630-8AB3-A1EB07A944AB}" srcOrd="7" destOrd="0" presId="urn:microsoft.com/office/officeart/2005/8/layout/radial6"/>
    <dgm:cxn modelId="{F492855B-A6F2-4D40-A46E-5A837875C074}" type="presParOf" srcId="{6663A2AB-D7CB-46F1-B0CF-F72C46D22D03}" destId="{B6A00394-E043-47EF-A16A-ECC46D11BD85}" srcOrd="8" destOrd="0" presId="urn:microsoft.com/office/officeart/2005/8/layout/radial6"/>
    <dgm:cxn modelId="{D647DB04-8A80-4B63-9C75-C57D2F7C8E60}" type="presParOf" srcId="{6663A2AB-D7CB-46F1-B0CF-F72C46D22D03}" destId="{63982EB1-CF83-48FA-B12B-6F39398D5BD5}" srcOrd="9" destOrd="0" presId="urn:microsoft.com/office/officeart/2005/8/layout/radial6"/>
    <dgm:cxn modelId="{076D800C-9ACA-4287-BDE8-37155D2935A1}" type="presParOf" srcId="{6663A2AB-D7CB-46F1-B0CF-F72C46D22D03}" destId="{E58E9C34-60D0-4EDC-8801-ABDB235A7909}" srcOrd="10" destOrd="0" presId="urn:microsoft.com/office/officeart/2005/8/layout/radial6"/>
    <dgm:cxn modelId="{CB2DC11C-0FB8-4C05-9320-0FD7575B77AE}" type="presParOf" srcId="{6663A2AB-D7CB-46F1-B0CF-F72C46D22D03}" destId="{0874F3AC-5579-468D-BC1E-3903DC4DBB1E}" srcOrd="11" destOrd="0" presId="urn:microsoft.com/office/officeart/2005/8/layout/radial6"/>
    <dgm:cxn modelId="{63750C23-869F-435D-A54C-2DBC7512E99A}" type="presParOf" srcId="{6663A2AB-D7CB-46F1-B0CF-F72C46D22D03}" destId="{6F3CE1EF-5DE6-4C2C-8141-B0F09A724F7B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2A5C7-EF5B-4DB4-A63E-B462EE6F2392}" type="datetimeFigureOut">
              <a:rPr lang="en-NZ" smtClean="0"/>
              <a:t>4/03/2018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1CCA-ABFF-4AE3-86F7-C2912FFCC2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785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81CCA-ABFF-4AE3-86F7-C2912FFCC2A1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17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 smtClean="0"/>
              <a:t>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81CCA-ABFF-4AE3-86F7-C2912FFCC2A1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457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81CCA-ABFF-4AE3-86F7-C2912FFCC2A1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845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DAF1-C0BC-44A1-AEAE-5BDE07957D1C}" type="datetimeFigureOut">
              <a:rPr lang="en-NZ" smtClean="0"/>
              <a:t>4/03/2018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99B-C5D1-45A7-B8FE-56919377E5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DAF1-C0BC-44A1-AEAE-5BDE07957D1C}" type="datetimeFigureOut">
              <a:rPr lang="en-NZ" smtClean="0"/>
              <a:t>4/03/2018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99B-C5D1-45A7-B8FE-56919377E5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DAF1-C0BC-44A1-AEAE-5BDE07957D1C}" type="datetimeFigureOut">
              <a:rPr lang="en-NZ" smtClean="0"/>
              <a:t>4/03/2018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99B-C5D1-45A7-B8FE-56919377E5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DAF1-C0BC-44A1-AEAE-5BDE07957D1C}" type="datetimeFigureOut">
              <a:rPr lang="en-NZ" smtClean="0"/>
              <a:t>4/03/2018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99B-C5D1-45A7-B8FE-56919377E5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DAF1-C0BC-44A1-AEAE-5BDE07957D1C}" type="datetimeFigureOut">
              <a:rPr lang="en-NZ" smtClean="0"/>
              <a:t>4/03/2018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99B-C5D1-45A7-B8FE-56919377E5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DAF1-C0BC-44A1-AEAE-5BDE07957D1C}" type="datetimeFigureOut">
              <a:rPr lang="en-NZ" smtClean="0"/>
              <a:t>4/03/2018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99B-C5D1-45A7-B8FE-56919377E5FF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DAF1-C0BC-44A1-AEAE-5BDE07957D1C}" type="datetimeFigureOut">
              <a:rPr lang="en-NZ" smtClean="0"/>
              <a:t>4/03/2018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99B-C5D1-45A7-B8FE-56919377E5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DAF1-C0BC-44A1-AEAE-5BDE07957D1C}" type="datetimeFigureOut">
              <a:rPr lang="en-NZ" smtClean="0"/>
              <a:t>4/03/2018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99B-C5D1-45A7-B8FE-56919377E5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DAF1-C0BC-44A1-AEAE-5BDE07957D1C}" type="datetimeFigureOut">
              <a:rPr lang="en-NZ" smtClean="0"/>
              <a:t>4/03/2018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99B-C5D1-45A7-B8FE-56919377E5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DAF1-C0BC-44A1-AEAE-5BDE07957D1C}" type="datetimeFigureOut">
              <a:rPr lang="en-NZ" smtClean="0"/>
              <a:t>4/03/2018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F6399B-C5D1-45A7-B8FE-56919377E5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DAF1-C0BC-44A1-AEAE-5BDE07957D1C}" type="datetimeFigureOut">
              <a:rPr lang="en-NZ" smtClean="0"/>
              <a:t>4/03/2018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99B-C5D1-45A7-B8FE-56919377E5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24FDAF1-C0BC-44A1-AEAE-5BDE07957D1C}" type="datetimeFigureOut">
              <a:rPr lang="en-NZ" smtClean="0"/>
              <a:t>4/03/2018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2F6399B-C5D1-45A7-B8FE-56919377E5FF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Balanced Scorecard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Management of ICT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997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Autofit/>
          </a:bodyPr>
          <a:lstStyle/>
          <a:p>
            <a:r>
              <a:rPr lang="en-NZ" sz="2400" b="1" dirty="0" smtClean="0"/>
              <a:t>Four elements of IT Strategy</a:t>
            </a:r>
            <a:endParaRPr lang="en-NZ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4432528" cy="3024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sz="1800" b="1" dirty="0" smtClean="0"/>
              <a:t>Organizational Strategy – </a:t>
            </a:r>
            <a:r>
              <a:rPr lang="en-NZ" sz="1800" b="1" i="1" dirty="0" smtClean="0"/>
              <a:t>WHY</a:t>
            </a:r>
          </a:p>
          <a:p>
            <a:pPr marL="0" indent="0">
              <a:buNone/>
            </a:pPr>
            <a:r>
              <a:rPr lang="en-NZ" sz="1800" b="0" i="1" dirty="0" smtClean="0"/>
              <a:t>The wherefore and rationale for the strategy</a:t>
            </a:r>
          </a:p>
          <a:p>
            <a:r>
              <a:rPr lang="en-NZ" sz="1800" dirty="0" smtClean="0"/>
              <a:t>Organizational components </a:t>
            </a:r>
            <a:r>
              <a:rPr lang="en-NZ" sz="1800" b="0" dirty="0" smtClean="0"/>
              <a:t>– chose the structure or design, management control systems and formal  policies.</a:t>
            </a:r>
          </a:p>
          <a:p>
            <a:r>
              <a:rPr lang="en-NZ" sz="1800" dirty="0" smtClean="0"/>
              <a:t>Business Components </a:t>
            </a:r>
            <a:r>
              <a:rPr lang="en-NZ" sz="1800" b="0" dirty="0" smtClean="0"/>
              <a:t>– the corporate strategy concerned with mission. Strategic business unit strategy concerned with competitive advantage</a:t>
            </a:r>
            <a:endParaRPr lang="en-NZ" sz="1800" b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84343" y="548680"/>
            <a:ext cx="4464496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sz="1800" b="1" dirty="0"/>
              <a:t>Information Technology Strategy – </a:t>
            </a:r>
            <a:r>
              <a:rPr lang="en-NZ" sz="1800" b="1" i="1" dirty="0"/>
              <a:t>HOW</a:t>
            </a:r>
          </a:p>
          <a:p>
            <a:pPr marL="0" indent="0">
              <a:buNone/>
            </a:pPr>
            <a:r>
              <a:rPr lang="en-NZ" sz="1800" i="1" dirty="0"/>
              <a:t>The mechanism of the strategy</a:t>
            </a:r>
          </a:p>
          <a:p>
            <a:r>
              <a:rPr lang="en-NZ" sz="1800" b="1" dirty="0"/>
              <a:t>Scope</a:t>
            </a:r>
            <a:r>
              <a:rPr lang="en-NZ" sz="1800" dirty="0"/>
              <a:t> – which technologies are to be </a:t>
            </a:r>
            <a:r>
              <a:rPr lang="en-NZ" sz="1800" dirty="0" smtClean="0"/>
              <a:t>formally included </a:t>
            </a:r>
            <a:r>
              <a:rPr lang="en-NZ" sz="1800" dirty="0"/>
              <a:t>in the information strategy</a:t>
            </a:r>
          </a:p>
          <a:p>
            <a:r>
              <a:rPr lang="en-NZ" sz="1800" b="1" dirty="0"/>
              <a:t>Architecture</a:t>
            </a:r>
            <a:r>
              <a:rPr lang="en-NZ" sz="1800" dirty="0"/>
              <a:t> – the technology framework </a:t>
            </a:r>
            <a:r>
              <a:rPr lang="en-NZ" sz="1800" dirty="0" smtClean="0"/>
              <a:t>which drives</a:t>
            </a:r>
            <a:r>
              <a:rPr lang="en-NZ" sz="1800" dirty="0"/>
              <a:t>, shapes, and control the </a:t>
            </a:r>
            <a:r>
              <a:rPr lang="en-NZ" sz="1800" dirty="0" smtClean="0"/>
              <a:t>Information technology </a:t>
            </a:r>
            <a:r>
              <a:rPr lang="en-NZ" sz="1800" dirty="0"/>
              <a:t>strategy.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3630337"/>
            <a:ext cx="4032448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sz="1800" b="1" dirty="0"/>
              <a:t>Information Systems Strategy – </a:t>
            </a:r>
            <a:r>
              <a:rPr lang="en-NZ" sz="1800" b="1" i="1" dirty="0"/>
              <a:t>WHAT</a:t>
            </a:r>
          </a:p>
          <a:p>
            <a:pPr marL="0" indent="0">
              <a:buNone/>
            </a:pPr>
            <a:r>
              <a:rPr lang="en-NZ" sz="1800" i="1" dirty="0"/>
              <a:t>The components of the strategy</a:t>
            </a:r>
          </a:p>
          <a:p>
            <a:r>
              <a:rPr lang="en-NZ" sz="1800" b="1" dirty="0"/>
              <a:t>Alignment</a:t>
            </a:r>
            <a:r>
              <a:rPr lang="en-NZ" sz="1800" dirty="0"/>
              <a:t> – identify the applications required </a:t>
            </a:r>
            <a:r>
              <a:rPr lang="en-NZ" sz="1800" dirty="0" smtClean="0"/>
              <a:t>to support </a:t>
            </a:r>
            <a:r>
              <a:rPr lang="en-NZ" sz="1800" dirty="0"/>
              <a:t>the business strategy</a:t>
            </a:r>
          </a:p>
          <a:p>
            <a:r>
              <a:rPr lang="en-NZ" sz="1800" b="1" dirty="0"/>
              <a:t>Opportunity</a:t>
            </a:r>
            <a:r>
              <a:rPr lang="en-NZ" sz="1800" dirty="0"/>
              <a:t> – search for innovative uses of IT </a:t>
            </a:r>
            <a:r>
              <a:rPr lang="en-NZ" sz="1800" dirty="0" smtClean="0"/>
              <a:t>to enable </a:t>
            </a:r>
            <a:r>
              <a:rPr lang="en-NZ" sz="1800" dirty="0"/>
              <a:t>business to perform better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950" y="3630337"/>
            <a:ext cx="4320480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sz="1800" b="1" dirty="0"/>
              <a:t>Information Management Strategy – </a:t>
            </a:r>
            <a:r>
              <a:rPr lang="en-NZ" sz="1800" b="1" i="1" dirty="0"/>
              <a:t>WHO</a:t>
            </a:r>
          </a:p>
          <a:p>
            <a:pPr marL="0" indent="0">
              <a:buNone/>
            </a:pPr>
            <a:r>
              <a:rPr lang="en-NZ" sz="1800" i="1" dirty="0"/>
              <a:t>The participants in the strategy</a:t>
            </a:r>
          </a:p>
          <a:p>
            <a:r>
              <a:rPr lang="en-NZ" sz="1800" b="1" dirty="0"/>
              <a:t>Roles</a:t>
            </a:r>
            <a:r>
              <a:rPr lang="en-NZ" sz="1800" dirty="0"/>
              <a:t> – who has what responsibility for </a:t>
            </a:r>
            <a:r>
              <a:rPr lang="en-NZ" sz="1800" dirty="0" smtClean="0"/>
              <a:t>information resources </a:t>
            </a:r>
            <a:r>
              <a:rPr lang="en-NZ" sz="1800" dirty="0"/>
              <a:t>and policies and actions</a:t>
            </a:r>
          </a:p>
          <a:p>
            <a:r>
              <a:rPr lang="en-NZ" sz="1800" b="1" dirty="0"/>
              <a:t>Relationships</a:t>
            </a:r>
            <a:r>
              <a:rPr lang="en-NZ" sz="1800" dirty="0"/>
              <a:t> – how are relationships built </a:t>
            </a:r>
            <a:r>
              <a:rPr lang="en-NZ" sz="1800" dirty="0" smtClean="0"/>
              <a:t>between the </a:t>
            </a:r>
            <a:r>
              <a:rPr lang="en-NZ" sz="1800" dirty="0"/>
              <a:t>CIO and others to assure success over 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6584" y="6340678"/>
            <a:ext cx="4407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NZ" dirty="0" smtClean="0"/>
              <a:t>Source: G.B. </a:t>
            </a:r>
            <a:r>
              <a:rPr lang="en-NZ" dirty="0" err="1" smtClean="0"/>
              <a:t>Alleman</a:t>
            </a:r>
            <a:r>
              <a:rPr lang="en-NZ" dirty="0" smtClean="0"/>
              <a:t>(2003), BSC Conference.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196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NZ" dirty="0" smtClean="0"/>
              <a:t>Portfolio Management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114527"/>
              </p:ext>
            </p:extLst>
          </p:nvPr>
        </p:nvGraphicFramePr>
        <p:xfrm>
          <a:off x="251520" y="980728"/>
          <a:ext cx="8712968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6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Balanced Scorecard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169012" cy="357984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</a:pPr>
            <a:r>
              <a:rPr lang="en-NZ" sz="2800" b="0" dirty="0" smtClean="0"/>
              <a:t>It is a </a:t>
            </a:r>
            <a:r>
              <a:rPr lang="en-NZ" sz="2800" dirty="0" smtClean="0">
                <a:solidFill>
                  <a:srgbClr val="FF0000"/>
                </a:solidFill>
              </a:rPr>
              <a:t>performance measurement framework </a:t>
            </a:r>
            <a:r>
              <a:rPr lang="en-NZ" sz="2800" b="0" dirty="0" smtClean="0"/>
              <a:t>that added strategic non-financial performance measures to traditional financial metrics to give managers and executives a more 'balanced' view of organizational performance. </a:t>
            </a:r>
            <a:endParaRPr lang="en-NZ" sz="2800" b="0" dirty="0"/>
          </a:p>
        </p:txBody>
      </p:sp>
    </p:spTree>
    <p:extLst>
      <p:ext uri="{BB962C8B-B14F-4D97-AF65-F5344CB8AC3E}">
        <p14:creationId xmlns:p14="http://schemas.microsoft.com/office/powerpoint/2010/main" val="12531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it?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997512" cy="3768532"/>
          </a:xfrm>
        </p:spPr>
        <p:txBody>
          <a:bodyPr>
            <a:normAutofit lnSpcReduction="10000"/>
          </a:bodyPr>
          <a:lstStyle/>
          <a:p>
            <a:r>
              <a:rPr lang="en-NZ" sz="2400" dirty="0" smtClean="0"/>
              <a:t>A strategic planning and management system  to:</a:t>
            </a:r>
          </a:p>
          <a:p>
            <a:pPr marL="352425" lvl="1" indent="-352425">
              <a:spcBef>
                <a:spcPts val="600"/>
              </a:spcBef>
              <a:spcAft>
                <a:spcPts val="600"/>
              </a:spcAft>
              <a:tabLst>
                <a:tab pos="352425" algn="l"/>
              </a:tabLst>
            </a:pPr>
            <a:r>
              <a:rPr lang="en-NZ" sz="2400" dirty="0" smtClean="0"/>
              <a:t>Aligns business activities to the vision and strategy of the organization</a:t>
            </a:r>
          </a:p>
          <a:p>
            <a:pPr marL="352425" lvl="1" indent="-352425">
              <a:spcBef>
                <a:spcPts val="600"/>
              </a:spcBef>
              <a:spcAft>
                <a:spcPts val="600"/>
              </a:spcAft>
              <a:tabLst>
                <a:tab pos="352425" algn="l"/>
              </a:tabLst>
            </a:pPr>
            <a:r>
              <a:rPr lang="en-NZ" sz="2400" dirty="0" smtClean="0"/>
              <a:t>Helps planners identify what should be done and measured. </a:t>
            </a:r>
          </a:p>
          <a:p>
            <a:pPr marL="352425" lvl="1" indent="-352425">
              <a:spcBef>
                <a:spcPts val="600"/>
              </a:spcBef>
              <a:spcAft>
                <a:spcPts val="600"/>
              </a:spcAft>
              <a:tabLst>
                <a:tab pos="352425" algn="l"/>
              </a:tabLst>
            </a:pPr>
            <a:r>
              <a:rPr lang="en-NZ" sz="2400" dirty="0" smtClean="0"/>
              <a:t>Enables executives to execute their strategies.</a:t>
            </a:r>
          </a:p>
          <a:p>
            <a:pPr marL="352425" lvl="1" indent="-352425">
              <a:spcBef>
                <a:spcPts val="600"/>
              </a:spcBef>
              <a:spcAft>
                <a:spcPts val="600"/>
              </a:spcAft>
              <a:tabLst>
                <a:tab pos="352425" algn="l"/>
              </a:tabLst>
            </a:pPr>
            <a:r>
              <a:rPr lang="en-NZ" sz="2400" dirty="0" smtClean="0"/>
              <a:t>Improves internal and external communications, and </a:t>
            </a:r>
          </a:p>
          <a:p>
            <a:pPr marL="352425" lvl="1" indent="-352425">
              <a:spcBef>
                <a:spcPts val="600"/>
              </a:spcBef>
              <a:spcAft>
                <a:spcPts val="600"/>
              </a:spcAft>
              <a:tabLst>
                <a:tab pos="352425" algn="l"/>
              </a:tabLst>
            </a:pPr>
            <a:r>
              <a:rPr lang="en-NZ" sz="2400" dirty="0" smtClean="0"/>
              <a:t>Monitors organization performance against strategic goals.</a:t>
            </a:r>
          </a:p>
        </p:txBody>
      </p:sp>
    </p:spTree>
    <p:extLst>
      <p:ext uri="{BB962C8B-B14F-4D97-AF65-F5344CB8AC3E}">
        <p14:creationId xmlns:p14="http://schemas.microsoft.com/office/powerpoint/2010/main" val="14066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BSC Strategic Dimensions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00628"/>
            <a:ext cx="8424936" cy="357984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000" dirty="0" smtClean="0"/>
              <a:t>The Learning &amp; Growth Perspective</a:t>
            </a:r>
          </a:p>
          <a:p>
            <a:pPr marL="722313" lvl="2" indent="-369888"/>
            <a:r>
              <a:rPr lang="en-NZ" sz="2000" dirty="0" smtClean="0"/>
              <a:t>Human capital, Information capital, Organization capital, knowledge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000" dirty="0" smtClean="0"/>
              <a:t>The Business Process Perspective</a:t>
            </a:r>
          </a:p>
          <a:p>
            <a:pPr marL="722313" lvl="2" indent="-369888"/>
            <a:r>
              <a:rPr lang="en-NZ" sz="2000" dirty="0"/>
              <a:t>Operations, service, innovation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000" dirty="0" smtClean="0"/>
              <a:t>The Customer Perspective</a:t>
            </a:r>
          </a:p>
          <a:p>
            <a:pPr marL="722313" lvl="2" indent="-369888"/>
            <a:r>
              <a:rPr lang="en-NZ" sz="2000" dirty="0"/>
              <a:t>Operational excellence, product leadership, customer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000" dirty="0" smtClean="0"/>
              <a:t>The Financial Perspective</a:t>
            </a:r>
          </a:p>
          <a:p>
            <a:pPr marL="722313" lvl="2" indent="-369888"/>
            <a:r>
              <a:rPr lang="en-NZ" sz="2000" dirty="0"/>
              <a:t>Revenue growth, productivity, increasing shareholder value </a:t>
            </a:r>
          </a:p>
        </p:txBody>
      </p:sp>
    </p:spTree>
    <p:extLst>
      <p:ext uri="{BB962C8B-B14F-4D97-AF65-F5344CB8AC3E}">
        <p14:creationId xmlns:p14="http://schemas.microsoft.com/office/powerpoint/2010/main" val="3154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Stakeholder Perspective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567717"/>
              </p:ext>
            </p:extLst>
          </p:nvPr>
        </p:nvGraphicFramePr>
        <p:xfrm>
          <a:off x="822960" y="1052736"/>
          <a:ext cx="7520940" cy="5193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5760"/>
                <a:gridCol w="4895180"/>
              </a:tblGrid>
              <a:tr h="172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Stakeholders perspective</a:t>
                      </a:r>
                      <a:endParaRPr lang="en-N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07" marR="62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Key questions</a:t>
                      </a:r>
                      <a:endParaRPr lang="en-N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07" marR="62207" marT="0" marB="0"/>
                </a:tc>
              </a:tr>
              <a:tr h="862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Board of Directors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Executive Management Committee</a:t>
                      </a:r>
                      <a:endParaRPr lang="en-N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07" marR="62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What value does ICT add?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Does ICT enable or retard growth?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Does ICT stimulate organisational innovation and learning?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Is ICT well managed?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 </a:t>
                      </a:r>
                      <a:endParaRPr lang="en-N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07" marR="62207" marT="0" marB="0"/>
                </a:tc>
              </a:tr>
              <a:tr h="862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Line of Business Management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Customer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 </a:t>
                      </a:r>
                      <a:endParaRPr lang="en-N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07" marR="62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Are our ICT investments profitable?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How does ICT affect the customer’s experience?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Does ICT improve productivity?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Does ICT put us in a position to meet future market demands?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 </a:t>
                      </a:r>
                      <a:endParaRPr lang="en-N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07" marR="62207" marT="0" marB="0"/>
                </a:tc>
              </a:tr>
              <a:tr h="10348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Risk Management and Regulatory Management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 </a:t>
                      </a:r>
                      <a:endParaRPr lang="en-N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07" marR="62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Are the organisation’s assets and operations protected (incl privacy)?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Are the key business and technology risks being managed?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Are the proper processes and controls in place?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Are we doing the right things?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 </a:t>
                      </a:r>
                      <a:endParaRPr lang="en-N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07" marR="62207" marT="0" marB="0"/>
                </a:tc>
              </a:tr>
              <a:tr h="10283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ICT Organisation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</a:rPr>
                        <a:t> </a:t>
                      </a:r>
                      <a:endParaRPr lang="en-N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07" marR="62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Are we effectively managing our service and technology providers?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What do we need to improve to meet our objectives?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Have we satisfied all key stakeholder interests?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Are we able to attract/retain the talent we need?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 </a:t>
                      </a:r>
                      <a:endParaRPr lang="en-NZ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07" marR="6220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24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8640"/>
            <a:ext cx="7520940" cy="548640"/>
          </a:xfrm>
        </p:spPr>
        <p:txBody>
          <a:bodyPr>
            <a:normAutofit/>
          </a:bodyPr>
          <a:lstStyle/>
          <a:p>
            <a:r>
              <a:rPr lang="en-NZ" dirty="0" smtClean="0">
                <a:effectLst/>
              </a:rPr>
              <a:t>BSC model (Norton and Kaplan)</a:t>
            </a:r>
            <a:endParaRPr lang="en-NZ" dirty="0"/>
          </a:p>
        </p:txBody>
      </p:sp>
      <p:pic>
        <p:nvPicPr>
          <p:cNvPr id="3074" name="Picture 2" descr="http://www.bscdesigner.com/wp-content/uploads/2010/06/kaplan_nor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37280"/>
            <a:ext cx="8525621" cy="564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4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lanced Scorecard Perspectives and M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80728"/>
            <a:ext cx="6552728" cy="5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NZ" dirty="0" smtClean="0">
                <a:effectLst/>
              </a:rPr>
              <a:t>A modified BSC Model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471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Strategy Mapping</a:t>
            </a:r>
            <a:endParaRPr lang="en-NZ" dirty="0"/>
          </a:p>
        </p:txBody>
      </p:sp>
      <p:grpSp>
        <p:nvGrpSpPr>
          <p:cNvPr id="18" name="Group 17"/>
          <p:cNvGrpSpPr/>
          <p:nvPr/>
        </p:nvGrpSpPr>
        <p:grpSpPr>
          <a:xfrm>
            <a:off x="395536" y="1124744"/>
            <a:ext cx="8602860" cy="5256584"/>
            <a:chOff x="870904" y="1124744"/>
            <a:chExt cx="8127492" cy="4968552"/>
          </a:xfrm>
        </p:grpSpPr>
        <p:sp>
          <p:nvSpPr>
            <p:cNvPr id="5" name="Oval 4"/>
            <p:cNvSpPr/>
            <p:nvPr/>
          </p:nvSpPr>
          <p:spPr>
            <a:xfrm>
              <a:off x="3275856" y="5355255"/>
              <a:ext cx="1224136" cy="738041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NZ" sz="1200" dirty="0" smtClean="0"/>
                <a:t>Improve Knowledge &amp; Skills</a:t>
              </a:r>
              <a:endParaRPr lang="en-NZ" sz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004048" y="5338090"/>
              <a:ext cx="1224136" cy="738041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NZ" sz="1200" dirty="0" smtClean="0"/>
                <a:t>Improve Tools and Technology</a:t>
              </a:r>
              <a:endParaRPr lang="en-NZ" sz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275856" y="3921223"/>
              <a:ext cx="1224136" cy="7380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NZ" sz="1200" dirty="0" smtClean="0"/>
                <a:t>Increase Process Efficiency</a:t>
              </a:r>
              <a:endParaRPr lang="en-NZ" sz="1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004048" y="3942037"/>
              <a:ext cx="1224136" cy="7380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NZ" sz="1200" dirty="0" smtClean="0"/>
                <a:t>Lower Cycle Time</a:t>
              </a:r>
              <a:endParaRPr lang="en-NZ" sz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004048" y="2544289"/>
              <a:ext cx="1224136" cy="73804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NZ" sz="1200" dirty="0" smtClean="0"/>
                <a:t>Lower Wait Time</a:t>
              </a:r>
              <a:endParaRPr lang="en-NZ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660232" y="2546943"/>
              <a:ext cx="1224136" cy="73804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NZ" sz="1200" dirty="0" smtClean="0"/>
                <a:t> Improve Customer Satisfaction</a:t>
              </a:r>
              <a:endParaRPr lang="en-NZ" sz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660232" y="1124744"/>
              <a:ext cx="1224136" cy="73804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NZ" sz="1200" dirty="0" smtClean="0"/>
                <a:t>Increase Revenue</a:t>
              </a:r>
              <a:endParaRPr lang="en-NZ" sz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076056" y="1143794"/>
              <a:ext cx="1224136" cy="73804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NZ" sz="1200" dirty="0" smtClean="0"/>
                <a:t>Increase Profitability</a:t>
              </a:r>
              <a:endParaRPr lang="en-NZ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275856" y="1146448"/>
              <a:ext cx="1224136" cy="73804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NZ" sz="1200" dirty="0" smtClean="0"/>
                <a:t>Lower Cost </a:t>
              </a:r>
              <a:endParaRPr lang="en-NZ" sz="1200" dirty="0"/>
            </a:p>
          </p:txBody>
        </p:sp>
        <p:cxnSp>
          <p:nvCxnSpPr>
            <p:cNvPr id="15" name="Straight Arrow Connector 14"/>
            <p:cNvCxnSpPr>
              <a:stCxn id="5" idx="0"/>
              <a:endCxn id="7" idx="4"/>
            </p:cNvCxnSpPr>
            <p:nvPr/>
          </p:nvCxnSpPr>
          <p:spPr>
            <a:xfrm flipV="1">
              <a:off x="3887924" y="4659264"/>
              <a:ext cx="0" cy="6959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1"/>
              <a:endCxn id="7" idx="5"/>
            </p:cNvCxnSpPr>
            <p:nvPr/>
          </p:nvCxnSpPr>
          <p:spPr>
            <a:xfrm flipH="1" flipV="1">
              <a:off x="4320721" y="4551180"/>
              <a:ext cx="862598" cy="894994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0"/>
              <a:endCxn id="9" idx="4"/>
            </p:cNvCxnSpPr>
            <p:nvPr/>
          </p:nvCxnSpPr>
          <p:spPr>
            <a:xfrm flipV="1">
              <a:off x="5616116" y="3282330"/>
              <a:ext cx="0" cy="65970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0"/>
              <a:endCxn id="13" idx="4"/>
            </p:cNvCxnSpPr>
            <p:nvPr/>
          </p:nvCxnSpPr>
          <p:spPr>
            <a:xfrm flipV="1">
              <a:off x="3887924" y="1884489"/>
              <a:ext cx="0" cy="20367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6"/>
              <a:endCxn id="12" idx="2"/>
            </p:cNvCxnSpPr>
            <p:nvPr/>
          </p:nvCxnSpPr>
          <p:spPr>
            <a:xfrm flipV="1">
              <a:off x="4499992" y="1512815"/>
              <a:ext cx="576064" cy="2654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2"/>
            </p:cNvCxnSpPr>
            <p:nvPr/>
          </p:nvCxnSpPr>
          <p:spPr>
            <a:xfrm flipH="1">
              <a:off x="6300192" y="1493765"/>
              <a:ext cx="36004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6"/>
              <a:endCxn id="10" idx="2"/>
            </p:cNvCxnSpPr>
            <p:nvPr/>
          </p:nvCxnSpPr>
          <p:spPr>
            <a:xfrm>
              <a:off x="6228184" y="2913310"/>
              <a:ext cx="432048" cy="2654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0"/>
              <a:endCxn id="11" idx="4"/>
            </p:cNvCxnSpPr>
            <p:nvPr/>
          </p:nvCxnSpPr>
          <p:spPr>
            <a:xfrm flipV="1">
              <a:off x="7272300" y="1862785"/>
              <a:ext cx="0" cy="68415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70904" y="141277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Financial</a:t>
              </a:r>
              <a:endParaRPr lang="en-NZ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70904" y="2750347"/>
              <a:ext cx="1120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Customer</a:t>
              </a:r>
              <a:endParaRPr lang="en-NZ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70904" y="4138129"/>
              <a:ext cx="1750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Internal Process</a:t>
              </a:r>
              <a:endParaRPr lang="en-NZ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70904" y="5308192"/>
              <a:ext cx="2476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Organisational Capacity</a:t>
              </a:r>
              <a:endParaRPr lang="en-NZ" dirty="0"/>
            </a:p>
          </p:txBody>
        </p:sp>
        <p:cxnSp>
          <p:nvCxnSpPr>
            <p:cNvPr id="67" name="Straight Arrow Connector 66"/>
            <p:cNvCxnSpPr>
              <a:stCxn id="7" idx="6"/>
            </p:cNvCxnSpPr>
            <p:nvPr/>
          </p:nvCxnSpPr>
          <p:spPr>
            <a:xfrm>
              <a:off x="4499992" y="4290244"/>
              <a:ext cx="504056" cy="118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ounded Rectangle 71"/>
            <p:cNvSpPr/>
            <p:nvPr/>
          </p:nvSpPr>
          <p:spPr>
            <a:xfrm>
              <a:off x="7993129" y="1493764"/>
              <a:ext cx="985015" cy="567083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smtClean="0"/>
                <a:t>Leading Question – How?</a:t>
              </a:r>
              <a:endParaRPr lang="en-NZ" sz="1100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013381" y="4806133"/>
              <a:ext cx="985015" cy="567083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smtClean="0"/>
                <a:t>Leading Question – If.. Then?</a:t>
              </a:r>
              <a:endParaRPr lang="en-NZ" sz="1100" dirty="0"/>
            </a:p>
          </p:txBody>
        </p:sp>
        <p:cxnSp>
          <p:nvCxnSpPr>
            <p:cNvPr id="74" name="Straight Arrow Connector 73"/>
            <p:cNvCxnSpPr>
              <a:stCxn id="72" idx="2"/>
            </p:cNvCxnSpPr>
            <p:nvPr/>
          </p:nvCxnSpPr>
          <p:spPr>
            <a:xfrm flipH="1">
              <a:off x="8485636" y="2060847"/>
              <a:ext cx="1" cy="123311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3" idx="0"/>
            </p:cNvCxnSpPr>
            <p:nvPr/>
          </p:nvCxnSpPr>
          <p:spPr>
            <a:xfrm flipH="1" flipV="1">
              <a:off x="8505888" y="3573016"/>
              <a:ext cx="1" cy="123311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222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520940" cy="548640"/>
          </a:xfrm>
        </p:spPr>
        <p:txBody>
          <a:bodyPr>
            <a:normAutofit/>
          </a:bodyPr>
          <a:lstStyle/>
          <a:p>
            <a:r>
              <a:rPr lang="en-NZ" dirty="0" smtClean="0"/>
              <a:t>BSC should: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397064" y="980728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400" dirty="0" smtClean="0"/>
              <a:t>Measure performance against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400" dirty="0" smtClean="0"/>
              <a:t>Determine if the goals are appropriate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400" dirty="0" smtClean="0"/>
              <a:t>Determine if the strategy or measures should be changed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400" dirty="0" smtClean="0"/>
              <a:t>Provide direct measurable outcomes traceable to the actions of individuals and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400" dirty="0" smtClean="0"/>
              <a:t>Have scalar units of measure: dollars, defects/1000, percentiles,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400" dirty="0" smtClean="0"/>
              <a:t>Have metrics for quality, response time, budget compliance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400" dirty="0" smtClean="0"/>
              <a:t>Have independent variables that can be controlled which are connected to the dependent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2400" dirty="0" smtClean="0"/>
          </a:p>
          <a:p>
            <a:pPr algn="r"/>
            <a:r>
              <a:rPr lang="en-NZ" sz="2400" dirty="0" smtClean="0"/>
              <a:t>Source: G.B. </a:t>
            </a:r>
            <a:r>
              <a:rPr lang="en-NZ" sz="2400" dirty="0" err="1" smtClean="0"/>
              <a:t>Alleman</a:t>
            </a:r>
            <a:r>
              <a:rPr lang="en-NZ" sz="2400" dirty="0" smtClean="0"/>
              <a:t> (2003), BSC Conference.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4175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211</TotalTime>
  <Words>627</Words>
  <Application>Microsoft Office PowerPoint</Application>
  <PresentationFormat>On-screen Show (4:3)</PresentationFormat>
  <Paragraphs>111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Franklin Gothic Book</vt:lpstr>
      <vt:lpstr>Franklin Gothic Medium</vt:lpstr>
      <vt:lpstr>Times New Roman</vt:lpstr>
      <vt:lpstr>Tunga</vt:lpstr>
      <vt:lpstr>Wingdings</vt:lpstr>
      <vt:lpstr>Angles</vt:lpstr>
      <vt:lpstr>Balanced Scorecard</vt:lpstr>
      <vt:lpstr>Balanced Scorecard</vt:lpstr>
      <vt:lpstr>What is it?</vt:lpstr>
      <vt:lpstr>BSC Strategic Dimensions</vt:lpstr>
      <vt:lpstr>Stakeholder Perspective</vt:lpstr>
      <vt:lpstr>BSC model (Norton and Kaplan)</vt:lpstr>
      <vt:lpstr>A modified BSC Model</vt:lpstr>
      <vt:lpstr>Strategy Mapping</vt:lpstr>
      <vt:lpstr>BSC should:</vt:lpstr>
      <vt:lpstr>Four elements of IT Strategy</vt:lpstr>
      <vt:lpstr>Portfolio Management</vt:lpstr>
    </vt:vector>
  </TitlesOfParts>
  <Company>Manukau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Scorecard</dc:title>
  <dc:creator>Daud Ahmed</dc:creator>
  <cp:lastModifiedBy>Chris Mayhew</cp:lastModifiedBy>
  <cp:revision>29</cp:revision>
  <dcterms:created xsi:type="dcterms:W3CDTF">2014-03-18T10:39:22Z</dcterms:created>
  <dcterms:modified xsi:type="dcterms:W3CDTF">2018-03-04T08:18:36Z</dcterms:modified>
</cp:coreProperties>
</file>