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58" r:id="rId9"/>
    <p:sldId id="267" r:id="rId10"/>
    <p:sldId id="264" r:id="rId11"/>
    <p:sldId id="280" r:id="rId12"/>
    <p:sldId id="265" r:id="rId13"/>
    <p:sldId id="266" r:id="rId14"/>
    <p:sldId id="269" r:id="rId15"/>
    <p:sldId id="268" r:id="rId16"/>
    <p:sldId id="279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1CD9AD-7144-4EE0-9B08-E675FF9E88F5}" type="datetimeFigureOut">
              <a:rPr lang="en-NZ" smtClean="0"/>
              <a:t>8/08/2017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AE5053F-B73C-41F2-A8A3-0B344BADDFDB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achman.com/ea-articles-reference/54-the-zachman-framework-evolu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omg.org/mda/mda_files/09-03-WP_Mapping_MDA_to_Zachman_Framework1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Enterprise Architecture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Management of ICT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55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 Scope  - ISO</a:t>
            </a:r>
            <a:r>
              <a:rPr lang="en-NZ" dirty="0"/>
              <a:t>, </a:t>
            </a:r>
            <a:r>
              <a:rPr lang="en-NZ" dirty="0" smtClean="0"/>
              <a:t>2011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NZ" sz="2800" b="0" dirty="0" smtClean="0"/>
              <a:t>EA models describe: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/>
              <a:t>T</a:t>
            </a:r>
            <a:r>
              <a:rPr lang="en-NZ" sz="2800" b="0" dirty="0" smtClean="0"/>
              <a:t>he logical business functions or capabilities,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Business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Human roles and 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/>
              <a:t>T</a:t>
            </a:r>
            <a:r>
              <a:rPr lang="en-NZ" sz="2800" b="0" dirty="0" smtClean="0"/>
              <a:t>he physical organisation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Data flows and data stores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Business applications and platform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b="0" dirty="0" smtClean="0"/>
              <a:t>Hardware and communications infrastructure</a:t>
            </a:r>
            <a:endParaRPr lang="en-NZ" sz="2800" b="0" dirty="0"/>
          </a:p>
        </p:txBody>
      </p:sp>
    </p:spTree>
    <p:extLst>
      <p:ext uri="{BB962C8B-B14F-4D97-AF65-F5344CB8AC3E}">
        <p14:creationId xmlns:p14="http://schemas.microsoft.com/office/powerpoint/2010/main" val="9120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00628"/>
            <a:ext cx="8292398" cy="3579849"/>
          </a:xfrm>
        </p:spPr>
        <p:txBody>
          <a:bodyPr>
            <a:normAutofit/>
          </a:bodyPr>
          <a:lstStyle/>
          <a:p>
            <a:pPr lvl="1"/>
            <a:r>
              <a:rPr lang="en-CA" altLang="en-US" sz="2400" dirty="0"/>
              <a:t>Alignment of IT with Business - </a:t>
            </a:r>
            <a:r>
              <a:rPr lang="en-CA" altLang="en-US" sz="1700" dirty="0"/>
              <a:t>s</a:t>
            </a:r>
            <a:r>
              <a:rPr lang="en-CA" altLang="en-US" sz="1700" dirty="0" smtClean="0"/>
              <a:t>trategies</a:t>
            </a:r>
            <a:r>
              <a:rPr lang="en-CA" altLang="en-US" sz="1700" dirty="0"/>
              <a:t>, </a:t>
            </a:r>
            <a:r>
              <a:rPr lang="en-CA" altLang="en-US" sz="1700" dirty="0" smtClean="0"/>
              <a:t>processes</a:t>
            </a:r>
            <a:r>
              <a:rPr lang="en-CA" altLang="en-US" sz="1700" dirty="0"/>
              <a:t>, </a:t>
            </a:r>
            <a:r>
              <a:rPr lang="en-CA" altLang="en-US" sz="1700" dirty="0" smtClean="0"/>
              <a:t>regulations</a:t>
            </a:r>
            <a:r>
              <a:rPr lang="en-CA" altLang="en-US" sz="1700" dirty="0"/>
              <a:t>, …</a:t>
            </a:r>
          </a:p>
          <a:p>
            <a:pPr lvl="1"/>
            <a:r>
              <a:rPr lang="en-CA" altLang="en-US" sz="2400" dirty="0"/>
              <a:t>Governs </a:t>
            </a:r>
            <a:r>
              <a:rPr lang="en-CA" altLang="en-US" sz="2400" dirty="0" smtClean="0"/>
              <a:t>systems lifecycle - </a:t>
            </a:r>
            <a:r>
              <a:rPr lang="en-CA" altLang="en-US" dirty="0"/>
              <a:t>p</a:t>
            </a:r>
            <a:r>
              <a:rPr lang="en-CA" altLang="en-US" b="0" dirty="0" smtClean="0"/>
              <a:t>lanning, development, maintenance</a:t>
            </a:r>
          </a:p>
          <a:p>
            <a:pPr lvl="1"/>
            <a:r>
              <a:rPr lang="en-CA" altLang="en-US" sz="2400" dirty="0" smtClean="0"/>
              <a:t>Reduce </a:t>
            </a:r>
            <a:r>
              <a:rPr lang="en-CA" altLang="en-US" sz="2400" dirty="0"/>
              <a:t>maintenance costs</a:t>
            </a:r>
          </a:p>
          <a:p>
            <a:pPr lvl="1"/>
            <a:r>
              <a:rPr lang="en-CA" altLang="en-US" sz="2400" dirty="0"/>
              <a:t>Ensure systems in accordance business</a:t>
            </a:r>
          </a:p>
          <a:p>
            <a:pPr lvl="1"/>
            <a:r>
              <a:rPr lang="en-CA" altLang="en-US" sz="2400" dirty="0"/>
              <a:t>Guarantee an integrated IT </a:t>
            </a:r>
            <a:r>
              <a:rPr lang="en-CA" altLang="en-US" sz="2400" dirty="0" smtClean="0"/>
              <a:t>environment - </a:t>
            </a:r>
            <a:r>
              <a:rPr lang="en-CA" altLang="en-US" dirty="0" smtClean="0"/>
              <a:t>consistent</a:t>
            </a:r>
            <a:r>
              <a:rPr lang="en-CA" altLang="en-US" dirty="0"/>
              <a:t>, accurate, correct</a:t>
            </a:r>
          </a:p>
          <a:p>
            <a:pPr lvl="1"/>
            <a:r>
              <a:rPr lang="en-CA" altLang="en-US" sz="2400" dirty="0"/>
              <a:t>Prevent redundancy</a:t>
            </a:r>
          </a:p>
          <a:p>
            <a:pPr lvl="1"/>
            <a:r>
              <a:rPr lang="en-CA" altLang="en-US" sz="2400" dirty="0"/>
              <a:t>Interoperability, flexibility, …</a:t>
            </a:r>
            <a:r>
              <a:rPr lang="en-CA" altLang="en-US" sz="2400" dirty="0" err="1"/>
              <a:t>ilities</a:t>
            </a:r>
            <a:r>
              <a:rPr lang="en-CA" altLang="en-US" sz="2400" dirty="0"/>
              <a:t>!</a:t>
            </a:r>
          </a:p>
          <a:p>
            <a:pPr eaLnBrk="1" hangingPunct="1"/>
            <a:endParaRPr lang="en-CA" altLang="en-US" dirty="0" smtClean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588BF1-EC75-47C3-A453-57915E0893B4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3180" y="404664"/>
            <a:ext cx="7520940" cy="548640"/>
          </a:xfrm>
        </p:spPr>
        <p:txBody>
          <a:bodyPr/>
          <a:lstStyle/>
          <a:p>
            <a:r>
              <a:rPr lang="en-CA" altLang="en-US" dirty="0" smtClean="0"/>
              <a:t>EA Motivations</a:t>
            </a:r>
          </a:p>
        </p:txBody>
      </p:sp>
    </p:spTree>
    <p:extLst>
      <p:ext uri="{BB962C8B-B14F-4D97-AF65-F5344CB8AC3E}">
        <p14:creationId xmlns:p14="http://schemas.microsoft.com/office/powerpoint/2010/main" val="31297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 </a:t>
            </a:r>
            <a:r>
              <a:rPr lang="en-NZ" cap="none" dirty="0" smtClean="0">
                <a:solidFill>
                  <a:srgbClr val="FF0000"/>
                </a:solidFill>
              </a:rPr>
              <a:t>Enables</a:t>
            </a:r>
            <a:r>
              <a:rPr lang="en-NZ" cap="none" dirty="0" smtClean="0"/>
              <a:t> </a:t>
            </a:r>
            <a:r>
              <a:rPr lang="en-NZ" cap="none" dirty="0" smtClean="0">
                <a:solidFill>
                  <a:srgbClr val="FF0000"/>
                </a:solidFill>
              </a:rPr>
              <a:t>Change</a:t>
            </a:r>
            <a:r>
              <a:rPr lang="en-NZ" cap="none" dirty="0" smtClean="0"/>
              <a:t> </a:t>
            </a:r>
            <a:r>
              <a:rPr lang="en-NZ" cap="none" dirty="0"/>
              <a:t>T</a:t>
            </a:r>
            <a:r>
              <a:rPr lang="en-NZ" cap="none" dirty="0" smtClean="0"/>
              <a:t>hrough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NZ" sz="2400" dirty="0" smtClean="0"/>
              <a:t>Innovations in the structure or processes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NZ" sz="2400" dirty="0"/>
              <a:t>I</a:t>
            </a:r>
            <a:r>
              <a:rPr lang="en-NZ" sz="2400" dirty="0" smtClean="0"/>
              <a:t>nnovations in the use of IS/IT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NZ" sz="2400" dirty="0" smtClean="0"/>
              <a:t>Integration and/or standardisation of business processes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NZ" sz="2400" dirty="0"/>
              <a:t>I</a:t>
            </a:r>
            <a:r>
              <a:rPr lang="en-NZ" sz="2400" dirty="0" smtClean="0"/>
              <a:t>mproving the quality and timeliness of business information.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25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cap="none" dirty="0" smtClean="0"/>
              <a:t>EA Framework</a:t>
            </a:r>
            <a:endParaRPr lang="en-NZ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A </a:t>
            </a:r>
            <a:r>
              <a:rPr lang="en-NZ" sz="2400" b="0" dirty="0" smtClean="0">
                <a:solidFill>
                  <a:srgbClr val="FF0000"/>
                </a:solidFill>
              </a:rPr>
              <a:t>tool</a:t>
            </a:r>
            <a:r>
              <a:rPr lang="en-NZ" sz="2400" b="0" dirty="0" smtClean="0"/>
              <a:t> that defines </a:t>
            </a:r>
            <a:r>
              <a:rPr lang="en-NZ" sz="2400" b="0" dirty="0" smtClean="0">
                <a:solidFill>
                  <a:srgbClr val="FF0000"/>
                </a:solidFill>
              </a:rPr>
              <a:t>how to create and use </a:t>
            </a:r>
            <a:r>
              <a:rPr lang="en-NZ" sz="2400" b="0" dirty="0" smtClean="0"/>
              <a:t>an enterprise architecture.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It structures architects' thinking by </a:t>
            </a:r>
            <a:r>
              <a:rPr lang="en-NZ" sz="2400" b="0" dirty="0" smtClean="0">
                <a:solidFill>
                  <a:srgbClr val="FF0000"/>
                </a:solidFill>
              </a:rPr>
              <a:t>dividing the architecture description into domains, layers or views, and offers models</a:t>
            </a:r>
            <a:r>
              <a:rPr lang="en-NZ" sz="2400" b="0" dirty="0" smtClean="0"/>
              <a:t> - typically matrices and diagrams - for documenting each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Provides a </a:t>
            </a:r>
            <a:r>
              <a:rPr lang="en-NZ" sz="2400" b="0" dirty="0" smtClean="0">
                <a:solidFill>
                  <a:srgbClr val="FF0000"/>
                </a:solidFill>
              </a:rPr>
              <a:t>structured collection of processes</a:t>
            </a:r>
            <a:r>
              <a:rPr lang="en-NZ" sz="2400" b="0" dirty="0" smtClean="0"/>
              <a:t>, </a:t>
            </a:r>
            <a:r>
              <a:rPr lang="en-NZ" sz="2400" b="0" dirty="0" smtClean="0">
                <a:solidFill>
                  <a:srgbClr val="FF0000"/>
                </a:solidFill>
              </a:rPr>
              <a:t>techniques</a:t>
            </a:r>
            <a:r>
              <a:rPr lang="en-NZ" sz="2400" b="0" dirty="0" smtClean="0"/>
              <a:t>, </a:t>
            </a:r>
            <a:r>
              <a:rPr lang="en-NZ" sz="2400" b="0" dirty="0" smtClean="0">
                <a:solidFill>
                  <a:srgbClr val="FF0000"/>
                </a:solidFill>
              </a:rPr>
              <a:t>artefact descriptions, reference models and guidance </a:t>
            </a:r>
            <a:r>
              <a:rPr lang="en-NZ" sz="2400" b="0" dirty="0" smtClean="0"/>
              <a:t>for the production and use of an enterprise-specific architecture description.</a:t>
            </a:r>
            <a:endParaRPr lang="en-NZ" sz="2400" b="0" dirty="0"/>
          </a:p>
        </p:txBody>
      </p:sp>
    </p:spTree>
    <p:extLst>
      <p:ext uri="{BB962C8B-B14F-4D97-AF65-F5344CB8AC3E}">
        <p14:creationId xmlns:p14="http://schemas.microsoft.com/office/powerpoint/2010/main" val="12629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520940" cy="548640"/>
          </a:xfrm>
        </p:spPr>
        <p:txBody>
          <a:bodyPr/>
          <a:lstStyle/>
          <a:p>
            <a:r>
              <a:rPr lang="en-NZ" dirty="0" smtClean="0"/>
              <a:t>EA Framework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00628"/>
            <a:ext cx="8352928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BSP - IBM’s Business Systems Planning (1982)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err="1" smtClean="0"/>
              <a:t>Zachman</a:t>
            </a:r>
            <a:r>
              <a:rPr lang="en-NZ" sz="2400" b="0" dirty="0" smtClean="0"/>
              <a:t> - ISA/EA Framework (1987, 1992)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EAP - Enterprise Architecture Planning - </a:t>
            </a:r>
            <a:r>
              <a:rPr lang="en-NZ" sz="2400" b="0" dirty="0" err="1" smtClean="0"/>
              <a:t>Spewak</a:t>
            </a:r>
            <a:r>
              <a:rPr lang="en-NZ" sz="2400" b="0" dirty="0" smtClean="0"/>
              <a:t> (1993)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TOGAF – The Open Group Architecture Framework (1994)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FEAF – Federal Enterprise Architecture Framework (1998)</a:t>
            </a:r>
          </a:p>
        </p:txBody>
      </p:sp>
    </p:spTree>
    <p:extLst>
      <p:ext uri="{BB962C8B-B14F-4D97-AF65-F5344CB8AC3E}">
        <p14:creationId xmlns:p14="http://schemas.microsoft.com/office/powerpoint/2010/main" val="19094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 Business Systems Planning (BSP)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NZ" sz="2400" b="0" dirty="0"/>
              <a:t>A</a:t>
            </a:r>
            <a:r>
              <a:rPr lang="en-NZ" sz="2400" b="0" dirty="0" smtClean="0"/>
              <a:t> method for analysing and designing an organisation’s information architecture, with the goals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understand the </a:t>
            </a:r>
            <a:r>
              <a:rPr lang="en-NZ" sz="2400" b="0" dirty="0" smtClean="0">
                <a:solidFill>
                  <a:srgbClr val="FF0000"/>
                </a:solidFill>
              </a:rPr>
              <a:t>issues and opportunities </a:t>
            </a:r>
            <a:r>
              <a:rPr lang="en-NZ" sz="2400" b="0" dirty="0" smtClean="0"/>
              <a:t>with the </a:t>
            </a:r>
            <a:r>
              <a:rPr lang="en-NZ" sz="2400" b="0" dirty="0" smtClean="0">
                <a:solidFill>
                  <a:srgbClr val="FF0000"/>
                </a:solidFill>
              </a:rPr>
              <a:t>current applications and technical architecture</a:t>
            </a:r>
            <a:r>
              <a:rPr lang="en-NZ" sz="2400" b="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>
                <a:solidFill>
                  <a:srgbClr val="FF0000"/>
                </a:solidFill>
              </a:rPr>
              <a:t>develop a future state and migration path </a:t>
            </a:r>
            <a:r>
              <a:rPr lang="en-NZ" sz="2400" b="0" dirty="0" smtClean="0"/>
              <a:t>for the technology that supports the enterprise;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provide business executives with a direction and </a:t>
            </a:r>
            <a:r>
              <a:rPr lang="en-NZ" sz="2400" dirty="0" smtClean="0">
                <a:solidFill>
                  <a:srgbClr val="FF0000"/>
                </a:solidFill>
              </a:rPr>
              <a:t>decision making framework for IT capital expenditures</a:t>
            </a:r>
            <a:r>
              <a:rPr lang="en-NZ" sz="2400" b="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provide information system (IS) with </a:t>
            </a:r>
            <a:r>
              <a:rPr lang="en-NZ" sz="2400" b="0" dirty="0" smtClean="0">
                <a:solidFill>
                  <a:srgbClr val="FF0000"/>
                </a:solidFill>
              </a:rPr>
              <a:t>a blueprint for development</a:t>
            </a:r>
            <a:r>
              <a:rPr lang="en-NZ" sz="2400" b="0" dirty="0" smtClean="0"/>
              <a:t>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66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the </a:t>
            </a:r>
            <a:r>
              <a:rPr lang="en-CA" altLang="en-US" b="1" dirty="0" err="1"/>
              <a:t>Zachman</a:t>
            </a:r>
            <a:r>
              <a:rPr lang="en-CA" altLang="en-US" b="1" dirty="0"/>
              <a:t> 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Reading:</a:t>
            </a:r>
          </a:p>
          <a:p>
            <a:r>
              <a:rPr lang="en-NZ" altLang="en-US" i="1" dirty="0"/>
              <a:t>The </a:t>
            </a:r>
            <a:r>
              <a:rPr lang="en-NZ" altLang="en-US" i="1" dirty="0" err="1"/>
              <a:t>Zachman</a:t>
            </a:r>
            <a:r>
              <a:rPr lang="en-NZ" altLang="en-US" i="1" dirty="0"/>
              <a:t> Framework Evolution -</a:t>
            </a:r>
            <a:r>
              <a:rPr lang="en-NZ" altLang="en-US" dirty="0">
                <a:hlinkClick r:id="rId2"/>
              </a:rPr>
              <a:t>http://www.zachman.com/ea-articles-reference/54-the-zachman-framework-evolution</a:t>
            </a:r>
            <a:r>
              <a:rPr lang="en-NZ" altLang="en-US" dirty="0"/>
              <a:t>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206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6433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altLang="en-US" dirty="0"/>
              <a:t>One of the origins of EA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CA" altLang="en-US" dirty="0" smtClean="0"/>
              <a:t>EA is like a jungle of models</a:t>
            </a:r>
          </a:p>
          <a:p>
            <a:pPr lvl="3"/>
            <a:r>
              <a:rPr lang="en-CA" altLang="en-US" dirty="0" smtClean="0"/>
              <a:t>Maps are required to not get lost!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CA" altLang="en-US" dirty="0" smtClean="0"/>
              <a:t>ZF is such a map for this jungle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CA" altLang="en-US" dirty="0" smtClean="0"/>
              <a:t>The most used framework for EA and related arenas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56F00E-397F-4C17-8335-447D907D19BF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Zachman Framework (ZF)</a:t>
            </a:r>
          </a:p>
        </p:txBody>
      </p:sp>
    </p:spTree>
    <p:extLst>
      <p:ext uri="{BB962C8B-B14F-4D97-AF65-F5344CB8AC3E}">
        <p14:creationId xmlns:p14="http://schemas.microsoft.com/office/powerpoint/2010/main" val="19458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NZ" altLang="en-US" smtClean="0"/>
          </a:p>
        </p:txBody>
      </p:sp>
      <p:pic>
        <p:nvPicPr>
          <p:cNvPr id="8195" name="Picture 2" descr="http://www.zachman.com/images/ZI_PIcs/ZF3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63"/>
            <a:ext cx="8893175" cy="687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 descr="zachman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" r="9673" b="3226"/>
          <a:stretch>
            <a:fillRect/>
          </a:stretch>
        </p:blipFill>
        <p:spPr>
          <a:xfrm>
            <a:off x="142875" y="692150"/>
            <a:ext cx="9001125" cy="5545138"/>
          </a:xfrm>
          <a:noFill/>
        </p:spPr>
      </p:pic>
      <p:sp>
        <p:nvSpPr>
          <p:cNvPr id="922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Times New Roman" pitchFamily="18" charset="0"/>
              </a:rPr>
              <a:t>http://www.site.uottawa.ca/~afato092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F333EE-2B7B-4B3B-838B-C5C337BB0A17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-242888"/>
            <a:ext cx="7772400" cy="1143001"/>
          </a:xfrm>
        </p:spPr>
        <p:txBody>
          <a:bodyPr/>
          <a:lstStyle/>
          <a:p>
            <a:pPr eaLnBrk="1" hangingPunct="1"/>
            <a:r>
              <a:rPr lang="en-CA" altLang="en-US" smtClean="0"/>
              <a:t>The Zachman Framework</a:t>
            </a:r>
            <a:endParaRPr lang="en-US" altLang="en-US" baseline="30000" smtClean="0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3175" y="1052513"/>
            <a:ext cx="1093788" cy="938212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Scope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(Contextual)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Planner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3" name="Rectangle 24"/>
          <p:cNvSpPr>
            <a:spLocks noChangeArrowheads="1"/>
          </p:cNvSpPr>
          <p:nvPr/>
        </p:nvSpPr>
        <p:spPr bwMode="auto">
          <a:xfrm>
            <a:off x="3175" y="2012950"/>
            <a:ext cx="1093788" cy="93821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Business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(Conceptual)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Owner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4" name="Rectangle 25"/>
          <p:cNvSpPr>
            <a:spLocks noChangeArrowheads="1"/>
          </p:cNvSpPr>
          <p:nvPr/>
        </p:nvSpPr>
        <p:spPr bwMode="auto">
          <a:xfrm>
            <a:off x="3175" y="2984500"/>
            <a:ext cx="1093788" cy="9382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System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(Logical)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Designer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5" name="Rectangle 26"/>
          <p:cNvSpPr>
            <a:spLocks noChangeArrowheads="1"/>
          </p:cNvSpPr>
          <p:nvPr/>
        </p:nvSpPr>
        <p:spPr bwMode="auto">
          <a:xfrm>
            <a:off x="3175" y="3954463"/>
            <a:ext cx="1093788" cy="938212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Technology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(Physical)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Builder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6" name="Rectangle 27"/>
          <p:cNvSpPr>
            <a:spLocks noChangeArrowheads="1"/>
          </p:cNvSpPr>
          <p:nvPr/>
        </p:nvSpPr>
        <p:spPr bwMode="auto">
          <a:xfrm>
            <a:off x="0" y="4903788"/>
            <a:ext cx="1093788" cy="9382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Components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(Detailed)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Sub-Contractor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7" name="Rectangle 28"/>
          <p:cNvSpPr>
            <a:spLocks noChangeArrowheads="1"/>
          </p:cNvSpPr>
          <p:nvPr/>
        </p:nvSpPr>
        <p:spPr bwMode="auto">
          <a:xfrm>
            <a:off x="3175" y="5865813"/>
            <a:ext cx="1093788" cy="3000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Enterprise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8" name="Text Box 68"/>
          <p:cNvSpPr txBox="1">
            <a:spLocks noChangeArrowheads="1"/>
          </p:cNvSpPr>
          <p:nvPr/>
        </p:nvSpPr>
        <p:spPr bwMode="auto">
          <a:xfrm>
            <a:off x="1079500" y="69215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229" name="Rectangle 69"/>
          <p:cNvSpPr>
            <a:spLocks noChangeArrowheads="1"/>
          </p:cNvSpPr>
          <p:nvPr/>
        </p:nvSpPr>
        <p:spPr bwMode="auto">
          <a:xfrm>
            <a:off x="1104900" y="738188"/>
            <a:ext cx="1325563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Data      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What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0" name="Rectangle 70"/>
          <p:cNvSpPr>
            <a:spLocks noChangeArrowheads="1"/>
          </p:cNvSpPr>
          <p:nvPr/>
        </p:nvSpPr>
        <p:spPr bwMode="auto">
          <a:xfrm>
            <a:off x="2460625" y="738188"/>
            <a:ext cx="1323975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Function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How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1" name="Rectangle 71"/>
          <p:cNvSpPr>
            <a:spLocks noChangeArrowheads="1"/>
          </p:cNvSpPr>
          <p:nvPr/>
        </p:nvSpPr>
        <p:spPr bwMode="auto">
          <a:xfrm>
            <a:off x="3816350" y="739775"/>
            <a:ext cx="1296988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Network           w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here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2" name="Rectangle 72"/>
          <p:cNvSpPr>
            <a:spLocks noChangeArrowheads="1"/>
          </p:cNvSpPr>
          <p:nvPr/>
        </p:nvSpPr>
        <p:spPr bwMode="auto">
          <a:xfrm>
            <a:off x="5148263" y="738188"/>
            <a:ext cx="1293812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People   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Who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3" name="Rectangle 73"/>
          <p:cNvSpPr>
            <a:spLocks noChangeArrowheads="1"/>
          </p:cNvSpPr>
          <p:nvPr/>
        </p:nvSpPr>
        <p:spPr bwMode="auto">
          <a:xfrm>
            <a:off x="6492875" y="738188"/>
            <a:ext cx="1311275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Time    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When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4" name="Rectangle 74"/>
          <p:cNvSpPr>
            <a:spLocks noChangeArrowheads="1"/>
          </p:cNvSpPr>
          <p:nvPr/>
        </p:nvSpPr>
        <p:spPr bwMode="auto">
          <a:xfrm>
            <a:off x="7848600" y="738188"/>
            <a:ext cx="1209675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Motivation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Why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1093788" y="1017826"/>
            <a:ext cx="7848600" cy="938212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endParaRPr lang="en-US" alt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1116013" y="2009775"/>
            <a:ext cx="7848600" cy="938213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endParaRPr lang="en-US" alt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3" name="Rectangle 89"/>
          <p:cNvSpPr>
            <a:spLocks noChangeArrowheads="1"/>
          </p:cNvSpPr>
          <p:nvPr/>
        </p:nvSpPr>
        <p:spPr bwMode="auto">
          <a:xfrm>
            <a:off x="1116013" y="2981325"/>
            <a:ext cx="7848600" cy="938213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endParaRPr lang="en-US" alt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4" name="Rectangle 90"/>
          <p:cNvSpPr>
            <a:spLocks noChangeArrowheads="1"/>
          </p:cNvSpPr>
          <p:nvPr/>
        </p:nvSpPr>
        <p:spPr bwMode="auto">
          <a:xfrm>
            <a:off x="1116013" y="3948113"/>
            <a:ext cx="7848600" cy="938212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endParaRPr lang="en-US" alt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1116013" y="4919663"/>
            <a:ext cx="7848600" cy="938212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endParaRPr lang="en-US" altLang="en-US" sz="2000" b="1" i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6" name="Rectangle 92"/>
          <p:cNvSpPr>
            <a:spLocks noChangeArrowheads="1"/>
          </p:cNvSpPr>
          <p:nvPr/>
        </p:nvSpPr>
        <p:spPr bwMode="auto">
          <a:xfrm>
            <a:off x="1116013" y="5913438"/>
            <a:ext cx="7848600" cy="246062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endParaRPr lang="en-CA" alt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11" grpId="0" animBg="1"/>
      <p:bldP spid="26711" grpId="1" animBg="1"/>
      <p:bldP spid="26712" grpId="0" animBg="1"/>
      <p:bldP spid="26712" grpId="1" animBg="1"/>
      <p:bldP spid="26713" grpId="0" animBg="1"/>
      <p:bldP spid="26713" grpId="1" animBg="1"/>
      <p:bldP spid="26714" grpId="0" animBg="1"/>
      <p:bldP spid="26714" grpId="1" animBg="1"/>
      <p:bldP spid="26715" grpId="0" animBg="1"/>
      <p:bldP spid="26715" grpId="1" animBg="1"/>
      <p:bldP spid="26716" grpId="0" animBg="1"/>
      <p:bldP spid="267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i="1" cap="none" dirty="0" smtClean="0"/>
              <a:t>Enterprise Architecture </a:t>
            </a:r>
            <a:r>
              <a:rPr lang="en-NZ" i="1" dirty="0" smtClean="0"/>
              <a:t>(EA)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Autofit/>
          </a:bodyPr>
          <a:lstStyle/>
          <a:p>
            <a:pPr marL="896938" indent="-896938"/>
            <a:r>
              <a:rPr lang="en-NZ" sz="2400" dirty="0" smtClean="0"/>
              <a:t>Enterprise</a:t>
            </a:r>
            <a:r>
              <a:rPr lang="en-NZ" sz="2400" b="0" dirty="0" smtClean="0"/>
              <a:t>  - the whole complex, socio-technical system, including people, information, processes and technologies; (</a:t>
            </a:r>
            <a:r>
              <a:rPr lang="en-NZ" sz="2400" b="0" dirty="0" err="1" smtClean="0">
                <a:effectLst/>
              </a:rPr>
              <a:t>Giachetti</a:t>
            </a:r>
            <a:r>
              <a:rPr lang="en-NZ" sz="2400" b="0" dirty="0" smtClean="0">
                <a:effectLst/>
              </a:rPr>
              <a:t>, 2010)</a:t>
            </a:r>
            <a:endParaRPr lang="en-NZ" sz="2400" b="0" dirty="0" smtClean="0"/>
          </a:p>
          <a:p>
            <a:pPr marL="896938" indent="-896938"/>
            <a:r>
              <a:rPr lang="en-NZ" sz="2400" dirty="0" smtClean="0"/>
              <a:t>Architecture</a:t>
            </a:r>
            <a:r>
              <a:rPr lang="en-NZ" sz="2400" b="0" dirty="0" smtClean="0"/>
              <a:t> - a high-level or </a:t>
            </a:r>
            <a:r>
              <a:rPr lang="en-NZ" sz="2400" dirty="0" smtClean="0">
                <a:solidFill>
                  <a:srgbClr val="FF0000"/>
                </a:solidFill>
              </a:rPr>
              <a:t>abstract description </a:t>
            </a:r>
            <a:r>
              <a:rPr lang="en-NZ" sz="2400" b="0" dirty="0" smtClean="0"/>
              <a:t>of the enterprise as a system – its </a:t>
            </a:r>
            <a:r>
              <a:rPr lang="en-NZ" sz="2400" dirty="0" smtClean="0">
                <a:solidFill>
                  <a:srgbClr val="FF0000"/>
                </a:solidFill>
              </a:rPr>
              <a:t>boundary</a:t>
            </a:r>
            <a:r>
              <a:rPr lang="en-NZ" sz="2400" b="0" dirty="0" smtClean="0"/>
              <a:t>, the </a:t>
            </a:r>
            <a:r>
              <a:rPr lang="en-NZ" sz="2400" dirty="0" smtClean="0">
                <a:solidFill>
                  <a:srgbClr val="FF0000"/>
                </a:solidFill>
              </a:rPr>
              <a:t>products and services</a:t>
            </a:r>
            <a:r>
              <a:rPr lang="en-NZ" sz="2400" dirty="0" smtClean="0"/>
              <a:t> it provides</a:t>
            </a:r>
            <a:r>
              <a:rPr lang="en-NZ" sz="2400" b="0" dirty="0" smtClean="0"/>
              <a:t>, and its </a:t>
            </a:r>
            <a:r>
              <a:rPr lang="en-NZ" sz="2400" dirty="0" smtClean="0">
                <a:solidFill>
                  <a:srgbClr val="FF0000"/>
                </a:solidFill>
              </a:rPr>
              <a:t>internal structures </a:t>
            </a:r>
            <a:r>
              <a:rPr lang="en-NZ" sz="2400" dirty="0" smtClean="0"/>
              <a:t>and </a:t>
            </a:r>
            <a:r>
              <a:rPr lang="en-NZ" sz="2400" dirty="0" smtClean="0">
                <a:solidFill>
                  <a:srgbClr val="FF0000"/>
                </a:solidFill>
              </a:rPr>
              <a:t>behaviours</a:t>
            </a:r>
            <a:r>
              <a:rPr lang="en-NZ" sz="2400" b="0" dirty="0" smtClean="0"/>
              <a:t>, both human and technical. An architectural description contains a variety of </a:t>
            </a:r>
            <a:r>
              <a:rPr lang="en-NZ" sz="2400" dirty="0" smtClean="0">
                <a:solidFill>
                  <a:srgbClr val="FF0000"/>
                </a:solidFill>
              </a:rPr>
              <a:t>lists, tables and diagrams</a:t>
            </a:r>
            <a:r>
              <a:rPr lang="en-NZ" sz="2400" b="0" dirty="0" smtClean="0"/>
              <a:t>. These are </a:t>
            </a:r>
            <a:r>
              <a:rPr lang="en-NZ" sz="2400" b="0" dirty="0" smtClean="0">
                <a:solidFill>
                  <a:srgbClr val="FF0000"/>
                </a:solidFill>
              </a:rPr>
              <a:t>models</a:t>
            </a:r>
            <a:r>
              <a:rPr lang="en-NZ" sz="2400" b="0" dirty="0" smtClean="0"/>
              <a:t> known as </a:t>
            </a:r>
            <a:r>
              <a:rPr lang="en-NZ" sz="2400" b="0" i="1" dirty="0" smtClean="0">
                <a:solidFill>
                  <a:srgbClr val="FF0000"/>
                </a:solidFill>
              </a:rPr>
              <a:t>views</a:t>
            </a:r>
            <a:r>
              <a:rPr lang="en-NZ" sz="2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242888"/>
            <a:ext cx="8569325" cy="11430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 sz="4000" smtClean="0"/>
              <a:t>MDA vs. ZF: Separation of Concerns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85800" y="603885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CA" altLang="en-US" sz="1200" b="1">
                <a:latin typeface="Arial" charset="0"/>
                <a:hlinkClick r:id="rId2"/>
              </a:rPr>
              <a:t>http://www.omg.org/mda/mda_files/09-03-WP_Mapping_MDA_to_Zachman_Framework1.pdf</a:t>
            </a:r>
            <a:endParaRPr lang="en-CA" altLang="en-US" sz="1200" b="1">
              <a:latin typeface="Arial" charset="0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57225"/>
            <a:ext cx="8777287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Engineering and reengineering perspectives from each other</a:t>
            </a:r>
          </a:p>
          <a:p>
            <a:pPr eaLnBrk="1" hangingPunct="1"/>
            <a:r>
              <a:rPr lang="en-CA" altLang="en-US" smtClean="0"/>
              <a:t>Different languages and standards coming from different sources</a:t>
            </a:r>
          </a:p>
          <a:p>
            <a:pPr eaLnBrk="1" hangingPunct="1"/>
            <a:r>
              <a:rPr lang="en-CA" altLang="en-US" smtClean="0"/>
              <a:t>Works have been done on:</a:t>
            </a:r>
          </a:p>
          <a:p>
            <a:pPr lvl="1" eaLnBrk="1" hangingPunct="1"/>
            <a:r>
              <a:rPr lang="en-CA" altLang="en-US" smtClean="0"/>
              <a:t>Applying UML to ZF</a:t>
            </a:r>
          </a:p>
          <a:p>
            <a:pPr lvl="1" eaLnBrk="1" hangingPunct="1"/>
            <a:r>
              <a:rPr lang="en-CA" altLang="en-US" smtClean="0"/>
              <a:t>Assigning MDA-based models to ZF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CB2A4-66D9-4555-8CE3-50B411C644FB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700" smtClean="0"/>
              <a:t>Challenges of using ZF</a:t>
            </a:r>
            <a:endParaRPr lang="en-CA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15514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cap="none" dirty="0" smtClean="0"/>
              <a:t>What is </a:t>
            </a:r>
            <a:r>
              <a:rPr lang="en-NZ" dirty="0" smtClean="0"/>
              <a:t>EA?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NZ" sz="2400" b="0" dirty="0" smtClean="0"/>
              <a:t>A well-defined </a:t>
            </a:r>
            <a:r>
              <a:rPr lang="en-NZ" sz="2400" dirty="0" smtClean="0"/>
              <a:t>practice</a:t>
            </a:r>
            <a:r>
              <a:rPr lang="en-NZ" sz="2400" b="0" dirty="0" smtClean="0"/>
              <a:t> for conducting </a:t>
            </a:r>
            <a:r>
              <a:rPr lang="en-NZ" sz="2400" dirty="0" smtClean="0"/>
              <a:t>enterprise analysis, design, planning, and implementation</a:t>
            </a:r>
            <a:r>
              <a:rPr lang="en-NZ" sz="2400" b="0" dirty="0" smtClean="0"/>
              <a:t>, using a </a:t>
            </a:r>
            <a:r>
              <a:rPr lang="en-NZ" sz="2400" b="0" dirty="0" smtClean="0">
                <a:solidFill>
                  <a:srgbClr val="FF0000"/>
                </a:solidFill>
              </a:rPr>
              <a:t>holistic approach</a:t>
            </a:r>
            <a:r>
              <a:rPr lang="en-NZ" sz="2400" b="0" dirty="0" smtClean="0"/>
              <a:t>, for the development and execution of strategy.</a:t>
            </a:r>
          </a:p>
          <a:p>
            <a:pPr marL="0" indent="0"/>
            <a:r>
              <a:rPr lang="en-NZ" sz="2400" b="0" dirty="0"/>
              <a:t>Applies architecture principles and practices to </a:t>
            </a:r>
            <a:r>
              <a:rPr lang="en-NZ" sz="2400" dirty="0">
                <a:solidFill>
                  <a:srgbClr val="FF0000"/>
                </a:solidFill>
              </a:rPr>
              <a:t>guide </a:t>
            </a:r>
            <a:r>
              <a:rPr lang="en-NZ" sz="2400" dirty="0" smtClean="0">
                <a:solidFill>
                  <a:srgbClr val="FF0000"/>
                </a:solidFill>
              </a:rPr>
              <a:t>organisations </a:t>
            </a:r>
            <a:r>
              <a:rPr lang="en-NZ" sz="2400" dirty="0">
                <a:solidFill>
                  <a:srgbClr val="FF0000"/>
                </a:solidFill>
              </a:rPr>
              <a:t>through the business, information, process, and technology changes</a:t>
            </a:r>
            <a:r>
              <a:rPr lang="en-NZ" sz="2400" b="0" dirty="0">
                <a:solidFill>
                  <a:srgbClr val="FF0000"/>
                </a:solidFill>
              </a:rPr>
              <a:t> </a:t>
            </a:r>
            <a:r>
              <a:rPr lang="en-NZ" sz="2400" b="0" dirty="0"/>
              <a:t>necessary to execute their </a:t>
            </a:r>
            <a:r>
              <a:rPr lang="en-NZ" sz="2400" b="0" dirty="0" smtClean="0"/>
              <a:t>strategies.</a:t>
            </a:r>
            <a:endParaRPr lang="en-NZ" sz="2400" b="0" dirty="0"/>
          </a:p>
        </p:txBody>
      </p:sp>
    </p:spTree>
    <p:extLst>
      <p:ext uri="{BB962C8B-B14F-4D97-AF65-F5344CB8AC3E}">
        <p14:creationId xmlns:p14="http://schemas.microsoft.com/office/powerpoint/2010/main" val="24897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69520" cy="548640"/>
          </a:xfrm>
        </p:spPr>
        <p:txBody>
          <a:bodyPr/>
          <a:lstStyle/>
          <a:p>
            <a:r>
              <a:rPr lang="en-NZ" i="1" dirty="0" smtClean="0"/>
              <a:t>EA- </a:t>
            </a:r>
            <a:r>
              <a:rPr lang="en-NZ" dirty="0" smtClean="0"/>
              <a:t>MIT </a:t>
            </a:r>
            <a:r>
              <a:rPr lang="en-NZ" cap="none" dirty="0" smtClean="0"/>
              <a:t>Centre for IS Research</a:t>
            </a:r>
            <a:r>
              <a:rPr lang="en-NZ" dirty="0" smtClean="0"/>
              <a:t>, </a:t>
            </a:r>
            <a:r>
              <a:rPr lang="en-NZ" dirty="0"/>
              <a:t>2007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NZ" sz="2400" b="0" i="1" dirty="0" smtClean="0"/>
              <a:t>The organizing logic for business processes and IT infrastructure reflecting the integration and standardisation requirements of the company's operating model. The operating model is the desired state of </a:t>
            </a:r>
            <a:r>
              <a:rPr lang="en-NZ" sz="2400" b="0" i="1" dirty="0" smtClean="0">
                <a:solidFill>
                  <a:srgbClr val="00B050"/>
                </a:solidFill>
              </a:rPr>
              <a:t>business process integration </a:t>
            </a:r>
            <a:r>
              <a:rPr lang="en-NZ" sz="2400" b="0" i="1" dirty="0" smtClean="0"/>
              <a:t>and </a:t>
            </a:r>
            <a:r>
              <a:rPr lang="en-NZ" sz="2400" b="0" i="1" dirty="0" smtClean="0">
                <a:solidFill>
                  <a:srgbClr val="00B050"/>
                </a:solidFill>
              </a:rPr>
              <a:t>business process standardisation</a:t>
            </a:r>
            <a:r>
              <a:rPr lang="en-NZ" sz="2400" b="0" i="1" dirty="0" smtClean="0"/>
              <a:t> for delivering goods and services to customers</a:t>
            </a:r>
            <a:r>
              <a:rPr lang="en-NZ" sz="2400" b="0" dirty="0" smtClean="0"/>
              <a:t>.</a:t>
            </a:r>
          </a:p>
          <a:p>
            <a:pPr marL="0" indent="0"/>
            <a:r>
              <a:rPr lang="en-NZ" sz="2400" b="0" dirty="0" smtClean="0"/>
              <a:t>It is </a:t>
            </a:r>
            <a:r>
              <a:rPr lang="en-NZ" sz="2400" dirty="0" smtClean="0">
                <a:solidFill>
                  <a:srgbClr val="FF0000"/>
                </a:solidFill>
              </a:rPr>
              <a:t>not the process </a:t>
            </a:r>
            <a:r>
              <a:rPr lang="en-NZ" sz="2400" b="0" dirty="0" smtClean="0"/>
              <a:t>of examining the enterprise, rather the </a:t>
            </a:r>
            <a:r>
              <a:rPr lang="en-NZ" sz="2400" dirty="0" smtClean="0">
                <a:solidFill>
                  <a:srgbClr val="FF0000"/>
                </a:solidFill>
              </a:rPr>
              <a:t>documented results </a:t>
            </a:r>
            <a:r>
              <a:rPr lang="en-NZ" sz="2400" b="0" dirty="0" smtClean="0"/>
              <a:t>of that examination. (</a:t>
            </a:r>
            <a:r>
              <a:rPr lang="en-NZ" sz="2000" b="0" dirty="0" smtClean="0"/>
              <a:t>US Code Title 44</a:t>
            </a:r>
            <a:r>
              <a:rPr lang="en-NZ" sz="2400" b="0" dirty="0" smtClean="0"/>
              <a:t>)</a:t>
            </a:r>
            <a:endParaRPr lang="en-NZ" sz="2400" b="0" dirty="0"/>
          </a:p>
        </p:txBody>
      </p:sp>
    </p:spTree>
    <p:extLst>
      <p:ext uri="{BB962C8B-B14F-4D97-AF65-F5344CB8AC3E}">
        <p14:creationId xmlns:p14="http://schemas.microsoft.com/office/powerpoint/2010/main" val="36634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dirty="0" smtClean="0"/>
              <a:t>EA - </a:t>
            </a:r>
            <a:r>
              <a:rPr lang="en-NZ" b="1" dirty="0"/>
              <a:t>US </a:t>
            </a:r>
            <a:r>
              <a:rPr lang="en-NZ" b="1" cap="none" dirty="0" smtClean="0"/>
              <a:t>Code – Title</a:t>
            </a:r>
            <a:r>
              <a:rPr lang="en-NZ" b="1" dirty="0" smtClean="0"/>
              <a:t> </a:t>
            </a:r>
            <a:r>
              <a:rPr lang="en-NZ" b="1" dirty="0"/>
              <a:t>44, 2011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NZ" sz="2400" b="0" dirty="0" smtClean="0"/>
              <a:t>‘Strategic information base' that defines the mission of an agency and describes the technology and information needed to perform that mission, along with descriptions of </a:t>
            </a:r>
            <a:r>
              <a:rPr lang="en-NZ" sz="2400" b="0" dirty="0" smtClean="0">
                <a:solidFill>
                  <a:srgbClr val="FF0000"/>
                </a:solidFill>
              </a:rPr>
              <a:t>how the architecture of the organisation </a:t>
            </a:r>
            <a:r>
              <a:rPr lang="en-NZ" sz="2400" b="0" dirty="0">
                <a:solidFill>
                  <a:srgbClr val="FF0000"/>
                </a:solidFill>
              </a:rPr>
              <a:t>should be changed in order to respond to changes in the mission</a:t>
            </a:r>
            <a:r>
              <a:rPr lang="en-NZ" sz="2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5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</a:t>
            </a:r>
            <a:r>
              <a:rPr lang="en-NZ" i="1" dirty="0" smtClean="0"/>
              <a:t> - </a:t>
            </a:r>
            <a:r>
              <a:rPr lang="en-NZ" dirty="0" smtClean="0"/>
              <a:t>Gartner </a:t>
            </a:r>
            <a:r>
              <a:rPr lang="en-NZ" dirty="0"/>
              <a:t>IT </a:t>
            </a:r>
            <a:r>
              <a:rPr lang="en-NZ" cap="none" dirty="0" smtClean="0"/>
              <a:t>Glossary, </a:t>
            </a:r>
            <a:r>
              <a:rPr lang="en-NZ" dirty="0" smtClean="0"/>
              <a:t>2013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NZ" sz="2400" b="0" i="1" dirty="0" smtClean="0"/>
              <a:t>A discipline for </a:t>
            </a:r>
            <a:r>
              <a:rPr lang="en-NZ" sz="2400" b="0" i="1" dirty="0" smtClean="0">
                <a:solidFill>
                  <a:srgbClr val="00B050"/>
                </a:solidFill>
              </a:rPr>
              <a:t>proactively and holistically leading enterprise responses to disruptive forces </a:t>
            </a:r>
            <a:r>
              <a:rPr lang="en-NZ" sz="2400" b="0" i="1" dirty="0" smtClean="0"/>
              <a:t>by identifying and analysing the execution of change toward desired business vision and outcomes. </a:t>
            </a:r>
          </a:p>
          <a:p>
            <a:pPr marL="0" indent="0"/>
            <a:r>
              <a:rPr lang="en-NZ" sz="2400" b="0" i="1" dirty="0" smtClean="0"/>
              <a:t>EA delivers value by presenting business and IT leaders with signature-ready recommendations for </a:t>
            </a:r>
            <a:r>
              <a:rPr lang="en-NZ" sz="2400" b="0" i="1" dirty="0" smtClean="0">
                <a:solidFill>
                  <a:srgbClr val="00B050"/>
                </a:solidFill>
              </a:rPr>
              <a:t>adjusting policies and projects</a:t>
            </a:r>
            <a:r>
              <a:rPr lang="en-NZ" sz="2400" b="0" i="1" dirty="0" smtClean="0"/>
              <a:t> </a:t>
            </a:r>
            <a:r>
              <a:rPr lang="en-NZ" sz="2400" b="0" i="1" dirty="0" smtClean="0">
                <a:solidFill>
                  <a:srgbClr val="00B050"/>
                </a:solidFill>
              </a:rPr>
              <a:t>to achieve target business outcomes that capitalise on relevant business disruptions</a:t>
            </a:r>
            <a:r>
              <a:rPr lang="en-NZ" sz="2400" b="0" i="1" dirty="0" smtClean="0"/>
              <a:t>. </a:t>
            </a:r>
          </a:p>
          <a:p>
            <a:pPr marL="0" indent="0"/>
            <a:r>
              <a:rPr lang="en-NZ" sz="2400" b="0" i="1" dirty="0" smtClean="0"/>
              <a:t>EA is used to </a:t>
            </a:r>
            <a:r>
              <a:rPr lang="en-NZ" sz="2400" b="0" i="1" dirty="0" smtClean="0">
                <a:solidFill>
                  <a:srgbClr val="00B050"/>
                </a:solidFill>
              </a:rPr>
              <a:t>steer decision making toward the evolution of the future state </a:t>
            </a:r>
            <a:r>
              <a:rPr lang="en-NZ" sz="2400" b="0" i="1" dirty="0" smtClean="0"/>
              <a:t>architecture.</a:t>
            </a:r>
            <a:endParaRPr lang="en-NZ" sz="2400" b="0" dirty="0"/>
          </a:p>
        </p:txBody>
      </p:sp>
    </p:spTree>
    <p:extLst>
      <p:ext uri="{BB962C8B-B14F-4D97-AF65-F5344CB8AC3E}">
        <p14:creationId xmlns:p14="http://schemas.microsoft.com/office/powerpoint/2010/main" val="28268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 School of Thoughts 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To figure out the best strategies to support and enable business development and business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To align IT and business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To guide the process of planning and design the IT/IS capabilities of an enterprise in order to meet desired organisational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To link between strategy formulation 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To foster and maintain the learning capabilities of enterprises so that they may be sustainable.</a:t>
            </a:r>
            <a:endParaRPr lang="en-NZ" sz="2400" b="0" dirty="0"/>
          </a:p>
        </p:txBody>
      </p:sp>
    </p:spTree>
    <p:extLst>
      <p:ext uri="{BB962C8B-B14F-4D97-AF65-F5344CB8AC3E}">
        <p14:creationId xmlns:p14="http://schemas.microsoft.com/office/powerpoint/2010/main" val="830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cap="none" dirty="0" smtClean="0"/>
              <a:t>An Enterprise Architect </a:t>
            </a:r>
            <a:endParaRPr lang="en-NZ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NZ" sz="2400" b="0" dirty="0" smtClean="0"/>
              <a:t>A person responsible for performing this complex analysis of business structure and processes and is often called upon to draw conclusions from the information collected.</a:t>
            </a:r>
            <a:endParaRPr lang="en-NZ" sz="2400" b="0" dirty="0"/>
          </a:p>
        </p:txBody>
      </p:sp>
    </p:spTree>
    <p:extLst>
      <p:ext uri="{BB962C8B-B14F-4D97-AF65-F5344CB8AC3E}">
        <p14:creationId xmlns:p14="http://schemas.microsoft.com/office/powerpoint/2010/main" val="14115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cap="none" dirty="0" smtClean="0"/>
              <a:t>EA Defines …</a:t>
            </a:r>
            <a:endParaRPr lang="en-NZ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What an organization does;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/>
              <a:t>How the organisational functions are performed;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How </a:t>
            </a:r>
            <a:r>
              <a:rPr lang="en-NZ" sz="2400" b="0" dirty="0"/>
              <a:t>information are </a:t>
            </a:r>
            <a:r>
              <a:rPr lang="en-NZ" sz="2400" b="0" dirty="0" smtClean="0"/>
              <a:t>captured, used </a:t>
            </a:r>
            <a:r>
              <a:rPr lang="en-NZ" sz="2400" b="0" dirty="0"/>
              <a:t>and </a:t>
            </a:r>
            <a:r>
              <a:rPr lang="en-NZ" sz="2400" b="0" dirty="0" smtClean="0"/>
              <a:t>stored; </a:t>
            </a:r>
            <a:endParaRPr lang="en-NZ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Who performs individual functions within the organisation, and within the market value chain;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Where the function are performed;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What budget is required;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Why you need to do this;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When you need to do this.</a:t>
            </a:r>
          </a:p>
        </p:txBody>
      </p:sp>
    </p:spTree>
    <p:extLst>
      <p:ext uri="{BB962C8B-B14F-4D97-AF65-F5344CB8AC3E}">
        <p14:creationId xmlns:p14="http://schemas.microsoft.com/office/powerpoint/2010/main" val="8498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366</TotalTime>
  <Words>1001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Franklin Gothic Book</vt:lpstr>
      <vt:lpstr>Franklin Gothic Medium</vt:lpstr>
      <vt:lpstr>Times New Roman</vt:lpstr>
      <vt:lpstr>Tunga</vt:lpstr>
      <vt:lpstr>Wingdings</vt:lpstr>
      <vt:lpstr>Angles</vt:lpstr>
      <vt:lpstr>Enterprise Architecture</vt:lpstr>
      <vt:lpstr>Enterprise Architecture (EA) </vt:lpstr>
      <vt:lpstr>What is EA?</vt:lpstr>
      <vt:lpstr>EA- MIT Centre for IS Research, 2007</vt:lpstr>
      <vt:lpstr>EA - US Code – Title 44, 2011</vt:lpstr>
      <vt:lpstr>EA - Gartner IT Glossary, 2013</vt:lpstr>
      <vt:lpstr>EA School of Thoughts  </vt:lpstr>
      <vt:lpstr>An Enterprise Architect </vt:lpstr>
      <vt:lpstr>EA Defines …</vt:lpstr>
      <vt:lpstr>EA Scope  - ISO, 2011</vt:lpstr>
      <vt:lpstr>EA Motivations</vt:lpstr>
      <vt:lpstr>EA Enables Change Through </vt:lpstr>
      <vt:lpstr>EA Framework</vt:lpstr>
      <vt:lpstr>EA Framework tools</vt:lpstr>
      <vt:lpstr> Business Systems Planning (BSP) </vt:lpstr>
      <vt:lpstr>the Zachman Framework</vt:lpstr>
      <vt:lpstr>The Zachman Framework (ZF)</vt:lpstr>
      <vt:lpstr>PowerPoint Presentation</vt:lpstr>
      <vt:lpstr>The Zachman Framework</vt:lpstr>
      <vt:lpstr>MDA vs. ZF: Separation of Concerns</vt:lpstr>
      <vt:lpstr>Challenges of using ZF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</dc:title>
  <dc:creator>Daud Ahmed</dc:creator>
  <cp:lastModifiedBy>Chris Mayhew</cp:lastModifiedBy>
  <cp:revision>28</cp:revision>
  <dcterms:created xsi:type="dcterms:W3CDTF">2014-04-06T10:24:06Z</dcterms:created>
  <dcterms:modified xsi:type="dcterms:W3CDTF">2017-08-08T04:51:17Z</dcterms:modified>
</cp:coreProperties>
</file>